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37"/>
  </p:notesMasterIdLst>
  <p:sldIdLst>
    <p:sldId id="257" r:id="rId6"/>
    <p:sldId id="259" r:id="rId7"/>
    <p:sldId id="261" r:id="rId8"/>
    <p:sldId id="325" r:id="rId9"/>
    <p:sldId id="306" r:id="rId10"/>
    <p:sldId id="302" r:id="rId11"/>
    <p:sldId id="304" r:id="rId12"/>
    <p:sldId id="305" r:id="rId13"/>
    <p:sldId id="326" r:id="rId14"/>
    <p:sldId id="327" r:id="rId15"/>
    <p:sldId id="328" r:id="rId16"/>
    <p:sldId id="307" r:id="rId17"/>
    <p:sldId id="308" r:id="rId18"/>
    <p:sldId id="309" r:id="rId19"/>
    <p:sldId id="310" r:id="rId20"/>
    <p:sldId id="311" r:id="rId21"/>
    <p:sldId id="312" r:id="rId22"/>
    <p:sldId id="329" r:id="rId23"/>
    <p:sldId id="313" r:id="rId24"/>
    <p:sldId id="314" r:id="rId25"/>
    <p:sldId id="315" r:id="rId26"/>
    <p:sldId id="317" r:id="rId27"/>
    <p:sldId id="318" r:id="rId28"/>
    <p:sldId id="319" r:id="rId29"/>
    <p:sldId id="331" r:id="rId30"/>
    <p:sldId id="320" r:id="rId31"/>
    <p:sldId id="298" r:id="rId32"/>
    <p:sldId id="332" r:id="rId33"/>
    <p:sldId id="330" r:id="rId34"/>
    <p:sldId id="323" r:id="rId35"/>
    <p:sldId id="270" r:id="rId36"/>
  </p:sldIdLst>
  <p:sldSz cx="12192000" cy="6858000"/>
  <p:notesSz cx="9928225" cy="67976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Ďuriač Daniel" initials="ĎD" lastIdx="1" clrIdx="0">
    <p:extLst>
      <p:ext uri="{19B8F6BF-5375-455C-9EA6-DF929625EA0E}">
        <p15:presenceInfo xmlns:p15="http://schemas.microsoft.com/office/powerpoint/2012/main" userId="S::DuriacD@nbs.sk::3c5aecf1-7c5b-4438-887a-b63c1c251c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835A"/>
    <a:srgbClr val="0067AC"/>
    <a:srgbClr val="4472C4"/>
    <a:srgbClr val="A68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931" autoAdjust="0"/>
  </p:normalViewPr>
  <p:slideViewPr>
    <p:cSldViewPr snapToGrid="0" snapToObjects="1">
      <p:cViewPr varScale="1">
        <p:scale>
          <a:sx n="94" d="100"/>
          <a:sy n="94" d="100"/>
        </p:scale>
        <p:origin x="274" y="91"/>
      </p:cViewPr>
      <p:guideLst>
        <p:guide orient="horz" pos="414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4" d="100"/>
          <a:sy n="114" d="100"/>
        </p:scale>
        <p:origin x="440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C8304-6116-1C46-811E-1FEF8C4FB9B9}" type="datetimeFigureOut">
              <a:rPr lang="sk-SK" smtClean="0"/>
              <a:t>15. 6. 2023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446DF-9B5A-4940-A46B-E8523D7E98F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424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188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258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087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4656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446DF-9B5A-4940-A46B-E8523D7E98F8}" type="slidenum">
              <a:rPr lang="sk-SK" smtClean="0"/>
              <a:t>30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269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a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E047E5C-334D-8A43-BCD0-7183C90732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3039692"/>
            <a:ext cx="8867775" cy="1899861"/>
          </a:xfrm>
        </p:spPr>
        <p:txBody>
          <a:bodyPr/>
          <a:lstStyle>
            <a:lvl1pPr>
              <a:defRPr>
                <a:solidFill>
                  <a:srgbClr val="A683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987D55B-CFE6-A240-995C-758E0ED0A5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931581"/>
            <a:ext cx="8867775" cy="2035737"/>
          </a:xfrm>
        </p:spPr>
        <p:txBody>
          <a:bodyPr>
            <a:noAutofit/>
          </a:bodyPr>
          <a:lstStyle>
            <a:lvl1pPr>
              <a:defRPr sz="6000" b="1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87D5BADD-09D2-9748-B9CB-3CD64E8710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69234" y="5464816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4C20C2F8-78E5-2D42-8898-F8C6F4213C9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9233" y="5995487"/>
            <a:ext cx="2963761" cy="440676"/>
          </a:xfrm>
        </p:spPr>
        <p:txBody>
          <a:bodyPr anchor="ctr" anchorCtr="0">
            <a:normAutofit/>
          </a:bodyPr>
          <a:lstStyle>
            <a:lvl1pPr>
              <a:defRPr sz="12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89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472F33DC-DA1D-2248-BBF8-5C7322CDB89A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838200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7999E3C-0B57-EB4E-882D-C45B1953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6D3EADC-7807-6E4C-A852-E44F734D1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867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6">
            <a:extLst>
              <a:ext uri="{FF2B5EF4-FFF2-40B4-BE49-F238E27FC236}">
                <a16:creationId xmlns:a16="http://schemas.microsoft.com/office/drawing/2014/main" id="{A49D2DB0-F242-FC44-AF8E-92E1E21150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509834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04C87C30-0CDF-0745-8198-CF9E05A0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AAB291D7-8CE8-2B48-8E17-774B38849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1278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anie tabuľ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9BAFEA4-4946-AF49-9C77-648340E608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275296" y="1288799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414C1392-11A7-644B-818A-B404A12CD5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3">
            <a:extLst>
              <a:ext uri="{FF2B5EF4-FFF2-40B4-BE49-F238E27FC236}">
                <a16:creationId xmlns:a16="http://schemas.microsoft.com/office/drawing/2014/main" id="{C696E328-21F3-D547-804C-B3A3332D04A7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38200" y="1291491"/>
            <a:ext cx="5197567" cy="4509833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1687C601-DC2C-2E45-A70D-76112306E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0C62D56-688C-C745-9085-04ED406E0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005989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11DE2-AB4F-47F6-B9B5-4CDD37EEA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C167D-3AA5-4CB2-845E-D51656945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1DBFA-FADA-4CCC-AAF3-D606C03EF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15. 6. 2023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7B805-E1DF-4CF2-A025-F6D4076F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C2256-0372-4FA0-B7D3-0543F936D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32292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472D-EF2E-4E8C-AC80-FD22530E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5A29A-AC32-4E23-8834-B0404394C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15. 6. 2023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BA0D5-5867-46AC-8C8C-D798F9991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BF9A2-10DA-4837-9E82-974CF836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817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DEF0-DA4D-44DB-9A4B-9BB91DAF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F56501-51C0-4F50-AFDE-25D8E51E4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B8C99-F91B-4BCD-BF3A-14F472E04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92497-FBFA-4367-9048-835F7107B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91-DCBC-4171-9FE8-40973AF585AC}" type="datetimeFigureOut">
              <a:rPr lang="sk-SK" smtClean="0"/>
              <a:t>15. 6. 2023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F45FD-52DD-4F7E-A765-CB291A69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7C730D-4BD0-4A30-8B94-EFC2135C0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EF5A-CD97-44A8-AE77-DD4457A9E7B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643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/ Predeľ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4E59-6FB1-9347-860E-CA1E9F231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09600"/>
            <a:ext cx="10515600" cy="4910400"/>
          </a:xfrm>
        </p:spPr>
        <p:txBody>
          <a:bodyPr tIns="72000" bIns="72000" anchor="ctr" anchorCtr="0"/>
          <a:lstStyle>
            <a:lvl1pPr algn="ctr">
              <a:defRPr sz="5000" b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/>
            </a:br>
            <a:endParaRPr lang="sk-SK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153C02C4-4FA1-F043-91AA-15F5D325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DB2F8825-FA6A-6D4C-AF21-A5576A9C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4FA34EF-C986-D143-9AD1-837977851D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083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10515600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E6C42478-1194-6344-84B2-D54A264C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FC8DE990-9189-C94E-995F-0CC9A317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389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00A439F-6CF7-204D-B667-263C858B20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1823898F-7705-E44C-BE86-A2A8C0102D5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200"/>
            <a:ext cx="3830619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7" name="Content Placeholder 16">
            <a:extLst>
              <a:ext uri="{FF2B5EF4-FFF2-40B4-BE49-F238E27FC236}">
                <a16:creationId xmlns:a16="http://schemas.microsoft.com/office/drawing/2014/main" id="{C8773CAC-334F-DD46-855F-72CFDFC25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75302" y="1267200"/>
            <a:ext cx="6378498" cy="48528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4CC8DADB-B0C7-F54F-8594-817520C81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066BAAC-371C-6547-B045-188244A6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0540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 stra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91FB48A-3A07-C34B-8600-92F5A06529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911F75E-9BBC-9441-9022-4D40464F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808AF435-8ED8-EB4B-AD65-95E25C36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3712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obrázo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6">
            <a:extLst>
              <a:ext uri="{FF2B5EF4-FFF2-40B4-BE49-F238E27FC236}">
                <a16:creationId xmlns:a16="http://schemas.microsoft.com/office/drawing/2014/main" id="{5D1B7725-6829-0D4F-A72C-AC141F8490C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75296" y="1288758"/>
            <a:ext cx="5197567" cy="4794688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AB9E9B45-C928-924A-8FA3-72026C03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42DE18CA-8E6B-8645-964B-602E6415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6583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ok s popis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0" y="1288758"/>
            <a:ext cx="10469137" cy="412055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5679689"/>
            <a:ext cx="10469137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918D291C-082E-0441-9C75-F21E4882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502D312-4770-FA4E-A049-B365AAFC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3889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ananie obrazok s popisom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CBC7289-DC29-544C-9249-003F388F6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201" y="1288758"/>
            <a:ext cx="5012472" cy="4105686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5A403D6F-F274-3D4D-89AB-17C1DB2699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6CEDBF15-7E0B-2E4F-85D4-17D63BA9DF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9" y="5672255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A9A5AC6E-146A-CE43-9043-A9CAF000B34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6000" y="1288757"/>
            <a:ext cx="5211336" cy="4093564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k-SK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EA036A9B-A1E3-9045-A629-19597A46D8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96000" y="5666193"/>
            <a:ext cx="5012473" cy="4237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DFDFD298-29B7-8C49-8F37-ABB79FDCF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5" name="Slide Number Placeholder 9">
            <a:extLst>
              <a:ext uri="{FF2B5EF4-FFF2-40B4-BE49-F238E27FC236}">
                <a16:creationId xmlns:a16="http://schemas.microsoft.com/office/drawing/2014/main" id="{4CBEAFDC-2DAE-1848-8DAD-D8B4815A7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308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graf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F0B43CEA-B5AB-DC4C-92D3-5B74497420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75296" y="1288799"/>
            <a:ext cx="5197567" cy="4795199"/>
          </a:xfrm>
        </p:spPr>
        <p:txBody>
          <a:bodyPr/>
          <a:lstStyle>
            <a:lvl1pPr>
              <a:defRPr>
                <a:solidFill>
                  <a:srgbClr val="0067A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sk-SK" dirty="0"/>
          </a:p>
        </p:txBody>
      </p:sp>
      <p:sp>
        <p:nvSpPr>
          <p:cNvPr id="8" name="Content Placeholder 16">
            <a:extLst>
              <a:ext uri="{FF2B5EF4-FFF2-40B4-BE49-F238E27FC236}">
                <a16:creationId xmlns:a16="http://schemas.microsoft.com/office/drawing/2014/main" id="{6E667F88-2B5B-FE4B-B81A-CE64F5A436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88800"/>
            <a:ext cx="5078506" cy="4795200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3000">
                <a:solidFill>
                  <a:srgbClr val="0067AC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500">
                <a:solidFill>
                  <a:srgbClr val="0067AC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rgbClr val="0067AC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rgbClr val="0067AC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500">
                <a:solidFill>
                  <a:srgbClr val="0067A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 dirty="0"/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73400F2A-788B-4D47-8FE6-D8EBC29AE8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7281"/>
            <a:ext cx="9191400" cy="68711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D50C2A6-953C-8141-9659-A931CD7A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73812"/>
            <a:ext cx="9468293" cy="365125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67AC"/>
                </a:solidFill>
              </a:defRPr>
            </a:lvl1pPr>
          </a:lstStyle>
          <a:p>
            <a:r>
              <a:rPr lang="sk-SK" dirty="0"/>
              <a:t>Názov prezentácie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2814408-B4A2-A241-831E-B6B58915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19907" y="6373811"/>
            <a:ext cx="1478493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67AC"/>
                </a:solidFill>
              </a:defRPr>
            </a:lvl1pPr>
          </a:lstStyle>
          <a:p>
            <a:fld id="{5DD979C4-B72D-9549-BD86-64D2882017CF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5668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8F54B-A675-9F4E-8966-E13985D5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6165"/>
            <a:ext cx="10515600" cy="2385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FAB9E-E14D-904E-9850-6668D345A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210339"/>
            <a:ext cx="7083287" cy="108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362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3" r:id="rId2"/>
    <p:sldLayoutId id="2147483652" r:id="rId3"/>
    <p:sldLayoutId id="2147483663" r:id="rId4"/>
    <p:sldLayoutId id="2147483655" r:id="rId5"/>
    <p:sldLayoutId id="2147483650" r:id="rId6"/>
    <p:sldLayoutId id="2147483661" r:id="rId7"/>
    <p:sldLayoutId id="2147483662" r:id="rId8"/>
    <p:sldLayoutId id="2147483656" r:id="rId9"/>
    <p:sldLayoutId id="2147483660" r:id="rId10"/>
    <p:sldLayoutId id="2147483654" r:id="rId11"/>
    <p:sldLayoutId id="2147483659" r:id="rId12"/>
    <p:sldLayoutId id="2147483664" r:id="rId13"/>
    <p:sldLayoutId id="2147483665" r:id="rId14"/>
    <p:sldLayoutId id="2147483666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0067AC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000" kern="1200">
          <a:solidFill>
            <a:srgbClr val="A6835A"/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F208A-F657-854A-B168-2437DB45BD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18830" y="2505202"/>
            <a:ext cx="11754339" cy="1095440"/>
          </a:xfrm>
        </p:spPr>
        <p:txBody>
          <a:bodyPr/>
          <a:lstStyle/>
          <a:p>
            <a:pPr algn="ctr"/>
            <a:r>
              <a:rPr lang="sk-SK" sz="5400" dirty="0" err="1">
                <a:latin typeface="Cambria" panose="02040503050406030204" pitchFamily="18" charset="0"/>
                <a:ea typeface="Cambria" panose="02040503050406030204" pitchFamily="18" charset="0"/>
              </a:rPr>
              <a:t>MiCA</a:t>
            </a:r>
            <a:r>
              <a:rPr lang="sk-SK" sz="5400" dirty="0">
                <a:latin typeface="Cambria" panose="02040503050406030204" pitchFamily="18" charset="0"/>
                <a:ea typeface="Cambria" panose="02040503050406030204" pitchFamily="18" charset="0"/>
              </a:rPr>
              <a:t> – regulácia </a:t>
            </a:r>
            <a:r>
              <a:rPr lang="sk-SK" sz="5400" dirty="0" err="1">
                <a:latin typeface="Cambria" panose="02040503050406030204" pitchFamily="18" charset="0"/>
                <a:ea typeface="Cambria" panose="02040503050406030204" pitchFamily="18" charset="0"/>
              </a:rPr>
              <a:t>kryptoaktív</a:t>
            </a:r>
            <a:endParaRPr lang="sk-SK" sz="5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B7946-D4EF-D943-A461-7E347CF5C83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k-SK" dirty="0"/>
              <a:t>Daniel Ďuriač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09E9ED-2936-C04D-A4C3-B3A9988017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D768F2C-9DF3-B24F-A425-52FCBF673B46}"/>
              </a:ext>
            </a:extLst>
          </p:cNvPr>
          <p:cNvSpPr/>
          <p:nvPr/>
        </p:nvSpPr>
        <p:spPr>
          <a:xfrm>
            <a:off x="7675663" y="5458067"/>
            <a:ext cx="447425" cy="447425"/>
          </a:xfrm>
          <a:prstGeom prst="ellipse">
            <a:avLst/>
          </a:prstGeom>
          <a:solidFill>
            <a:srgbClr val="A683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92D153-23F1-FC49-BD4B-9C0375D54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073" y="5573609"/>
            <a:ext cx="237488" cy="2493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656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II – </a:t>
            </a:r>
            <a:r>
              <a:rPr lang="sk-SK" b="1" dirty="0" err="1"/>
              <a:t>Kryptoaktíva</a:t>
            </a:r>
            <a:r>
              <a:rPr lang="sk-SK" b="1" dirty="0"/>
              <a:t> iné než tokeny naviazané na aktíva alebo tokeny elektronických peňazí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700" b="1" dirty="0"/>
              <a:t>hlava II upravuje pravidlá pre verejné ponuky kryptoaktív/ prijatie na obchodovanie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podmienky pre verejnú ponuku/ uvedenie na obchodnú platformu kryptoaktív: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právnická osoba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vypracovanie tzv. </a:t>
            </a:r>
            <a:r>
              <a:rPr lang="sk-SK" sz="1400" dirty="0" err="1"/>
              <a:t>whitepaperu</a:t>
            </a:r>
            <a:endParaRPr lang="sk-SK" sz="1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notifikovať najmenej 20 pracovných dní vopred príslušnému orgánu dohľadu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zverejniť </a:t>
            </a:r>
            <a:r>
              <a:rPr lang="sk-SK" sz="1400" dirty="0" err="1"/>
              <a:t>whitepaper</a:t>
            </a:r>
            <a:r>
              <a:rPr lang="sk-SK" sz="1400" dirty="0"/>
              <a:t> na webe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orgány dohľadu neschvaľujú </a:t>
            </a:r>
            <a:r>
              <a:rPr lang="sk-SK" sz="1700" b="1" dirty="0" err="1"/>
              <a:t>whitepaper</a:t>
            </a:r>
            <a:r>
              <a:rPr lang="sk-SK" sz="1700" b="1" dirty="0"/>
              <a:t>, ale môžu si vyžadovať: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doplnenie dodatočných informácii vo  </a:t>
            </a:r>
            <a:r>
              <a:rPr lang="sk-SK" sz="1400" dirty="0" err="1"/>
              <a:t>whitepaperi</a:t>
            </a:r>
            <a:r>
              <a:rPr lang="sk-SK" sz="1400" dirty="0"/>
              <a:t>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dočasne alebo trvalo zablokovať verejnú ponuku/ uvedenie na obchodnú platformu, ak by došlo k porušeniu </a:t>
            </a:r>
            <a:r>
              <a:rPr lang="sk-SK" sz="1400" dirty="0" err="1"/>
              <a:t>MiCA</a:t>
            </a:r>
            <a:endParaRPr lang="sk-SK" sz="1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400" dirty="0"/>
              <a:t>marketingovú komunikáciu 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4165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II – </a:t>
            </a:r>
            <a:r>
              <a:rPr lang="sk-SK" b="1" dirty="0" err="1"/>
              <a:t>Kryptoaktíva</a:t>
            </a:r>
            <a:r>
              <a:rPr lang="sk-SK" b="1" dirty="0"/>
              <a:t> iné než tokeny naviazané na aktíva alebo tokeny elektronických peňazí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700" b="1" dirty="0" err="1"/>
              <a:t>whitepaper</a:t>
            </a:r>
            <a:r>
              <a:rPr lang="sk-SK" sz="1700" b="1" dirty="0"/>
              <a:t> obsahuje informácie o:</a:t>
            </a:r>
            <a:endParaRPr lang="sk-SK" sz="17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osobe, ktorá ho vypracovala - emitent/osoba, ktorá ponúka </a:t>
            </a:r>
            <a:r>
              <a:rPr lang="sk-SK" sz="1300" dirty="0" err="1"/>
              <a:t>kryptoaktíva</a:t>
            </a:r>
            <a:r>
              <a:rPr lang="sk-SK" sz="1300" dirty="0"/>
              <a:t>/  osoba žiadajúcej o prijatie na obchodovanie/obchodná platforma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projekte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verejnej ponuke alebo  prijatí na obchodovanie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 err="1"/>
              <a:t>kryptoaktíve</a:t>
            </a:r>
            <a:endParaRPr lang="sk-SK" sz="13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právach a povinnostiach spojených s </a:t>
            </a:r>
            <a:r>
              <a:rPr lang="sk-SK" sz="1300" dirty="0" err="1"/>
              <a:t>kryptoaktívom</a:t>
            </a:r>
            <a:endParaRPr lang="sk-SK" sz="13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technológii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rizikách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environmentálnych dopadoch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15611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II – </a:t>
            </a:r>
            <a:r>
              <a:rPr lang="sk-SK" b="1" dirty="0" err="1"/>
              <a:t>Kryptoaktíva</a:t>
            </a:r>
            <a:r>
              <a:rPr lang="sk-SK" b="1" dirty="0"/>
              <a:t> iné než tokeny naviazané na aktíva alebo tokeny elektronických peňazí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1700" b="1" dirty="0"/>
              <a:t>podmienky pre verejnú ponuku sa nevzťahujú, ak</a:t>
            </a:r>
            <a:r>
              <a:rPr lang="sk-SK" sz="1700" dirty="0"/>
              <a:t>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200" dirty="0"/>
              <a:t> </a:t>
            </a:r>
            <a:r>
              <a:rPr lang="sk-SK" sz="1300" dirty="0"/>
              <a:t>sa </a:t>
            </a:r>
            <a:r>
              <a:rPr lang="sk-SK" sz="1300" dirty="0" err="1"/>
              <a:t>kryptoaktíva</a:t>
            </a:r>
            <a:r>
              <a:rPr lang="sk-SK" sz="1300" dirty="0"/>
              <a:t> ponúkajú bezplatne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sa </a:t>
            </a:r>
            <a:r>
              <a:rPr lang="sk-SK" sz="1300" dirty="0" err="1"/>
              <a:t>kryptoaktíva</a:t>
            </a:r>
            <a:r>
              <a:rPr lang="sk-SK" sz="1300" dirty="0"/>
              <a:t> vytvárajú automaticky prostredníctvom ťažby ako odmena za údržbu DLT alebo za validáciu transakcií;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ide o úžitkové tokeny pre službu, ktorá už existuje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 err="1"/>
              <a:t>kryptoaktíva</a:t>
            </a:r>
            <a:r>
              <a:rPr lang="sk-SK" sz="1300" dirty="0"/>
              <a:t> môžu byť použité iba v limitovanej sieti obchodníkov, ktorí majú zmluvný vzťah s emitentom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sa </a:t>
            </a:r>
            <a:r>
              <a:rPr lang="sk-SK" sz="1300" dirty="0" err="1"/>
              <a:t>kryptoaktíva</a:t>
            </a:r>
            <a:r>
              <a:rPr lang="sk-SK" sz="1300" dirty="0"/>
              <a:t> ponúkajú menej ako 150 osobám v každom členskom štáte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za obdobie 12 mesiacov celková protihodnota verejnej ponuky </a:t>
            </a:r>
            <a:r>
              <a:rPr lang="sk-SK" sz="1300" dirty="0" err="1"/>
              <a:t>kryptoaktív</a:t>
            </a:r>
            <a:r>
              <a:rPr lang="sk-SK" sz="1300" dirty="0"/>
              <a:t> v Únii nepresahuje 1 000 000 EUR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300" dirty="0"/>
              <a:t>je verejná ponuka </a:t>
            </a:r>
            <a:r>
              <a:rPr lang="sk-SK" sz="1300" dirty="0" err="1"/>
              <a:t>kryptoaktív</a:t>
            </a:r>
            <a:r>
              <a:rPr lang="sk-SK" sz="1300" dirty="0"/>
              <a:t> určená výlučne kvalifikovaným investorom</a:t>
            </a:r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7113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sk-SK" b="1" dirty="0"/>
              <a:t>Hlava III – Tokeny naviazané na aktíva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sk-SK" sz="2000" b="1" dirty="0"/>
              <a:t>hlava III upravuje pravidlá pre emisiu tokenov naviazaných na aktíva (</a:t>
            </a:r>
            <a:r>
              <a:rPr lang="sk-SK" sz="2000" b="1" dirty="0" err="1"/>
              <a:t>asset</a:t>
            </a:r>
            <a:r>
              <a:rPr lang="sk-SK" sz="2000" b="1" dirty="0"/>
              <a:t>- </a:t>
            </a:r>
            <a:r>
              <a:rPr lang="sk-SK" sz="2000" b="1" dirty="0" err="1"/>
              <a:t>referenced</a:t>
            </a:r>
            <a:r>
              <a:rPr lang="sk-SK" sz="2000" b="1" dirty="0"/>
              <a:t> </a:t>
            </a:r>
            <a:r>
              <a:rPr lang="sk-SK" sz="2000" b="1" dirty="0" err="1"/>
              <a:t>tokens</a:t>
            </a:r>
            <a:r>
              <a:rPr lang="sk-SK" sz="2000" b="1" dirty="0"/>
              <a:t>) - ART</a:t>
            </a:r>
          </a:p>
          <a:p>
            <a:pPr>
              <a:lnSpc>
                <a:spcPct val="150000"/>
              </a:lnSpc>
            </a:pPr>
            <a:r>
              <a:rPr lang="sk-SK" sz="2000" b="1" dirty="0" err="1"/>
              <a:t>stablecoiny</a:t>
            </a:r>
            <a:r>
              <a:rPr lang="sk-SK" sz="2000" b="1" dirty="0"/>
              <a:t>, ktoré môžu byť kryté rôznymi aktívami od oficiálnych mien, cez komodity až po </a:t>
            </a:r>
            <a:r>
              <a:rPr lang="sk-SK" sz="2000" b="1" dirty="0" err="1"/>
              <a:t>kryptoaktíva</a:t>
            </a:r>
            <a:r>
              <a:rPr lang="sk-SK" sz="2000" b="1" dirty="0"/>
              <a:t> resp. ich kombináciu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na emitovanie ART treba získať nový typ povolenia 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výnimky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/>
              <a:t>emitentom je banka – stačí notifikácia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/>
              <a:t>ART sú iba pre kvalifikovaných investorov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sk-SK" sz="1600" dirty="0"/>
              <a:t>objem </a:t>
            </a:r>
            <a:r>
              <a:rPr lang="sk-SK" sz="1600" dirty="0" err="1"/>
              <a:t>ARTs</a:t>
            </a:r>
            <a:r>
              <a:rPr lang="sk-SK" sz="1600" dirty="0"/>
              <a:t> neprekročí 5 mil. €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podmienky na získanie povolenia podobné ako pri iných finančných inštitúciách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kapitálové požiadavky – 2 % z rezervných aktív /350 000 € /štvrtina fixných režijných nákladov predchádzajúceho roka 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povinnosť notifikovať a zverejniť detailnejší </a:t>
            </a:r>
            <a:r>
              <a:rPr lang="sk-SK" sz="2000" b="1" dirty="0" err="1"/>
              <a:t>whitepaper</a:t>
            </a:r>
            <a:endParaRPr lang="sk-SK" sz="2000" b="1" dirty="0"/>
          </a:p>
          <a:p>
            <a:pPr>
              <a:lnSpc>
                <a:spcPct val="150000"/>
              </a:lnSpc>
            </a:pPr>
            <a:r>
              <a:rPr lang="sk-SK" sz="2000" b="1" dirty="0"/>
              <a:t>EBA, ESMA a ECB zasielajú svoje vyjadrenie k žiadosti o licenciu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po získaní povolenia môžu vďaka </a:t>
            </a:r>
            <a:r>
              <a:rPr lang="sk-SK" sz="2000" b="1" dirty="0" err="1"/>
              <a:t>passportingu</a:t>
            </a:r>
            <a:r>
              <a:rPr lang="sk-SK" sz="2000" b="1" dirty="0"/>
              <a:t> pôsobiť v celej EÚ</a:t>
            </a: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6640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sk-SK" b="1" dirty="0"/>
              <a:t>Hlava III – Tokeny naviazané na aktíva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sk-SK" sz="1900" b="1" dirty="0"/>
              <a:t>emitenti musia neustále udržovať dostatočnú výšku rezervných aktív a musia ich držať oddelene od vlastného majetku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rezervné aktíva by mali byť bezpečné a dostatočne likvidné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držitelia majú právo požadovať výmenu ART za rezervné aktíva resp. ich hodnotu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zákaz poskytovať držiteľom úroky za držanie ART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nad emitentami významných ART bude vykonávať dohľad EBA, ak splnia aspoň tri z nasledovných kritérií: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viac ako 10 mil. klientov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hodnota vydaných ART resp. rezervných aktív viac ako 5 mld. € 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viac ako 2,5 mil. transakcií denne resp. hodnota transakcií viac ako 500 mil. € denne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eminent prevádzkuje platformu, ktorá je označené ako „</a:t>
            </a:r>
            <a:r>
              <a:rPr lang="sk-SK" sz="1600" dirty="0" err="1"/>
              <a:t>Gatekeeper</a:t>
            </a:r>
            <a:r>
              <a:rPr lang="sk-SK" sz="1600" dirty="0"/>
              <a:t>“ podľa </a:t>
            </a:r>
            <a:r>
              <a:rPr lang="sk-SK" sz="1600" dirty="0" err="1"/>
              <a:t>Digital</a:t>
            </a:r>
            <a:r>
              <a:rPr lang="sk-SK" sz="1600" dirty="0"/>
              <a:t> Markets </a:t>
            </a:r>
            <a:r>
              <a:rPr lang="sk-SK" sz="1600" dirty="0" err="1"/>
              <a:t>Act</a:t>
            </a:r>
            <a:r>
              <a:rPr lang="sk-SK" sz="1600" dirty="0"/>
              <a:t>  (</a:t>
            </a:r>
            <a:r>
              <a:rPr lang="sk-SK" sz="1600" dirty="0" err="1"/>
              <a:t>BigTechy</a:t>
            </a:r>
            <a:r>
              <a:rPr lang="sk-SK" sz="1600" dirty="0"/>
              <a:t>)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významné cezhraničné aktivity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prepojenosť s finančným systémom 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emisia viacerých ART a EMT a poskytovanie služieb kryptoaktív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dodatočné povinnosti pre emitentov významných ART </a:t>
            </a:r>
          </a:p>
          <a:p>
            <a:pPr>
              <a:lnSpc>
                <a:spcPct val="150000"/>
              </a:lnSpc>
            </a:pPr>
            <a:r>
              <a:rPr lang="sk-SK" sz="1900" b="1" dirty="0"/>
              <a:t>ak je ART využívaný, ako prostriedok výmeny (</a:t>
            </a:r>
            <a:r>
              <a:rPr lang="sk-SK" sz="1900" b="1" dirty="0" err="1"/>
              <a:t>means</a:t>
            </a:r>
            <a:r>
              <a:rPr lang="sk-SK" sz="1900" b="1" dirty="0"/>
              <a:t> of </a:t>
            </a:r>
            <a:r>
              <a:rPr lang="sk-SK" sz="1900" b="1" dirty="0" err="1"/>
              <a:t>exchange</a:t>
            </a:r>
            <a:r>
              <a:rPr lang="sk-SK" sz="1900" b="1" dirty="0"/>
              <a:t>) a presiahne stanovené limity, musí emitent obmedziť vydávanie, aby sa dostal pod tieto limity: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1 mil. transakcií denne</a:t>
            </a:r>
          </a:p>
          <a:p>
            <a:pPr lvl="1">
              <a:lnSpc>
                <a:spcPct val="150000"/>
              </a:lnSpc>
            </a:pPr>
            <a:r>
              <a:rPr lang="sk-SK" sz="1600" dirty="0"/>
              <a:t>200 mil. € hodnota transakcií denne</a:t>
            </a:r>
          </a:p>
          <a:p>
            <a:endParaRPr lang="sk-SK" sz="17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3016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Hlava IV – Tokeny elektronických peňazí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hlava IV upravuje pravidlá pre emisiu tokenov elektronických peňazí (</a:t>
            </a:r>
            <a:r>
              <a:rPr lang="sk-SK" sz="2400" b="1" dirty="0" err="1"/>
              <a:t>electronic</a:t>
            </a:r>
            <a:r>
              <a:rPr lang="sk-SK" sz="2400" b="1" dirty="0"/>
              <a:t> </a:t>
            </a:r>
            <a:r>
              <a:rPr lang="sk-SK" sz="2400" b="1" dirty="0" err="1"/>
              <a:t>money</a:t>
            </a:r>
            <a:r>
              <a:rPr lang="sk-SK" sz="2400" b="1" dirty="0"/>
              <a:t> </a:t>
            </a:r>
            <a:r>
              <a:rPr lang="sk-SK" sz="2400" b="1" dirty="0" err="1"/>
              <a:t>tokens</a:t>
            </a:r>
            <a:r>
              <a:rPr lang="sk-SK" sz="2400" b="1" dirty="0"/>
              <a:t>) - EMT</a:t>
            </a:r>
          </a:p>
          <a:p>
            <a:pPr>
              <a:lnSpc>
                <a:spcPct val="150000"/>
              </a:lnSpc>
            </a:pPr>
            <a:r>
              <a:rPr lang="sk-SK" sz="2400" b="1" dirty="0" err="1"/>
              <a:t>stablecoiny</a:t>
            </a:r>
            <a:r>
              <a:rPr lang="sk-SK" sz="2400" b="1" dirty="0"/>
              <a:t>, ktorých hodnota je naviazaná na hodnotu jednej oficiálnej meny (napr. euro, dolár)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EMT sa od klasických elektronických peňazí líšia v tom, že využívajú technológiu DLT alebo podobnú technológiu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EMT môžu emitovať iba banky a inštitúcie elektronických peňazí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výnimky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rovnaké ako v EMD 2  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emitent musí notifikovať a zverejniť detailnejší </a:t>
            </a:r>
            <a:r>
              <a:rPr lang="sk-SK" sz="2400" b="1" dirty="0" err="1"/>
              <a:t>whitepaper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na EMT sa vzťahuje EMD II, pokiaľ MiCA explicitne nestanovuje inak</a:t>
            </a:r>
          </a:p>
          <a:p>
            <a:endParaRPr lang="sk-SK" sz="17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4819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Hlava IV – Tokeny elektronických peňazí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000" b="1" dirty="0"/>
              <a:t>zákaz poskytovať úroky za držanie EMT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finančné prostriedky získané výmenu za EMT musia byť investované do bezpečných a dostatočne likvidných aktív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držitelia majú právo kedykoľvek požadovať výmenu EMT za nominálnu hodnotu</a:t>
            </a:r>
          </a:p>
          <a:p>
            <a:pPr>
              <a:lnSpc>
                <a:spcPct val="150000"/>
              </a:lnSpc>
            </a:pPr>
            <a:r>
              <a:rPr lang="sk-SK" sz="2000" b="1" dirty="0"/>
              <a:t>nad emitentami významných EMT bude vykonávať dohľad EBA, ak splnia aspoň tri z nasledovných kritérií: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viac ako 10 mil. klientov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hodnota vydaných ART resp. rezervných aktív viac ako 5 mld. € 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viac ako 2,5 mil. transakcií denne resp. hodnota transakcií viac ako 500 mil. € denne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eminent prevádzkuje platformu, ktorá je označené ako „</a:t>
            </a:r>
            <a:r>
              <a:rPr lang="sk-SK" sz="1800" dirty="0" err="1"/>
              <a:t>Gatekeeper</a:t>
            </a:r>
            <a:r>
              <a:rPr lang="sk-SK" sz="1800" dirty="0"/>
              <a:t>“ podľa </a:t>
            </a:r>
            <a:r>
              <a:rPr lang="sk-SK" sz="1800" dirty="0" err="1"/>
              <a:t>Digital</a:t>
            </a:r>
            <a:r>
              <a:rPr lang="sk-SK" sz="1800" dirty="0"/>
              <a:t> Markets </a:t>
            </a:r>
            <a:r>
              <a:rPr lang="sk-SK" sz="1800" dirty="0" err="1"/>
              <a:t>Act</a:t>
            </a:r>
            <a:r>
              <a:rPr lang="sk-SK" sz="1800" dirty="0"/>
              <a:t>  (</a:t>
            </a:r>
            <a:r>
              <a:rPr lang="sk-SK" sz="1800" dirty="0" err="1"/>
              <a:t>BigTechy</a:t>
            </a:r>
            <a:r>
              <a:rPr lang="sk-SK" sz="1800" dirty="0"/>
              <a:t>)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významné cezhraničné aktivity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prepojenosť s finančným systémom 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emisia viacerých ART a EMT a poskytovanie služieb </a:t>
            </a:r>
            <a:r>
              <a:rPr lang="sk-SK" sz="1800" dirty="0" err="1"/>
              <a:t>kryptoaktív</a:t>
            </a:r>
            <a:endParaRPr lang="sk-SK" sz="1800" dirty="0"/>
          </a:p>
          <a:p>
            <a:pPr>
              <a:lnSpc>
                <a:spcPct val="150000"/>
              </a:lnSpc>
            </a:pPr>
            <a:r>
              <a:rPr lang="sk-SK" sz="2100" b="1" dirty="0"/>
              <a:t>dodatočné povinnosti pre emitentov významných EMT</a:t>
            </a:r>
          </a:p>
          <a:p>
            <a:pPr>
              <a:lnSpc>
                <a:spcPct val="150000"/>
              </a:lnSpc>
            </a:pPr>
            <a:r>
              <a:rPr lang="sk-SK" sz="2100" b="1" dirty="0"/>
              <a:t>ak je EMT naviazaný na inú ako oficiálnu menu v rámci EÚ a je zároveň využívaný ako prostriedok výmeny (</a:t>
            </a:r>
            <a:r>
              <a:rPr lang="sk-SK" sz="2100" b="1" dirty="0" err="1"/>
              <a:t>means</a:t>
            </a:r>
            <a:r>
              <a:rPr lang="sk-SK" sz="2100" b="1" dirty="0"/>
              <a:t> of </a:t>
            </a:r>
            <a:r>
              <a:rPr lang="sk-SK" sz="2100" b="1" dirty="0" err="1"/>
              <a:t>exchange</a:t>
            </a:r>
            <a:r>
              <a:rPr lang="sk-SK" sz="2100" b="1" dirty="0"/>
              <a:t>) a presiahne stanovené limity, musí emitent obmedziť vydávanie, aby sa dostal pod tieto limity: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1 mil. transakcií denne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200 mil. € hodnota transakcií denne</a:t>
            </a:r>
          </a:p>
          <a:p>
            <a:pPr>
              <a:lnSpc>
                <a:spcPct val="150000"/>
              </a:lnSpc>
            </a:pPr>
            <a:endParaRPr lang="sk-SK" sz="20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88242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sk-SK" b="1" dirty="0"/>
              <a:t>Hlava V – Udeľovanie povolení poskytovateľom služieb kryptoaktív a podmienky výkonu ich činnosti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sk-SK" sz="1700" b="1" dirty="0"/>
              <a:t>hlava V upravuje licencovanie a dohľad nad poskytovateľmi služieb kryptoaktív (</a:t>
            </a:r>
            <a:r>
              <a:rPr lang="sk-SK" sz="1700" b="1" dirty="0" err="1"/>
              <a:t>crypto-asset</a:t>
            </a:r>
            <a:r>
              <a:rPr lang="sk-SK" sz="1700" b="1" dirty="0"/>
              <a:t> </a:t>
            </a:r>
            <a:r>
              <a:rPr lang="sk-SK" sz="1700" b="1" dirty="0" err="1"/>
              <a:t>service</a:t>
            </a:r>
            <a:r>
              <a:rPr lang="sk-SK" sz="1700" b="1" dirty="0"/>
              <a:t> </a:t>
            </a:r>
            <a:r>
              <a:rPr lang="sk-SK" sz="1700" b="1" dirty="0" err="1"/>
              <a:t>providers</a:t>
            </a:r>
            <a:r>
              <a:rPr lang="sk-SK" sz="1700" b="1" dirty="0"/>
              <a:t> – </a:t>
            </a:r>
            <a:r>
              <a:rPr lang="sk-SK" sz="1700" b="1" dirty="0" err="1"/>
              <a:t>CASPs</a:t>
            </a:r>
            <a:r>
              <a:rPr lang="sk-SK" sz="1700" b="1" dirty="0"/>
              <a:t>)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poskytovať služby kryptoaktív môže iba subjekt, ktorý získa povolenie od príslušného orgánu dohľadu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výnimky: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banka – všetky služby </a:t>
            </a:r>
            <a:r>
              <a:rPr lang="sk-SK" sz="1700" dirty="0" err="1"/>
              <a:t>kryptoaktív</a:t>
            </a:r>
            <a:endParaRPr lang="sk-SK" sz="1700" dirty="0"/>
          </a:p>
          <a:p>
            <a:pPr lvl="1">
              <a:lnSpc>
                <a:spcPct val="150000"/>
              </a:lnSpc>
            </a:pPr>
            <a:r>
              <a:rPr lang="sk-SK" sz="1700" dirty="0"/>
              <a:t>obchodník s cennými papiermi - v rozsahu investičných služieb a činností, na ktoré má povolenie 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správcovská spoločnosť - v rozsahu investičných služieb a činností, na ktoré má povolenie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burza cenných papierov  -  prevádzkovanie obchodnej platformy pre </a:t>
            </a:r>
            <a:r>
              <a:rPr lang="sk-SK" sz="1700" dirty="0" err="1"/>
              <a:t>kryptoaktíva</a:t>
            </a:r>
            <a:endParaRPr lang="sk-SK" sz="1700" dirty="0"/>
          </a:p>
          <a:p>
            <a:pPr lvl="1">
              <a:lnSpc>
                <a:spcPct val="150000"/>
              </a:lnSpc>
            </a:pPr>
            <a:r>
              <a:rPr lang="sk-SK" sz="1700" dirty="0"/>
              <a:t>centrálny depozitár cenných papierov - poskytovanie úschovy a správa </a:t>
            </a:r>
            <a:r>
              <a:rPr lang="sk-SK" sz="1700" dirty="0" err="1"/>
              <a:t>kryptoaktív</a:t>
            </a:r>
            <a:r>
              <a:rPr lang="sk-SK" sz="1700" dirty="0"/>
              <a:t> v mene klientov</a:t>
            </a:r>
          </a:p>
          <a:p>
            <a:pPr lvl="1">
              <a:lnSpc>
                <a:spcPct val="150000"/>
              </a:lnSpc>
            </a:pPr>
            <a:r>
              <a:rPr lang="sk-SK" sz="1700" dirty="0"/>
              <a:t>inštitúcia elektronických peňazí  - poskytovanie úschovy a správa </a:t>
            </a:r>
            <a:r>
              <a:rPr lang="sk-SK" sz="1700" dirty="0" err="1"/>
              <a:t>kryptoaktív</a:t>
            </a:r>
            <a:r>
              <a:rPr lang="sk-SK" sz="1700" dirty="0"/>
              <a:t> v mene klientov a služby prevodu </a:t>
            </a:r>
            <a:r>
              <a:rPr lang="sk-SK" sz="1700" dirty="0" err="1"/>
              <a:t>kryptoaktív</a:t>
            </a:r>
            <a:r>
              <a:rPr lang="sk-SK" sz="1700" dirty="0"/>
              <a:t> v mene klientov vo vzťahu k jej EMT</a:t>
            </a:r>
            <a:endParaRPr lang="sk-SK" sz="1200" dirty="0"/>
          </a:p>
          <a:p>
            <a:pPr>
              <a:lnSpc>
                <a:spcPct val="150000"/>
              </a:lnSpc>
            </a:pPr>
            <a:r>
              <a:rPr lang="sk-SK" sz="1700" b="1" dirty="0"/>
              <a:t>subjekty, ktoré môžu poskytovať služby kryptoaktív bez dodatočného povolenia musia 40 pracovných dní vopred notifikovať  príslušný orgán dohľadu</a:t>
            </a:r>
          </a:p>
          <a:p>
            <a:pPr>
              <a:lnSpc>
                <a:spcPct val="150000"/>
              </a:lnSpc>
            </a:pPr>
            <a:r>
              <a:rPr lang="sk-SK" sz="1700" b="1" dirty="0"/>
              <a:t>na tieto činnosti sa vzťahuje </a:t>
            </a:r>
            <a:r>
              <a:rPr lang="sk-SK" sz="1700" b="1" dirty="0" err="1"/>
              <a:t>passporting</a:t>
            </a:r>
            <a:r>
              <a:rPr lang="sk-SK" sz="1700" b="1" dirty="0"/>
              <a:t>, takže ich môžu voľne poskytovať v celej EÚ</a:t>
            </a:r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087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sk-SK" b="1" dirty="0"/>
              <a:t>Hlava V – Udeľovanie povolení poskytovateľom služieb kryptoaktív a podmienky výkonu ich činnosti</a:t>
            </a:r>
          </a:p>
          <a:p>
            <a:pPr algn="ctr"/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18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2F5013C-CEE3-68DF-66AD-B4351D0198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85253"/>
              </p:ext>
            </p:extLst>
          </p:nvPr>
        </p:nvGraphicFramePr>
        <p:xfrm>
          <a:off x="937647" y="1158077"/>
          <a:ext cx="10740327" cy="5452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682">
                  <a:extLst>
                    <a:ext uri="{9D8B030D-6E8A-4147-A177-3AD203B41FA5}">
                      <a16:colId xmlns:a16="http://schemas.microsoft.com/office/drawing/2014/main" val="234186098"/>
                    </a:ext>
                  </a:extLst>
                </a:gridCol>
                <a:gridCol w="4083803">
                  <a:extLst>
                    <a:ext uri="{9D8B030D-6E8A-4147-A177-3AD203B41FA5}">
                      <a16:colId xmlns:a16="http://schemas.microsoft.com/office/drawing/2014/main" val="1597481995"/>
                    </a:ext>
                  </a:extLst>
                </a:gridCol>
                <a:gridCol w="6028842">
                  <a:extLst>
                    <a:ext uri="{9D8B030D-6E8A-4147-A177-3AD203B41FA5}">
                      <a16:colId xmlns:a16="http://schemas.microsoft.com/office/drawing/2014/main" val="1699222230"/>
                    </a:ext>
                  </a:extLst>
                </a:gridCol>
              </a:tblGrid>
              <a:tr h="568564">
                <a:tc>
                  <a:txBody>
                    <a:bodyPr/>
                    <a:lstStyle/>
                    <a:p>
                      <a:endParaRPr lang="sk-SK" sz="1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Služby kryptoaktív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Rovnocenné investičné služby a činnosti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828444"/>
                  </a:ext>
                </a:extLst>
              </a:tr>
              <a:tr h="497366">
                <a:tc>
                  <a:txBody>
                    <a:bodyPr/>
                    <a:lstStyle/>
                    <a:p>
                      <a:r>
                        <a:rPr lang="sk-SK" sz="1200" noProof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poskytovanie úschovy a správa </a:t>
                      </a:r>
                      <a:r>
                        <a:rPr lang="sk-SK" sz="1200" noProof="0" dirty="0" err="1"/>
                        <a:t>kryptoaktív</a:t>
                      </a:r>
                      <a:r>
                        <a:rPr lang="sk-SK" sz="1200" noProof="0" dirty="0"/>
                        <a:t> v mene klientov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úschova a správa finančných nástrojov na účet klienta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018730"/>
                  </a:ext>
                </a:extLst>
              </a:tr>
              <a:tr h="292356">
                <a:tc>
                  <a:txBody>
                    <a:bodyPr/>
                    <a:lstStyle/>
                    <a:p>
                      <a:r>
                        <a:rPr lang="sk-SK" sz="1200" noProof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prevádzka obchodnej platformy pre kryptoaktíva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organizovanie mnohostranného obchodného systému</a:t>
                      </a:r>
                    </a:p>
                    <a:p>
                      <a:r>
                        <a:rPr lang="sk-SK" sz="1200" noProof="0"/>
                        <a:t>organizovanie organizovaného obchodného systému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73057"/>
                  </a:ext>
                </a:extLst>
              </a:tr>
              <a:tr h="277847">
                <a:tc>
                  <a:txBody>
                    <a:bodyPr/>
                    <a:lstStyle/>
                    <a:p>
                      <a:r>
                        <a:rPr lang="sk-SK" sz="1200" noProof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výmena kryptoaktív za finančné prostriedky</a:t>
                      </a:r>
                    </a:p>
                    <a:p>
                      <a:endParaRPr lang="sk-SK" sz="1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obchodovanie na vlastný účet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00843"/>
                  </a:ext>
                </a:extLst>
              </a:tr>
              <a:tr h="538223">
                <a:tc>
                  <a:txBody>
                    <a:bodyPr/>
                    <a:lstStyle/>
                    <a:p>
                      <a:r>
                        <a:rPr lang="sk-SK" sz="1200" noProof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noProof="0"/>
                        <a:t>výmena kryptoaktív za iné kryptoaktíva</a:t>
                      </a:r>
                    </a:p>
                    <a:p>
                      <a:endParaRPr lang="sk-SK" sz="1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noProof="0"/>
                        <a:t>obchodovanie na vlastný účet</a:t>
                      </a:r>
                    </a:p>
                    <a:p>
                      <a:endParaRPr lang="sk-SK" sz="12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153799"/>
                  </a:ext>
                </a:extLst>
              </a:tr>
              <a:tr h="538223">
                <a:tc>
                  <a:txBody>
                    <a:bodyPr/>
                    <a:lstStyle/>
                    <a:p>
                      <a:r>
                        <a:rPr lang="sk-SK" sz="1200" noProof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vykonávanie príkazov týkajúcich sa kryptoaktív v mene klientov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vykonanie pokynu klienta na jeho účet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85206"/>
                  </a:ext>
                </a:extLst>
              </a:tr>
              <a:tr h="329407">
                <a:tc>
                  <a:txBody>
                    <a:bodyPr/>
                    <a:lstStyle/>
                    <a:p>
                      <a:r>
                        <a:rPr lang="sk-SK" sz="1200" noProof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umiestňovanie kryptoaktív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upisovanie a umiestňovanie finančných nástrojov na základe pevného záväzku</a:t>
                      </a:r>
                    </a:p>
                    <a:p>
                      <a:r>
                        <a:rPr lang="sk-SK" sz="1200" noProof="0"/>
                        <a:t>umiestňovanie finančných nástrojov bez pevného záväzku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468739"/>
                  </a:ext>
                </a:extLst>
              </a:tr>
              <a:tr h="329407">
                <a:tc>
                  <a:txBody>
                    <a:bodyPr/>
                    <a:lstStyle/>
                    <a:p>
                      <a:r>
                        <a:rPr lang="sk-SK" sz="1200" noProof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prijímanie a postupovanie príkazov týkajúcich sa kryptoaktív v mene klientov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prijatie a postúpenie pokynu klienta týkajúceho sa jedného alebo viacerých finančných nástrojov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806003"/>
                  </a:ext>
                </a:extLst>
              </a:tr>
              <a:tr h="329407">
                <a:tc>
                  <a:txBody>
                    <a:bodyPr/>
                    <a:lstStyle/>
                    <a:p>
                      <a:r>
                        <a:rPr lang="sk-SK" sz="1200" noProof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poskytovanie poradenstva v oblasti kryptoaktív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investičné poradenstvo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167226"/>
                  </a:ext>
                </a:extLst>
              </a:tr>
              <a:tr h="329407">
                <a:tc>
                  <a:txBody>
                    <a:bodyPr/>
                    <a:lstStyle/>
                    <a:p>
                      <a:r>
                        <a:rPr lang="sk-SK" sz="1200" noProof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poskytovanie riadenia portfólia kryptoaktív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 dirty="0"/>
                        <a:t>riadenie portfólia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12999"/>
                  </a:ext>
                </a:extLst>
              </a:tr>
              <a:tr h="329407">
                <a:tc>
                  <a:txBody>
                    <a:bodyPr/>
                    <a:lstStyle/>
                    <a:p>
                      <a:r>
                        <a:rPr lang="sk-SK" sz="1200" noProof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noProof="0"/>
                        <a:t>poskytovanie služieb prevodu kryptoaktív v mene klientov</a:t>
                      </a:r>
                    </a:p>
                    <a:p>
                      <a:endParaRPr lang="sk-SK" sz="1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sz="1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826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921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Hlava V – Licencovanie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1113018" cy="513858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k-SK" sz="1400" b="1" dirty="0"/>
              <a:t>subjekty, na ktoré sa nevzťahuje výnimka budú musieť na získanie povolenia splniť podmienky, ktoré sú podobné ako pri ostatných finančných inštitúciách </a:t>
            </a:r>
          </a:p>
          <a:p>
            <a:pPr>
              <a:lnSpc>
                <a:spcPct val="150000"/>
              </a:lnSpc>
            </a:pPr>
            <a:r>
              <a:rPr lang="sk-SK" sz="1400" b="1" dirty="0"/>
              <a:t>kapitálové požiadavky (podľa toho, ktorá suma je vyššia)</a:t>
            </a:r>
          </a:p>
          <a:p>
            <a:pPr lvl="1">
              <a:lnSpc>
                <a:spcPct val="150000"/>
              </a:lnSpc>
              <a:buAutoNum type="alphaLcParenR"/>
            </a:pPr>
            <a:r>
              <a:rPr lang="sk-SK" sz="1400" dirty="0"/>
              <a:t>štvrtine fixných režijných nákladov za predchádzajúci rok</a:t>
            </a:r>
          </a:p>
          <a:p>
            <a:pPr lvl="1">
              <a:lnSpc>
                <a:spcPct val="150000"/>
              </a:lnSpc>
              <a:buAutoNum type="alphaLcParenR"/>
            </a:pPr>
            <a:r>
              <a:rPr lang="sk-SK" sz="1400" dirty="0"/>
              <a:t>sume uvedenej v tabuľke</a:t>
            </a:r>
          </a:p>
          <a:p>
            <a:pPr lvl="1">
              <a:lnSpc>
                <a:spcPct val="150000"/>
              </a:lnSpc>
              <a:buAutoNum type="alphaLcParenR"/>
            </a:pPr>
            <a:endParaRPr lang="sk-SK" sz="1400" dirty="0"/>
          </a:p>
          <a:p>
            <a:pPr lvl="1">
              <a:lnSpc>
                <a:spcPct val="150000"/>
              </a:lnSpc>
              <a:buAutoNum type="alphaLcParenR"/>
            </a:pPr>
            <a:endParaRPr lang="sk-SK" sz="1400" dirty="0"/>
          </a:p>
          <a:p>
            <a:pPr lvl="1">
              <a:lnSpc>
                <a:spcPct val="150000"/>
              </a:lnSpc>
              <a:buAutoNum type="alphaLcParenR"/>
            </a:pPr>
            <a:endParaRPr lang="sk-SK" sz="1400" b="1" dirty="0"/>
          </a:p>
          <a:p>
            <a:pPr>
              <a:lnSpc>
                <a:spcPct val="150000"/>
              </a:lnSpc>
            </a:pPr>
            <a:endParaRPr lang="sk-SK" sz="2200" b="1" dirty="0"/>
          </a:p>
          <a:p>
            <a:pPr>
              <a:lnSpc>
                <a:spcPct val="150000"/>
              </a:lnSpc>
            </a:pPr>
            <a:endParaRPr lang="sk-SK" sz="2200" b="1" dirty="0"/>
          </a:p>
          <a:p>
            <a:pPr>
              <a:lnSpc>
                <a:spcPct val="150000"/>
              </a:lnSpc>
            </a:pPr>
            <a:endParaRPr lang="sk-SK" sz="2200" b="1" dirty="0"/>
          </a:p>
          <a:p>
            <a:pPr>
              <a:lnSpc>
                <a:spcPct val="150000"/>
              </a:lnSpc>
            </a:pPr>
            <a:endParaRPr lang="sk-SK" sz="2200" b="1" dirty="0"/>
          </a:p>
          <a:p>
            <a:pPr>
              <a:lnSpc>
                <a:spcPct val="150000"/>
              </a:lnSpc>
            </a:pPr>
            <a:endParaRPr lang="sk-SK" sz="2200" b="1" dirty="0"/>
          </a:p>
          <a:p>
            <a:pPr lvl="1">
              <a:lnSpc>
                <a:spcPct val="150000"/>
              </a:lnSpc>
            </a:pPr>
            <a:r>
              <a:rPr lang="sk-SK" sz="1400" dirty="0"/>
              <a:t>orgán dohľadu do 25 pracovných dní vyhodnotí úplnosť žiadosti a následne rozhodne do 40 pracovných dní po doručení úplnej žiadosti</a:t>
            </a:r>
          </a:p>
          <a:p>
            <a:pPr lvl="1">
              <a:lnSpc>
                <a:spcPct val="150000"/>
              </a:lnSpc>
            </a:pPr>
            <a:r>
              <a:rPr lang="sk-SK" sz="1400" dirty="0"/>
              <a:t>poskytovateľ služieb </a:t>
            </a:r>
            <a:r>
              <a:rPr lang="sk-SK" sz="1400" dirty="0" err="1"/>
              <a:t>kryptoaktív</a:t>
            </a:r>
            <a:r>
              <a:rPr lang="sk-SK" sz="1400" dirty="0"/>
              <a:t> môže po získaní povolenia voľne poskytovať služby v rámci celej EÚ (</a:t>
            </a:r>
            <a:r>
              <a:rPr lang="sk-SK" sz="1400" dirty="0" err="1"/>
              <a:t>passporting</a:t>
            </a:r>
            <a:r>
              <a:rPr lang="sk-SK" sz="1400" dirty="0"/>
              <a:t>)</a:t>
            </a:r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19</a:t>
            </a:fld>
            <a:endParaRPr lang="sk-SK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0E860D6-2F11-4087-8B97-5E30E833F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112251"/>
              </p:ext>
            </p:extLst>
          </p:nvPr>
        </p:nvGraphicFramePr>
        <p:xfrm>
          <a:off x="1066799" y="2465911"/>
          <a:ext cx="10481648" cy="304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017">
                  <a:extLst>
                    <a:ext uri="{9D8B030D-6E8A-4147-A177-3AD203B41FA5}">
                      <a16:colId xmlns:a16="http://schemas.microsoft.com/office/drawing/2014/main" val="254290090"/>
                    </a:ext>
                  </a:extLst>
                </a:gridCol>
                <a:gridCol w="8453038">
                  <a:extLst>
                    <a:ext uri="{9D8B030D-6E8A-4147-A177-3AD203B41FA5}">
                      <a16:colId xmlns:a16="http://schemas.microsoft.com/office/drawing/2014/main" val="2228052306"/>
                    </a:ext>
                  </a:extLst>
                </a:gridCol>
                <a:gridCol w="1071593">
                  <a:extLst>
                    <a:ext uri="{9D8B030D-6E8A-4147-A177-3AD203B41FA5}">
                      <a16:colId xmlns:a16="http://schemas.microsoft.com/office/drawing/2014/main" val="1259150689"/>
                    </a:ext>
                  </a:extLst>
                </a:gridCol>
              </a:tblGrid>
              <a:tr h="1305250">
                <a:tc>
                  <a:txBody>
                    <a:bodyPr/>
                    <a:lstStyle/>
                    <a:p>
                      <a:r>
                        <a:rPr lang="en-US" sz="1200" b="1" noProof="0" dirty="0" err="1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Trieda</a:t>
                      </a:r>
                      <a:r>
                        <a:rPr lang="en-US" sz="1200" b="1" noProof="0" dirty="0">
                          <a:solidFill>
                            <a:schemeClr val="bg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</a:t>
                      </a:r>
                      <a:endParaRPr lang="en-US" sz="1200" b="1" noProof="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Poskytovateľ služieb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 povolením na poskytovanie týchto služieb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vykonávanie príkazov v mene klientov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umiestňovanie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 poskytovanie služieb prevodu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v mene klientov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prijímanie a postupovanie príkazov týkajúcich sa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v mene klientov</a:t>
                      </a: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poskytovanie poradenstva v oblasti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sk-SK" sz="1200" b="0" noProof="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  poskytovanie riadenia portfólia </a:t>
                      </a:r>
                      <a:r>
                        <a:rPr lang="sk-SK" sz="1200" b="0" noProof="0" dirty="0" err="1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endParaRPr lang="sk-SK" sz="1200" b="0" noProof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7742" marR="1774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solidFill>
                            <a:schemeClr val="tx1"/>
                          </a:solidFill>
                          <a:effectLst/>
                        </a:rPr>
                        <a:t> 50 000 €</a:t>
                      </a:r>
                      <a:endParaRPr lang="sk-SK" sz="12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465349"/>
                  </a:ext>
                </a:extLst>
              </a:tr>
              <a:tr h="978938">
                <a:tc>
                  <a:txBody>
                    <a:bodyPr/>
                    <a:lstStyle/>
                    <a:p>
                      <a:r>
                        <a:rPr lang="en-US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Trieda</a:t>
                      </a:r>
                      <a:r>
                        <a:rPr lang="en-US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2</a:t>
                      </a:r>
                      <a:endParaRPr lang="en-US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Poskytovateľ služieb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 povolením na poskytovanie všetkých služieb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patriacich do triedy 1 a na: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poskytovanie úschovy a správu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v mene klientov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výmenu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za finančné prostriedky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–  výmenu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za iné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kryptoaktíva</a:t>
                      </a:r>
                      <a:endParaRPr lang="sk-SK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5260" indent="-175260" algn="just"/>
                      <a:endParaRPr lang="sk-SK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effectLst/>
                        </a:rPr>
                        <a:t> 125 000 €</a:t>
                      </a:r>
                      <a:endParaRPr lang="sk-SK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extLst>
                  <a:ext uri="{0D108BD9-81ED-4DB2-BD59-A6C34878D82A}">
                    <a16:rowId xmlns:a16="http://schemas.microsoft.com/office/drawing/2014/main" val="2200434937"/>
                  </a:ext>
                </a:extLst>
              </a:tr>
              <a:tr h="604566">
                <a:tc>
                  <a:txBody>
                    <a:bodyPr/>
                    <a:lstStyle/>
                    <a:p>
                      <a:r>
                        <a:rPr lang="en-US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Trieda</a:t>
                      </a:r>
                      <a:r>
                        <a:rPr lang="en-US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3</a:t>
                      </a:r>
                      <a:endParaRPr lang="en-US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Poskytovateľ služieb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 povolením na poskytovanie všetkých služieb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</a:t>
                      </a:r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patriacich do triedy 2 a na:</a:t>
                      </a:r>
                    </a:p>
                    <a:p>
                      <a:pPr marL="175260" indent="-175260" algn="just"/>
                      <a:r>
                        <a:rPr lang="sk-SK" sz="1200" noProof="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– prevádzkovanie obchodnej platformy pre </a:t>
                      </a:r>
                      <a:r>
                        <a:rPr lang="sk-SK" sz="1200" noProof="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kryptoaktíva</a:t>
                      </a:r>
                      <a:endParaRPr lang="sk-SK" sz="1200" noProof="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200" b="1" dirty="0">
                          <a:effectLst/>
                        </a:rPr>
                        <a:t> 150 000 €</a:t>
                      </a:r>
                      <a:endParaRPr lang="sk-SK" sz="12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42" marR="17742" marT="0" marB="0"/>
                </a:tc>
                <a:extLst>
                  <a:ext uri="{0D108BD9-81ED-4DB2-BD59-A6C34878D82A}">
                    <a16:rowId xmlns:a16="http://schemas.microsoft.com/office/drawing/2014/main" val="3726642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67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/>
              <a:t>Čo sú </a:t>
            </a:r>
            <a:r>
              <a:rPr lang="sk-SK" b="1" dirty="0" err="1"/>
              <a:t>kryptoaktíva</a:t>
            </a:r>
            <a:r>
              <a:rPr lang="sk-SK" b="1" dirty="0"/>
              <a:t>?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439920"/>
            <a:ext cx="10515600" cy="4852800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rôzne názvy - rovnaký obsah?</a:t>
            </a:r>
          </a:p>
          <a:p>
            <a:pPr marL="628650" lvl="1" indent="-1714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 err="1"/>
              <a:t>kryptoaktíva</a:t>
            </a:r>
            <a:r>
              <a:rPr lang="sk-SK" sz="2800" dirty="0"/>
              <a:t>, kryptomeny, virtuálne meny, tokeny...</a:t>
            </a:r>
            <a:endParaRPr lang="sk-SK" sz="2800" b="1" dirty="0"/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v rámci </a:t>
            </a:r>
            <a:r>
              <a:rPr lang="sk-SK" sz="2800" b="1" dirty="0" err="1"/>
              <a:t>MiCA</a:t>
            </a:r>
            <a:r>
              <a:rPr lang="sk-SK" sz="2800" b="1" dirty="0"/>
              <a:t> sa používa pojem „kryptoaktíva“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definícia</a:t>
            </a:r>
            <a:r>
              <a:rPr lang="sk-SK" sz="2800" dirty="0"/>
              <a:t> </a:t>
            </a:r>
            <a:r>
              <a:rPr lang="sk-SK" sz="2800" b="1" dirty="0"/>
              <a:t>pojmu „kryptoaktívum“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digitálne vyjadrenie hodnoty alebo práva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ktoré možno prevádzať a elektronicky uchovávať 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použitím technológie distribuovanej databázy transakcií (DLT) alebo podobnej technológie</a:t>
            </a:r>
          </a:p>
          <a:p>
            <a:endParaRPr lang="sk-S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32068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V – Špecifické požiadavky pre jednotlivé služby kryptoaktív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/>
              <a:t>Úschova a správa kryptoaktív v mene klientov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oddelená úschova </a:t>
            </a:r>
            <a:r>
              <a:rPr lang="sk-SK" sz="1700" dirty="0" err="1"/>
              <a:t>klientských</a:t>
            </a:r>
            <a:r>
              <a:rPr lang="sk-SK" sz="1700" dirty="0"/>
              <a:t> kryptoaktív v rámci DLT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veritelia v konkurze nemajú nárok na klientske aktíva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zodpovednosť za stratu kryptoaktív v dôsledku nefunkčnosti alebo hackerských útokov až do výšky trhovej hodnoty stratených kryptoaktív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/>
              <a:t>Prevádzkovanie obchodnej platformy pre </a:t>
            </a:r>
            <a:r>
              <a:rPr lang="sk-SK" sz="2200" b="1" dirty="0" err="1"/>
              <a:t>kryptoaktíva</a:t>
            </a:r>
            <a:endParaRPr lang="sk-SK" sz="2200" b="1" dirty="0"/>
          </a:p>
          <a:p>
            <a:pPr lvl="1">
              <a:lnSpc>
                <a:spcPct val="170000"/>
              </a:lnSpc>
            </a:pPr>
            <a:r>
              <a:rPr lang="sk-SK" sz="1700" dirty="0"/>
              <a:t>pred prijatím kryptoaktív na obchodovanie zabezpečujú poskytovatelia, aby toto kryptoaktívum spĺňalo prevádzkové pravidlá obchodnej platformy (napr. zákaz obchodovania </a:t>
            </a:r>
            <a:r>
              <a:rPr lang="sk-SK" sz="1700" dirty="0" err="1"/>
              <a:t>privacy</a:t>
            </a:r>
            <a:r>
              <a:rPr lang="sk-SK" sz="1700" dirty="0"/>
              <a:t> </a:t>
            </a:r>
            <a:r>
              <a:rPr lang="sk-SK" sz="1700" dirty="0" err="1"/>
              <a:t>coinov</a:t>
            </a:r>
            <a:r>
              <a:rPr lang="sk-SK" sz="1700" dirty="0"/>
              <a:t>, zverejnenie </a:t>
            </a:r>
            <a:r>
              <a:rPr lang="sk-SK" sz="1700" dirty="0" err="1"/>
              <a:t>whitepaperu</a:t>
            </a:r>
            <a:r>
              <a:rPr lang="sk-SK" sz="1700" dirty="0"/>
              <a:t> </a:t>
            </a:r>
            <a:r>
              <a:rPr lang="sk-SK" sz="1700" dirty="0" err="1"/>
              <a:t>atď</a:t>
            </a:r>
            <a:r>
              <a:rPr lang="sk-SK" sz="1700" dirty="0"/>
              <a:t>)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zákaz obchodovania na vlastný účet na danej platforme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povinnosť začať vysporiadanie transakcie do 24 hodín od jej uskutočnenia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/>
              <a:t>Výmena kryptoaktív za finančné prostriedky a výmena kryptoaktív za iné </a:t>
            </a:r>
            <a:r>
              <a:rPr lang="sk-SK" sz="2200" b="1" dirty="0" err="1"/>
              <a:t>kryptoaktíva</a:t>
            </a:r>
            <a:endParaRPr lang="sk-SK" sz="2200" b="1" dirty="0"/>
          </a:p>
          <a:p>
            <a:pPr lvl="1">
              <a:lnSpc>
                <a:spcPct val="170000"/>
              </a:lnSpc>
            </a:pPr>
            <a:r>
              <a:rPr lang="sk-SK" sz="1700" dirty="0"/>
              <a:t>musia uverejniť pevnú cenu kryptoaktív alebo metódu stanovovania ceny kryptoaktív, ktoré ponúkajú na výmenu </a:t>
            </a:r>
          </a:p>
          <a:p>
            <a:pPr>
              <a:lnSpc>
                <a:spcPct val="170000"/>
              </a:lnSpc>
              <a:buFont typeface="+mj-lt"/>
              <a:buAutoNum type="arabicParenR"/>
            </a:pPr>
            <a:r>
              <a:rPr lang="sk-SK" sz="2200" b="1" dirty="0"/>
              <a:t>Vykonávanie príkazov týkajúcich sa </a:t>
            </a:r>
            <a:r>
              <a:rPr lang="sk-SK" sz="2200" b="1" dirty="0" err="1"/>
              <a:t>kryptoaktív</a:t>
            </a:r>
            <a:r>
              <a:rPr lang="sk-SK" sz="2200" b="1" dirty="0"/>
              <a:t> v mene klientov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musia zabezpečiť najlepší možný výsledok pre svojich klientov, pokiaľ dotknutý poskytovateľ služieb </a:t>
            </a:r>
            <a:r>
              <a:rPr lang="sk-SK" sz="1700" dirty="0" err="1"/>
              <a:t>kryptoaktív</a:t>
            </a:r>
            <a:r>
              <a:rPr lang="sk-SK" sz="1700" dirty="0"/>
              <a:t> nevykoná pokyny týkajúce sa </a:t>
            </a:r>
            <a:r>
              <a:rPr lang="sk-SK" sz="1700" dirty="0" err="1"/>
              <a:t>kryptoaktív</a:t>
            </a:r>
            <a:r>
              <a:rPr lang="sk-SK" sz="1700" dirty="0"/>
              <a:t> na základe konkrétnych inštrukcií zadaných jeho klientmi</a:t>
            </a:r>
          </a:p>
          <a:p>
            <a:pPr lvl="1">
              <a:lnSpc>
                <a:spcPct val="170000"/>
              </a:lnSpc>
            </a:pPr>
            <a:r>
              <a:rPr lang="sk-SK" sz="1700" dirty="0"/>
              <a:t>musia informovať klientov o pravidlách vykonávania pokynov</a:t>
            </a:r>
          </a:p>
          <a:p>
            <a:pPr lvl="1"/>
            <a:endParaRPr lang="sk-SK" sz="1700" b="1" dirty="0"/>
          </a:p>
          <a:p>
            <a:pPr marL="0" indent="0">
              <a:buNone/>
            </a:pPr>
            <a:endParaRPr lang="sk-SK" sz="2200" b="1" dirty="0"/>
          </a:p>
          <a:p>
            <a:pPr marL="0" indent="0">
              <a:buNone/>
            </a:pPr>
            <a:endParaRPr lang="sk-SK" sz="2200" b="1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820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V – špecifické požiadavky pre jednotlivé služby kryptoaktív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200" b="1" dirty="0"/>
              <a:t> Umiestňovanie kryptoaktív</a:t>
            </a:r>
          </a:p>
          <a:p>
            <a:pPr marL="914400" lvl="1">
              <a:lnSpc>
                <a:spcPct val="160000"/>
              </a:lnSpc>
            </a:pPr>
            <a:r>
              <a:rPr lang="sk-SK" sz="1050" dirty="0"/>
              <a:t>musia vopred oznámiť</a:t>
            </a:r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a) typ plánovaného umiestnenia vrátane toho, či je zaručená minimálna suma nákupu alebo nie;</a:t>
            </a:r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b) údaj o výške transakčných poplatkov spojených so službou za navrhovanú operáciu;</a:t>
            </a:r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c) predpokladané načasovanie, postup a cenu navrhovanej operácie;</a:t>
            </a:r>
          </a:p>
          <a:p>
            <a:pPr marL="571500" lvl="1" indent="0">
              <a:lnSpc>
                <a:spcPct val="160000"/>
              </a:lnSpc>
              <a:buNone/>
            </a:pPr>
            <a:r>
              <a:rPr lang="sk-SK" sz="1050" dirty="0"/>
              <a:t>d) informácie o cieľovej skupine nákupcov</a:t>
            </a:r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200" b="1" dirty="0"/>
              <a:t>Prijímanie a postupovanie príkazov týkajúcich sa </a:t>
            </a:r>
            <a:r>
              <a:rPr lang="sk-SK" sz="1200" b="1" dirty="0" err="1"/>
              <a:t>kryptoaktív</a:t>
            </a:r>
            <a:r>
              <a:rPr lang="sk-SK" sz="1200" b="1" dirty="0"/>
              <a:t> v mene klientov</a:t>
            </a:r>
          </a:p>
          <a:p>
            <a:pPr marL="914400" lvl="1">
              <a:lnSpc>
                <a:spcPct val="160000"/>
              </a:lnSpc>
            </a:pPr>
            <a:r>
              <a:rPr lang="sk-SK" sz="1050" dirty="0"/>
              <a:t>za presmerovanie pokynov prijatých od klientov na konkrétnu obchodnú platformu pre </a:t>
            </a:r>
            <a:r>
              <a:rPr lang="sk-SK" sz="1050" dirty="0" err="1"/>
              <a:t>kryptoaktíva</a:t>
            </a:r>
            <a:r>
              <a:rPr lang="sk-SK" sz="1050" dirty="0"/>
              <a:t> nesmú dostať žiadnu odmenu, zľavu ani nepeňažnú výhodu</a:t>
            </a:r>
          </a:p>
          <a:p>
            <a:pPr marL="914400" lvl="1">
              <a:lnSpc>
                <a:spcPct val="160000"/>
              </a:lnSpc>
            </a:pPr>
            <a:r>
              <a:rPr lang="sk-SK" sz="1050" dirty="0"/>
              <a:t>nesmú zneužívať informácie týkajúce sa nevybavených pokynov klientov </a:t>
            </a:r>
            <a:endParaRPr lang="sk-SK" sz="1200" b="1" dirty="0"/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200" b="1" dirty="0"/>
              <a:t>Poskytovanie poradenstva v oblasti </a:t>
            </a:r>
            <a:r>
              <a:rPr lang="sk-SK" sz="1200" b="1" dirty="0" err="1"/>
              <a:t>kryptoaktív</a:t>
            </a:r>
            <a:r>
              <a:rPr lang="sk-SK" sz="1200" b="1" dirty="0"/>
              <a:t> a riadenie portfólia </a:t>
            </a:r>
            <a:r>
              <a:rPr lang="sk-SK" sz="1200" b="1" dirty="0" err="1"/>
              <a:t>kryptoaktív</a:t>
            </a:r>
            <a:endParaRPr lang="sk-SK" sz="1200" b="1" dirty="0"/>
          </a:p>
          <a:p>
            <a:pPr marL="857250" lvl="1" indent="-285750">
              <a:lnSpc>
                <a:spcPct val="160000"/>
              </a:lnSpc>
            </a:pPr>
            <a:r>
              <a:rPr lang="sk-SK" sz="1050" dirty="0"/>
              <a:t>posudzujú zlučiteľnosť  kryptoaktív s potrebami klientov a odporúčajú ich len vtedy, keď je to v záujme klientov</a:t>
            </a:r>
          </a:p>
          <a:p>
            <a:pPr marL="857250" lvl="1" indent="-285750">
              <a:lnSpc>
                <a:spcPct val="160000"/>
              </a:lnSpc>
            </a:pPr>
            <a:r>
              <a:rPr lang="sk-SK" sz="1050" dirty="0"/>
              <a:t>upozornia klientov na riziká spojené s kryptoaktívami</a:t>
            </a:r>
          </a:p>
          <a:p>
            <a:pPr marL="857250" lvl="1" indent="-285750">
              <a:lnSpc>
                <a:spcPct val="160000"/>
              </a:lnSpc>
            </a:pPr>
            <a:r>
              <a:rPr lang="sk-SK" sz="1050" dirty="0"/>
              <a:t>fyzické osoby poskytujúce poradenstvo v ich mene musia mať potrebné vedomosti a skúsenosti na plnenie svojich povinností</a:t>
            </a:r>
          </a:p>
          <a:p>
            <a:pPr>
              <a:lnSpc>
                <a:spcPct val="160000"/>
              </a:lnSpc>
              <a:buFont typeface="+mj-lt"/>
              <a:buAutoNum type="arabicParenR" startAt="5"/>
            </a:pPr>
            <a:r>
              <a:rPr lang="sk-SK" sz="1200" b="1" dirty="0"/>
              <a:t>Poskytovanie služieb prevodu </a:t>
            </a:r>
            <a:r>
              <a:rPr lang="sk-SK" sz="1200" b="1" dirty="0" err="1"/>
              <a:t>kryptoaktív</a:t>
            </a:r>
            <a:r>
              <a:rPr lang="sk-SK" sz="1200" b="1" dirty="0"/>
              <a:t> v mene klientov</a:t>
            </a:r>
          </a:p>
          <a:p>
            <a:pPr marL="742950" lvl="1" indent="-171450">
              <a:lnSpc>
                <a:spcPct val="160000"/>
              </a:lnSpc>
            </a:pPr>
            <a:r>
              <a:rPr lang="sk-SK" sz="1050" dirty="0"/>
              <a:t>musia uzavrieť s klientom zmluvu v ktorej jednoznačne špecifikujú svoje povinnosti a zodpovednosť pri prevode </a:t>
            </a:r>
            <a:r>
              <a:rPr lang="sk-SK" sz="1050" dirty="0" err="1"/>
              <a:t>kryptoaktív</a:t>
            </a:r>
            <a:endParaRPr lang="sk-SK" sz="18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37621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Hlava VI – Predchádzanie zneužívaniu trhu 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hlava VI upravuje zneužívanie trhu s kryptoaktívami (</a:t>
            </a:r>
            <a:r>
              <a:rPr lang="sk-SK" sz="2400" b="1" dirty="0" err="1"/>
              <a:t>market</a:t>
            </a:r>
            <a:r>
              <a:rPr lang="sk-SK" sz="2400" b="1" dirty="0"/>
              <a:t> </a:t>
            </a:r>
            <a:r>
              <a:rPr lang="sk-SK" sz="2400" b="1" dirty="0" err="1"/>
              <a:t>abuse</a:t>
            </a:r>
            <a:r>
              <a:rPr lang="sk-SK" sz="2400" b="1" dirty="0"/>
              <a:t>)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na rozdiel od iných častí MiCA sa vzťahuje na akúkoľvek fyzickú alebo právnickú osobu</a:t>
            </a:r>
          </a:p>
          <a:p>
            <a:pPr>
              <a:lnSpc>
                <a:spcPct val="150000"/>
              </a:lnSpc>
            </a:pPr>
            <a:r>
              <a:rPr lang="sk-SK" sz="2400" b="1" dirty="0"/>
              <a:t>MiCA upravuje tri typy zneužívania trhu: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sk-SK" sz="2400" b="1" dirty="0"/>
              <a:t>Obchodovanie s využitím dôverných informácií (</a:t>
            </a:r>
            <a:r>
              <a:rPr lang="sk-SK" sz="2400" b="1" dirty="0" err="1"/>
              <a:t>inside</a:t>
            </a:r>
            <a:r>
              <a:rPr lang="sk-SK" sz="2400" b="1" dirty="0"/>
              <a:t> </a:t>
            </a:r>
            <a:r>
              <a:rPr lang="sk-SK" sz="2400" b="1" dirty="0" err="1"/>
              <a:t>information</a:t>
            </a:r>
            <a:r>
              <a:rPr lang="sk-SK" sz="2400" b="1" dirty="0"/>
              <a:t>)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napr. nákup alebo predaj kryptoaktív prípadne odporúčanie inej osobe ohľadom nákupu či predaju na základe dôvernej informácie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sk-SK" sz="2400" b="1" dirty="0"/>
              <a:t>Neoprávnené zverejnenie dôverných informácií 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akékoľvek zverejnenie mimo bežného oficiálneho spôsobu môže  byť kvalifikované ako neoprávnené zverejnenie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sk-SK" sz="2400" b="1" dirty="0"/>
              <a:t>Manipulácia s trhom 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falošné signály pri obchodovaní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šírenie nepravdivých a zavádzajúcich informácií</a:t>
            </a:r>
          </a:p>
          <a:p>
            <a:pPr lvl="1">
              <a:lnSpc>
                <a:spcPct val="150000"/>
              </a:lnSpc>
            </a:pPr>
            <a:r>
              <a:rPr lang="sk-SK" sz="1800" dirty="0"/>
              <a:t>vyjadrenia v médiách bez zverejnenia svojej pozície</a:t>
            </a:r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0764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sk-SK" b="1" dirty="0"/>
              <a:t>Hlava VII –Príslušné orgány, EBA a ESMA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4"/>
            <a:ext cx="10515600" cy="487885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sk-SK" sz="2200" b="1" dirty="0"/>
              <a:t>hlava VII upravuje právomoci príslušných orgánov dohľadu, EBA a ESMA</a:t>
            </a:r>
          </a:p>
          <a:p>
            <a:pPr>
              <a:lnSpc>
                <a:spcPct val="170000"/>
              </a:lnSpc>
            </a:pPr>
            <a:r>
              <a:rPr lang="sk-SK" sz="2200" b="1" dirty="0"/>
              <a:t>každý členský štát si určí príslušný orgán dohľadu, ktorý bude vykonávať úlohy vyplývajúce z MiCA</a:t>
            </a:r>
          </a:p>
          <a:p>
            <a:pPr>
              <a:lnSpc>
                <a:spcPct val="170000"/>
              </a:lnSpc>
            </a:pPr>
            <a:r>
              <a:rPr lang="sk-SK" sz="2200" b="1" dirty="0" err="1"/>
              <a:t>MiCA</a:t>
            </a:r>
            <a:r>
              <a:rPr lang="sk-SK" sz="2200" b="1" dirty="0"/>
              <a:t> dáva príslušným orgánom dohľadu široké právomoci od vyžadovanie potrebných informácií, cez sankcie až  po zastavenie emisie, či obchodovania</a:t>
            </a:r>
          </a:p>
          <a:p>
            <a:pPr>
              <a:lnSpc>
                <a:spcPct val="170000"/>
              </a:lnSpc>
            </a:pPr>
            <a:r>
              <a:rPr lang="sk-SK" sz="2200" b="1" dirty="0" err="1"/>
              <a:t>ultima</a:t>
            </a:r>
            <a:r>
              <a:rPr lang="sk-SK" sz="2200" b="1" dirty="0"/>
              <a:t> </a:t>
            </a:r>
            <a:r>
              <a:rPr lang="sk-SK" sz="2200" b="1" dirty="0" err="1"/>
              <a:t>ratio</a:t>
            </a:r>
            <a:r>
              <a:rPr lang="sk-SK" sz="2200" b="1" dirty="0"/>
              <a:t> opatrenia – blokovanie webových stránok, vymazanie </a:t>
            </a:r>
            <a:r>
              <a:rPr lang="sk-SK" sz="2200" b="1" dirty="0" err="1"/>
              <a:t>dómeny</a:t>
            </a:r>
            <a:endParaRPr lang="sk-SK" sz="2200" b="1" dirty="0"/>
          </a:p>
          <a:p>
            <a:pPr>
              <a:lnSpc>
                <a:spcPct val="170000"/>
              </a:lnSpc>
            </a:pPr>
            <a:r>
              <a:rPr lang="sk-SK" sz="2200" b="1" dirty="0"/>
              <a:t>EBA okrem bežnej regulačnej činnosti (RTS, ITS a Usmernenia) a zabezpečovanie spolupráce medzi príslušnými orgánmi dohľadu zodpovedá aj za dohľad nad emitentami významných ART a EMT</a:t>
            </a:r>
          </a:p>
          <a:p>
            <a:pPr>
              <a:lnSpc>
                <a:spcPct val="170000"/>
              </a:lnSpc>
            </a:pPr>
            <a:r>
              <a:rPr lang="sk-SK" sz="2200" b="1" dirty="0"/>
              <a:t>EBA na účel dohľadu nad významnými ART a EMT zriaďuje kolégia (</a:t>
            </a:r>
            <a:r>
              <a:rPr lang="sk-SK" sz="2200" b="1" dirty="0" err="1"/>
              <a:t>colleges</a:t>
            </a:r>
            <a:r>
              <a:rPr lang="sk-SK" sz="2200" b="1" dirty="0"/>
              <a:t>)</a:t>
            </a:r>
          </a:p>
          <a:p>
            <a:pPr>
              <a:lnSpc>
                <a:spcPct val="170000"/>
              </a:lnSpc>
            </a:pPr>
            <a:r>
              <a:rPr lang="sk-SK" sz="2200" b="1" dirty="0"/>
              <a:t>ESMA prevádzkuje register, do ktorého sa zapisujú:</a:t>
            </a:r>
          </a:p>
          <a:p>
            <a:pPr lvl="1">
              <a:lnSpc>
                <a:spcPct val="170000"/>
              </a:lnSpc>
            </a:pPr>
            <a:r>
              <a:rPr lang="sk-SK" sz="1800" dirty="0"/>
              <a:t>zverejnené </a:t>
            </a:r>
            <a:r>
              <a:rPr lang="sk-SK" sz="1800" dirty="0" err="1"/>
              <a:t>whitepapere</a:t>
            </a:r>
            <a:endParaRPr lang="sk-SK" sz="1800" dirty="0"/>
          </a:p>
          <a:p>
            <a:pPr lvl="1">
              <a:lnSpc>
                <a:spcPct val="170000"/>
              </a:lnSpc>
            </a:pPr>
            <a:r>
              <a:rPr lang="sk-SK" sz="1800" dirty="0"/>
              <a:t>emitenti ART</a:t>
            </a:r>
          </a:p>
          <a:p>
            <a:pPr lvl="1">
              <a:lnSpc>
                <a:spcPct val="170000"/>
              </a:lnSpc>
            </a:pPr>
            <a:r>
              <a:rPr lang="sk-SK" sz="1800" dirty="0"/>
              <a:t>emitenti EMT</a:t>
            </a:r>
          </a:p>
          <a:p>
            <a:pPr lvl="1">
              <a:lnSpc>
                <a:spcPct val="170000"/>
              </a:lnSpc>
            </a:pPr>
            <a:r>
              <a:rPr lang="sk-SK" sz="1800" dirty="0"/>
              <a:t>poskytovatelia služieb </a:t>
            </a:r>
            <a:r>
              <a:rPr lang="sk-SK" sz="1800" dirty="0" err="1"/>
              <a:t>kryptoaktív</a:t>
            </a:r>
            <a:endParaRPr lang="sk-SK" sz="1800" dirty="0"/>
          </a:p>
          <a:p>
            <a:pPr lvl="1">
              <a:lnSpc>
                <a:spcPct val="170000"/>
              </a:lnSpc>
            </a:pPr>
            <a:r>
              <a:rPr lang="sk-SK" sz="1800" dirty="0"/>
              <a:t>subjekty, ktoré ilegálne poskytujú služby </a:t>
            </a:r>
            <a:r>
              <a:rPr lang="sk-SK" sz="1800" dirty="0" err="1"/>
              <a:t>kryptoaktív</a:t>
            </a:r>
            <a:r>
              <a:rPr lang="sk-SK" sz="1800" dirty="0"/>
              <a:t> v EÚ</a:t>
            </a:r>
          </a:p>
          <a:p>
            <a:endParaRPr lang="sk-SK" sz="18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1186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VIII –</a:t>
            </a:r>
            <a:r>
              <a:rPr lang="pl-PL" b="1" dirty="0"/>
              <a:t>Delegované akty a vykonávacie akty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1385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/>
              <a:t>hlava VIII upravuje odkazy na delegované a vykonávacie akty, ktoré MiCA v texte predpokladá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sk-SK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2800" b="1" dirty="0" err="1"/>
              <a:t>MiCA</a:t>
            </a:r>
            <a:r>
              <a:rPr lang="sk-SK" sz="2800" b="1" dirty="0"/>
              <a:t> predpokladá veľké množstvo RTS, ITS a Usmernení ktoré vypracujú EBA a ESMA a predložia ich Európskej Komisii do 12/18 mesiacov od nadobudnutia účinnosti </a:t>
            </a:r>
            <a:r>
              <a:rPr lang="sk-SK" sz="2800" b="1" dirty="0" err="1"/>
              <a:t>MiCA</a:t>
            </a:r>
            <a:endParaRPr lang="sk-SK" sz="28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sk-SK" sz="1600" dirty="0"/>
              <a:t>EBA – 20 mandátov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sk-SK" sz="1600" dirty="0"/>
              <a:t>ESMA – 30 mandátov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sk-SK" sz="1600" dirty="0"/>
          </a:p>
          <a:p>
            <a:pPr marL="457200" lvl="1" indent="0">
              <a:buNone/>
            </a:pPr>
            <a:endParaRPr lang="sk-SK" sz="14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5900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IX – Prechodné a záverečné ustanovenia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92173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60000"/>
              </a:lnSpc>
            </a:pPr>
            <a:endParaRPr lang="sk-SK" sz="1800" dirty="0"/>
          </a:p>
          <a:p>
            <a:pPr>
              <a:lnSpc>
                <a:spcPct val="150000"/>
              </a:lnSpc>
            </a:pPr>
            <a:endParaRPr lang="sk-SK" sz="1600" dirty="0"/>
          </a:p>
          <a:p>
            <a:endParaRPr lang="sk-SK" sz="1700" b="1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25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60C96D4-5075-0CBC-D353-9FA3C5E38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054787"/>
              </p:ext>
            </p:extLst>
          </p:nvPr>
        </p:nvGraphicFramePr>
        <p:xfrm>
          <a:off x="1032847" y="2621319"/>
          <a:ext cx="965323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0842">
                  <a:extLst>
                    <a:ext uri="{9D8B030D-6E8A-4147-A177-3AD203B41FA5}">
                      <a16:colId xmlns:a16="http://schemas.microsoft.com/office/drawing/2014/main" val="2645174867"/>
                    </a:ext>
                  </a:extLst>
                </a:gridCol>
                <a:gridCol w="3262393">
                  <a:extLst>
                    <a:ext uri="{9D8B030D-6E8A-4147-A177-3AD203B41FA5}">
                      <a16:colId xmlns:a16="http://schemas.microsoft.com/office/drawing/2014/main" val="2232989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zverejnenie v Úradnom vestníku EÚ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9.6.2023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257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nadobudnutie účinnosti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30.6.2023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65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uplatňovanie – hlava III a IV (ART a EMT)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30.6.2024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278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uplatňovanie – zvyšné ustanovenia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30.12.2024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999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319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sk-SK" b="1" dirty="0"/>
              <a:t>Hlava IX – Prechodné a záverečné ustanovenia</a:t>
            </a:r>
          </a:p>
          <a:p>
            <a:pPr algn="ctr"/>
            <a:endParaRPr lang="sk-SK" b="1" dirty="0"/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92173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sk-SK" sz="2000" b="1" dirty="0"/>
              <a:t>poskytovatelia služieb </a:t>
            </a:r>
            <a:r>
              <a:rPr lang="sk-SK" sz="2000" b="1" dirty="0" err="1"/>
              <a:t>kryptoaktív</a:t>
            </a:r>
            <a:r>
              <a:rPr lang="sk-SK" sz="2000" b="1" dirty="0"/>
              <a:t>, ktorí fungovali v súlade s právnymi predpismi pred účinnosťou </a:t>
            </a:r>
            <a:r>
              <a:rPr lang="sk-SK" sz="2000" b="1" dirty="0" err="1"/>
              <a:t>MiCA</a:t>
            </a:r>
            <a:r>
              <a:rPr lang="sk-SK" sz="2000" b="1" dirty="0"/>
              <a:t> môžu naďalej vykonávať činnosť ďalších 18 mesiacov odo dňa uplatňovania</a:t>
            </a:r>
          </a:p>
          <a:p>
            <a:pPr lvl="1">
              <a:lnSpc>
                <a:spcPct val="110000"/>
              </a:lnSpc>
            </a:pPr>
            <a:r>
              <a:rPr lang="sk-SK" sz="1400" dirty="0"/>
              <a:t>členské štáty môžu skrátiť alebo nevyužiť prechodné obdobie </a:t>
            </a:r>
          </a:p>
          <a:p>
            <a:pPr lvl="1">
              <a:lnSpc>
                <a:spcPct val="110000"/>
              </a:lnSpc>
            </a:pPr>
            <a:r>
              <a:rPr lang="sk-SK" sz="1400" dirty="0"/>
              <a:t>členské štáty môžu využiť zjednodušené licenčné konania pre subjekty, ktoré už majú povolenie podľa národnej regulácie</a:t>
            </a:r>
          </a:p>
          <a:p>
            <a:pPr>
              <a:lnSpc>
                <a:spcPct val="110000"/>
              </a:lnSpc>
            </a:pPr>
            <a:r>
              <a:rPr lang="sk-SK" sz="2000" b="1" dirty="0"/>
              <a:t>pre existujúce </a:t>
            </a:r>
            <a:r>
              <a:rPr lang="sk-SK" sz="2000" b="1" dirty="0" err="1"/>
              <a:t>kryptoaktíva</a:t>
            </a:r>
            <a:r>
              <a:rPr lang="sk-SK" sz="2000" b="1" dirty="0"/>
              <a:t> pripravia </a:t>
            </a:r>
            <a:r>
              <a:rPr lang="sk-SK" sz="2000" b="1" dirty="0" err="1"/>
              <a:t>whitepapere</a:t>
            </a:r>
            <a:r>
              <a:rPr lang="sk-SK" sz="2000" b="1" dirty="0"/>
              <a:t> obchodné platformy, na ktorých sa obchodujú, do 36 mesiacov odo dňa uplatňovania</a:t>
            </a:r>
          </a:p>
          <a:p>
            <a:pPr>
              <a:lnSpc>
                <a:spcPct val="110000"/>
              </a:lnSpc>
            </a:pPr>
            <a:r>
              <a:rPr lang="sk-SK" sz="2000" b="1" dirty="0"/>
              <a:t>emitenti ART, ktorí vydali ART pred uplatňovaním </a:t>
            </a:r>
            <a:r>
              <a:rPr lang="sk-SK" sz="2000" b="1" dirty="0" err="1"/>
              <a:t>MiCA</a:t>
            </a:r>
            <a:r>
              <a:rPr lang="sk-SK" sz="2000" b="1" dirty="0"/>
              <a:t> a podali si žiadosť o povolenie môžu ďalej vydávať ART tokeny, až do udelenia/zamietnutia udelenia povolenia</a:t>
            </a:r>
          </a:p>
          <a:p>
            <a:pPr>
              <a:lnSpc>
                <a:spcPct val="150000"/>
              </a:lnSpc>
            </a:pPr>
            <a:endParaRPr lang="sk-SK" sz="1600" b="1" dirty="0"/>
          </a:p>
          <a:p>
            <a:pPr>
              <a:lnSpc>
                <a:spcPct val="150000"/>
              </a:lnSpc>
            </a:pPr>
            <a:endParaRPr lang="sk-SK" sz="1600" b="1" dirty="0"/>
          </a:p>
          <a:p>
            <a:endParaRPr lang="sk-SK" sz="1700" b="1" dirty="0"/>
          </a:p>
          <a:p>
            <a:endParaRPr lang="sk-SK" sz="1700" b="1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dirty="0"/>
          </a:p>
          <a:p>
            <a:endParaRPr lang="sk-SK" sz="1700" b="1" dirty="0"/>
          </a:p>
          <a:p>
            <a:pPr marL="0" indent="0">
              <a:buNone/>
            </a:pPr>
            <a:endParaRPr lang="sk-SK" sz="1700" b="1" dirty="0"/>
          </a:p>
          <a:p>
            <a:endParaRPr lang="sk-SK" sz="1700" dirty="0"/>
          </a:p>
          <a:p>
            <a:pPr lvl="1"/>
            <a:endParaRPr lang="sk-SK" sz="1200" dirty="0"/>
          </a:p>
          <a:p>
            <a:pPr lvl="1"/>
            <a:endParaRPr lang="sk-SK" sz="1200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pPr lvl="1"/>
            <a:endParaRPr lang="sk-SK" sz="1200" b="1" dirty="0"/>
          </a:p>
          <a:p>
            <a:endParaRPr lang="sk-SK" sz="1700" b="1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7080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legitimizácia trhu s kryptoaktívami – stane sa ďalšou súčasťou regulovaného finančného trhu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zníženie právnej neistoty pre služby súvisiace s kryptoaktívami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prečistenie trhu – zostanú iba tie subjekty, ktoré budú schopné plniť reguláciu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zníženie počtu podvodov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transparentnejšie informácie o </a:t>
            </a:r>
            <a:r>
              <a:rPr lang="sk-SK" sz="1800" dirty="0" err="1"/>
              <a:t>kryptoaktívách</a:t>
            </a:r>
            <a:endParaRPr lang="sk-SK" sz="18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obmedzenie zneužívania trhu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27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dôsledky pre trh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9725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obchodná príležitosť pre súčasné dohliadané subjekty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väčšia spolupráca medzi poskytovateľmi služieb </a:t>
            </a:r>
            <a:r>
              <a:rPr lang="sk-SK" sz="1800" dirty="0" err="1"/>
              <a:t>kryptoaktív</a:t>
            </a:r>
            <a:r>
              <a:rPr lang="sk-SK" sz="1800" dirty="0"/>
              <a:t> a finančnými inštitúciami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otvorenie trhu s kryptoaktívami pre široké spektrum klientov, ktorí sa doteraz </a:t>
            </a:r>
            <a:r>
              <a:rPr lang="sk-SK" sz="1800" dirty="0" err="1"/>
              <a:t>kryptoaktívam</a:t>
            </a:r>
            <a:r>
              <a:rPr lang="sk-SK" sz="1800" dirty="0"/>
              <a:t> vyhýbali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/>
              <a:t>zvýšená konkurencia v rámci EÚ vďaka </a:t>
            </a:r>
            <a:r>
              <a:rPr lang="sk-SK" sz="1800" dirty="0" err="1"/>
              <a:t>passportingu</a:t>
            </a:r>
            <a:endParaRPr lang="sk-SK" sz="1800" dirty="0"/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28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dôsledky pre trh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38210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 err="1"/>
              <a:t>kryptoaktíva</a:t>
            </a:r>
            <a:r>
              <a:rPr lang="sk-SK" sz="1800" dirty="0"/>
              <a:t> zostanú </a:t>
            </a:r>
            <a:r>
              <a:rPr lang="sk-SK" sz="1800" dirty="0" err="1"/>
              <a:t>volatilné</a:t>
            </a:r>
            <a:endParaRPr lang="sk-SK" sz="18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 err="1"/>
              <a:t>MiCA</a:t>
            </a:r>
            <a:r>
              <a:rPr lang="sk-SK" sz="1800" dirty="0"/>
              <a:t> nezavádza žiadnu garančnú schému na ochranu vlastníkov </a:t>
            </a:r>
            <a:r>
              <a:rPr lang="sk-SK" sz="1800" dirty="0" err="1"/>
              <a:t>kryptoaktív</a:t>
            </a:r>
            <a:endParaRPr lang="sk-SK" sz="18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 err="1"/>
              <a:t>MiCA</a:t>
            </a:r>
            <a:r>
              <a:rPr lang="sk-SK" sz="1800" dirty="0"/>
              <a:t> neupravuje všetky služby </a:t>
            </a:r>
            <a:r>
              <a:rPr lang="sk-SK" sz="1800" dirty="0" err="1"/>
              <a:t>kryptoaktív</a:t>
            </a:r>
            <a:r>
              <a:rPr lang="sk-SK" sz="1800" dirty="0"/>
              <a:t> (požičiavanie </a:t>
            </a:r>
            <a:r>
              <a:rPr lang="sk-SK" sz="1800" dirty="0" err="1"/>
              <a:t>kryptoaktív</a:t>
            </a:r>
            <a:r>
              <a:rPr lang="sk-SK" sz="1800" dirty="0"/>
              <a:t>)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 err="1"/>
              <a:t>MiCA</a:t>
            </a:r>
            <a:r>
              <a:rPr lang="sk-SK" sz="1800" dirty="0"/>
              <a:t> sa nebude vzťahovať na skutočne decentralizované poskytované služieb </a:t>
            </a:r>
            <a:r>
              <a:rPr lang="sk-SK" sz="1800" dirty="0" err="1"/>
              <a:t>kryptoaktív</a:t>
            </a:r>
            <a:r>
              <a:rPr lang="sk-SK" sz="1800" dirty="0"/>
              <a:t> (</a:t>
            </a:r>
            <a:r>
              <a:rPr lang="sk-SK" sz="1800" dirty="0" err="1"/>
              <a:t>DeFi</a:t>
            </a:r>
            <a:r>
              <a:rPr lang="sk-SK" sz="1800" dirty="0"/>
              <a:t>)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dirty="0" err="1"/>
              <a:t>MiCA</a:t>
            </a:r>
            <a:r>
              <a:rPr lang="sk-SK" sz="1800" dirty="0"/>
              <a:t> sa nebude vzťahovať na nezastupiteľné tokeny (</a:t>
            </a:r>
            <a:r>
              <a:rPr lang="sk-SK" sz="1800" dirty="0" err="1"/>
              <a:t>NFTs</a:t>
            </a:r>
            <a:r>
              <a:rPr lang="sk-SK" sz="1800" dirty="0"/>
              <a:t>)</a:t>
            </a:r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29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nerieši všetky aspekty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6496" y="6285470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pPr algn="ctr"/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6019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56516"/>
            <a:ext cx="9191400" cy="68711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k-SK" sz="4700" b="1" dirty="0" err="1"/>
              <a:t>Distributed</a:t>
            </a:r>
            <a:r>
              <a:rPr lang="sk-SK" sz="4700" b="1" dirty="0"/>
              <a:t> </a:t>
            </a:r>
            <a:r>
              <a:rPr lang="sk-SK" sz="4700" b="1" dirty="0" err="1"/>
              <a:t>ledger</a:t>
            </a:r>
            <a:r>
              <a:rPr lang="sk-SK" sz="4700" b="1" dirty="0"/>
              <a:t> </a:t>
            </a:r>
            <a:r>
              <a:rPr lang="sk-SK" sz="4700" b="1" dirty="0" err="1"/>
              <a:t>technology</a:t>
            </a:r>
            <a:r>
              <a:rPr lang="sk-SK" sz="4700" b="1" dirty="0"/>
              <a:t> </a:t>
            </a:r>
            <a:r>
              <a:rPr lang="en-US" sz="4700" b="1" dirty="0"/>
              <a:t>–</a:t>
            </a:r>
            <a:r>
              <a:rPr lang="sk-SK" sz="4700" b="1" dirty="0"/>
              <a:t> DLT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267199"/>
            <a:ext cx="10515600" cy="4990725"/>
          </a:xfrm>
        </p:spPr>
        <p:txBody>
          <a:bodyPr>
            <a:normAutofit fontScale="47500" lnSpcReduction="20000"/>
          </a:bodyPr>
          <a:lstStyle/>
          <a:p>
            <a:pPr marL="171450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/>
              <a:t>technológia distribuovanej databázy transakcií / technológia distribuovaných záznamov</a:t>
            </a:r>
            <a:endParaRPr lang="sk-SK" sz="4200" dirty="0"/>
          </a:p>
          <a:p>
            <a:pPr marL="171450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/>
              <a:t>databáza so záznamami je distribuovaná</a:t>
            </a:r>
            <a:endParaRPr lang="sk-SK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/>
              <a:t>aktualizácia databázy </a:t>
            </a:r>
            <a:endParaRPr lang="sk-SK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/>
              <a:t>konsenzus algoritmus</a:t>
            </a:r>
          </a:p>
          <a:p>
            <a:pPr marL="628650" lvl="1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 err="1"/>
              <a:t>Proof</a:t>
            </a:r>
            <a:r>
              <a:rPr lang="sk-SK" sz="4200" dirty="0"/>
              <a:t>-of-</a:t>
            </a:r>
            <a:r>
              <a:rPr lang="sk-SK" sz="4200" dirty="0" err="1"/>
              <a:t>Work</a:t>
            </a:r>
            <a:r>
              <a:rPr lang="sk-SK" sz="4200" dirty="0"/>
              <a:t> (</a:t>
            </a:r>
            <a:r>
              <a:rPr lang="sk-SK" sz="4200" dirty="0" err="1"/>
              <a:t>PoW</a:t>
            </a:r>
            <a:r>
              <a:rPr lang="sk-SK" sz="4200" dirty="0"/>
              <a:t>) </a:t>
            </a:r>
          </a:p>
          <a:p>
            <a:pPr marL="628650" lvl="1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 err="1"/>
              <a:t>Proof</a:t>
            </a:r>
            <a:r>
              <a:rPr lang="sk-SK" sz="4200" dirty="0"/>
              <a:t>-of-</a:t>
            </a:r>
            <a:r>
              <a:rPr lang="sk-SK" sz="4200" dirty="0" err="1"/>
              <a:t>Stake</a:t>
            </a:r>
            <a:r>
              <a:rPr lang="sk-SK" sz="4200" dirty="0"/>
              <a:t> (</a:t>
            </a:r>
            <a:r>
              <a:rPr lang="sk-SK" sz="4200" dirty="0" err="1"/>
              <a:t>PoS</a:t>
            </a:r>
            <a:r>
              <a:rPr lang="sk-SK" sz="4200" dirty="0"/>
              <a:t>)</a:t>
            </a:r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 err="1"/>
              <a:t>blockchain</a:t>
            </a:r>
            <a:endParaRPr lang="sk-SK" sz="4200" dirty="0"/>
          </a:p>
          <a:p>
            <a:pPr marL="171450" indent="-1714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b="1" dirty="0"/>
              <a:t>využitie</a:t>
            </a:r>
          </a:p>
          <a:p>
            <a:pPr marL="628650" lvl="1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/>
              <a:t>zdieľanie záznamov/transakcií bez potreby centrálnej autority  </a:t>
            </a:r>
          </a:p>
          <a:p>
            <a:pPr marL="628650" lvl="1" indent="-1714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4200" dirty="0"/>
              <a:t>bez potreby dôvery medzi jednotlivými užívateľmi</a:t>
            </a:r>
          </a:p>
          <a:p>
            <a:pPr marL="171450" indent="-171450" algn="just">
              <a:lnSpc>
                <a:spcPct val="120000"/>
              </a:lnSpc>
            </a:pPr>
            <a:endParaRPr lang="sk-SK" sz="1200" dirty="0"/>
          </a:p>
          <a:p>
            <a:pPr>
              <a:lnSpc>
                <a:spcPct val="120000"/>
              </a:lnSpc>
            </a:pPr>
            <a:endParaRPr lang="sk-S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48141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C0709C4-6D81-4895-BFAC-6F1E869AAD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2953" y="1267200"/>
            <a:ext cx="10933723" cy="50182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b="1" dirty="0"/>
              <a:t>NBS bude zodpovedná za dohľad nad novým sektorom  - trh s kryptoaktívami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sk-SK" sz="1800" b="1" dirty="0"/>
              <a:t>nové úlohy NBS sa budú týkať najmä: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 err="1"/>
              <a:t>whitepaperov</a:t>
            </a:r>
            <a:r>
              <a:rPr lang="sk-SK" sz="1300" b="1" dirty="0"/>
              <a:t> </a:t>
            </a:r>
            <a:r>
              <a:rPr lang="sk-SK" sz="1300" dirty="0"/>
              <a:t>(kontrola, vyžiadanie úpravy </a:t>
            </a:r>
            <a:r>
              <a:rPr lang="sk-SK" sz="1300" dirty="0" err="1"/>
              <a:t>whitepaperov</a:t>
            </a:r>
            <a:r>
              <a:rPr lang="sk-SK" sz="1300" dirty="0"/>
              <a:t>/notifikácie marketingovej komunikácie, preposlanie do ESMA)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vydávania ART </a:t>
            </a:r>
            <a:r>
              <a:rPr lang="sk-SK" sz="1300" dirty="0"/>
              <a:t>(licencovanie – nový typ licencie, notifikácie od bánk)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vydávania EMT </a:t>
            </a:r>
            <a:r>
              <a:rPr lang="sk-SK" sz="1300" dirty="0"/>
              <a:t>(licencovanie – EMI, notifikácie od EMI a bánk)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poskytovania služieb </a:t>
            </a:r>
            <a:r>
              <a:rPr lang="sk-SK" sz="1300" b="1" dirty="0" err="1"/>
              <a:t>kryptoaktív</a:t>
            </a:r>
            <a:r>
              <a:rPr lang="sk-SK" sz="1300" b="1" dirty="0"/>
              <a:t> </a:t>
            </a:r>
            <a:r>
              <a:rPr lang="sk-SK" sz="1300" dirty="0"/>
              <a:t>(licencovanie – nový typ licencie, notifikácie od bánk, </a:t>
            </a:r>
            <a:r>
              <a:rPr lang="sk-SK" sz="1300" dirty="0" err="1"/>
              <a:t>o.c.p</a:t>
            </a:r>
            <a:r>
              <a:rPr lang="sk-SK" sz="1300" dirty="0"/>
              <a:t>., správcovských spol. a ďalších subjektov)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dohľadu nad </a:t>
            </a:r>
            <a:r>
              <a:rPr lang="sk-SK" sz="1300" b="1" dirty="0" err="1"/>
              <a:t>novolicencovanými</a:t>
            </a:r>
            <a:r>
              <a:rPr lang="sk-SK" sz="1300" b="1" dirty="0"/>
              <a:t> subjektami </a:t>
            </a:r>
            <a:r>
              <a:rPr lang="sk-SK" sz="1300" dirty="0"/>
              <a:t>(vydavatelia ART tokenov, poskytovatelia služieb </a:t>
            </a:r>
            <a:r>
              <a:rPr lang="sk-SK" sz="1300" dirty="0" err="1"/>
              <a:t>kryptoaktív</a:t>
            </a:r>
            <a:r>
              <a:rPr lang="sk-SK" sz="1300" dirty="0"/>
              <a:t>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dohľadu nad novými činnosťami v súčasnosti dohliadaných subjektov </a:t>
            </a:r>
            <a:r>
              <a:rPr lang="sk-SK" sz="1300" dirty="0"/>
              <a:t>(banky, EMI, </a:t>
            </a:r>
            <a:r>
              <a:rPr lang="sk-SK" sz="1300" dirty="0" err="1"/>
              <a:t>o.c.p</a:t>
            </a:r>
            <a:r>
              <a:rPr lang="sk-SK" sz="1300" dirty="0"/>
              <a:t>., správcovské spol. a ďalšie subjekty)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sk-SK" sz="1300" b="1" dirty="0"/>
              <a:t>metodickej činnosti a spolupráce s EBA a ESMA </a:t>
            </a:r>
            <a:r>
              <a:rPr lang="sk-SK" sz="1300" dirty="0"/>
              <a:t>(účasť v pracovných skupinách k L2 a L3 legislatíve, poskytovanie požadovaných informácií)</a:t>
            </a:r>
          </a:p>
          <a:p>
            <a:pPr marL="457200" lvl="1" indent="0" algn="just">
              <a:lnSpc>
                <a:spcPct val="150000"/>
              </a:lnSpc>
              <a:spcAft>
                <a:spcPts val="600"/>
              </a:spcAft>
              <a:buNone/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endParaRPr lang="sk-SK" sz="1300" dirty="0"/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2239-B4C4-4FB2-AFFC-CFAB45F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30</a:t>
            </a:fld>
            <a:endParaRPr lang="sk-S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B3373-A946-49FD-AE0C-0AE55A2BBD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 err="1"/>
              <a:t>MiCA</a:t>
            </a:r>
            <a:r>
              <a:rPr lang="sk-SK" b="1" dirty="0"/>
              <a:t> – dôsledky pre NBS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5F57E3B-C3AF-4595-A878-B97D982B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2650" y="6373814"/>
            <a:ext cx="8012843" cy="365125"/>
          </a:xfrm>
        </p:spPr>
        <p:txBody>
          <a:bodyPr/>
          <a:lstStyle/>
          <a:p>
            <a:pPr algn="ctr"/>
            <a:r>
              <a:rPr lang="sk-SK" dirty="0" err="1"/>
              <a:t>MiCA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53146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49661F-4BF9-4847-97BB-D3BF822AD6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4E2B6-43B5-485D-B6F9-FA6B25C5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31</a:t>
            </a:fld>
            <a:endParaRPr lang="sk-SK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638371-FDAB-4230-AC7C-D2DCA4E6B296}"/>
              </a:ext>
            </a:extLst>
          </p:cNvPr>
          <p:cNvSpPr txBox="1"/>
          <p:nvPr/>
        </p:nvSpPr>
        <p:spPr>
          <a:xfrm>
            <a:off x="2753868" y="2721552"/>
            <a:ext cx="66842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>
                <a:solidFill>
                  <a:srgbClr val="4472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Vďaka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34433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Súčasný právny stav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v roku 2020 - prvá čiastková regulácia v oblasti kryptoaktív v SR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na základe európskej právnej úpravy prevencie pred praním špinavých peňazí (5. AML smernica)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od novembra 2020 potrebujú </a:t>
            </a:r>
            <a:r>
              <a:rPr lang="sk-SK" sz="2800" b="1" dirty="0" err="1"/>
              <a:t>kryptospoločnosti</a:t>
            </a:r>
            <a:r>
              <a:rPr lang="sk-SK" sz="2800" b="1" dirty="0"/>
              <a:t> viazanú živnosť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poskytovateľ služieb peňaženky virtuálnej meny (10.5.2023 - 388)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000" dirty="0"/>
              <a:t>poskytovateľ služieb zmenárne virtuálnej meny (10.5.2023 - 453)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tieto subjekty sa stali povinnými osobami podľa AML zákona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povinnosti – napr. identifikácia klientov, nahlasovanie neobvyklých obchodných operácií, program vlastnej činnosti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b="1" dirty="0"/>
              <a:t>kontrolu nevykonáva NBS, ale Finančná spravodajská jednotka</a:t>
            </a:r>
          </a:p>
          <a:p>
            <a:endParaRPr lang="sk-SK" sz="2500" dirty="0"/>
          </a:p>
          <a:p>
            <a:endParaRPr lang="sk-SK" sz="2500" dirty="0"/>
          </a:p>
          <a:p>
            <a:endParaRPr lang="sk-SK" sz="2500" dirty="0"/>
          </a:p>
          <a:p>
            <a:endParaRPr lang="sk-SK" sz="1900" dirty="0"/>
          </a:p>
          <a:p>
            <a:endParaRPr lang="sk-SK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775" y="6373810"/>
            <a:ext cx="9468293" cy="365125"/>
          </a:xfrm>
        </p:spPr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405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2FDD88-30F2-4C22-8836-3B739D0A7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MiCA</a:t>
            </a:r>
          </a:p>
          <a:p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64B9-0782-483F-8A43-FFD3458E93E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MiCA - </a:t>
            </a:r>
            <a:r>
              <a:rPr lang="en-US" sz="2800" dirty="0"/>
              <a:t>Regulation on Markets in Crypto-assets</a:t>
            </a:r>
            <a:endParaRPr lang="sk-SK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harmonizácia právnej úpravy v EÚ – nariadenie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cieľ nie je regulovať technológiu, ale poskytovateľov služieb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zabezpečiť dostatok informácii pre spotrebiteľov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sk-SK" sz="2800" dirty="0"/>
              <a:t>zabrániť zneužívaniu trhu </a:t>
            </a:r>
            <a:endParaRPr lang="sk-SK" sz="2500" dirty="0"/>
          </a:p>
          <a:p>
            <a:endParaRPr lang="sk-SK" sz="1900" dirty="0"/>
          </a:p>
          <a:p>
            <a:endParaRPr lang="sk-SK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F1E0F-8235-41D6-B40C-C97B3E02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775" y="6373810"/>
            <a:ext cx="9468293" cy="365125"/>
          </a:xfrm>
        </p:spPr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CCAC0-D97F-4189-B848-E3B3104B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86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sk-SK" b="1" dirty="0"/>
              <a:t>Štruktúra MiCA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4852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sk-SK" sz="2800" b="1" dirty="0"/>
              <a:t>9 hláv: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2000" dirty="0"/>
              <a:t>I</a:t>
            </a:r>
            <a:r>
              <a:rPr lang="sk-SK" sz="2000" dirty="0"/>
              <a:t>-  </a:t>
            </a:r>
            <a:r>
              <a:rPr lang="en-US" sz="2000" dirty="0" err="1"/>
              <a:t>Predmet</a:t>
            </a:r>
            <a:r>
              <a:rPr lang="en-US" sz="2000" dirty="0"/>
              <a:t> </a:t>
            </a:r>
            <a:r>
              <a:rPr lang="en-US" sz="2000" dirty="0" err="1"/>
              <a:t>úpravy</a:t>
            </a:r>
            <a:r>
              <a:rPr lang="en-US" sz="2000" dirty="0"/>
              <a:t>, </a:t>
            </a:r>
            <a:r>
              <a:rPr lang="en-US" sz="2000" dirty="0" err="1"/>
              <a:t>rozsah</a:t>
            </a:r>
            <a:r>
              <a:rPr lang="en-US" sz="2000" dirty="0"/>
              <a:t> </a:t>
            </a:r>
            <a:r>
              <a:rPr lang="en-US" sz="2000" dirty="0" err="1"/>
              <a:t>pôsobnosti</a:t>
            </a:r>
            <a:r>
              <a:rPr lang="en-US" sz="2000" dirty="0"/>
              <a:t> a </a:t>
            </a:r>
            <a:r>
              <a:rPr lang="en-US" sz="2000" dirty="0" err="1"/>
              <a:t>vymedzenie</a:t>
            </a:r>
            <a:r>
              <a:rPr lang="en-US" sz="2000" dirty="0"/>
              <a:t> </a:t>
            </a:r>
            <a:r>
              <a:rPr lang="en-US" sz="2000" dirty="0" err="1"/>
              <a:t>pojmov</a:t>
            </a:r>
            <a:endParaRPr lang="sk-SK" sz="2000" dirty="0"/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II - </a:t>
            </a:r>
            <a:r>
              <a:rPr lang="sk-SK" sz="2000" dirty="0" err="1"/>
              <a:t>Kryptoaktíva</a:t>
            </a:r>
            <a:r>
              <a:rPr lang="sk-SK" sz="2000" dirty="0"/>
              <a:t> iné než tokeny naviazané na aktíva alebo tokeny elektronických peňazí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III - Tokeny naviazané na aktíva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IV - Tokeny elektronických peňazí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 - Udeľovanie povolení poskytovateľom služieb kryptoaktív a podmienky výkonu ich činnosti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 - Predchádzanie zneužívaniu trhu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VII -Príslušné orgány, EBA a ESMA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sk-SK" sz="2000" dirty="0"/>
              <a:t>VIII -</a:t>
            </a:r>
            <a:r>
              <a:rPr lang="pl-PL" sz="2000" dirty="0"/>
              <a:t>Delegované akty a vykonávacie akty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000" dirty="0"/>
              <a:t>IX - Prechodné a záverečné ustanovenia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5203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Hlava I - Rozsah pôsobnosti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4"/>
            <a:ext cx="10515600" cy="525154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sk-SK" sz="2200" b="1" dirty="0"/>
              <a:t>MiCA sa vzťahuje na osoby, ktoré:</a:t>
            </a:r>
          </a:p>
          <a:p>
            <a:pPr>
              <a:lnSpc>
                <a:spcPct val="170000"/>
              </a:lnSpc>
            </a:pPr>
            <a:r>
              <a:rPr lang="sk-SK" sz="1800" dirty="0"/>
              <a:t>sa zaoberajú  emisiou, verejnou ponukou a prijatím </a:t>
            </a:r>
            <a:r>
              <a:rPr lang="sk-SK" sz="1800" dirty="0" err="1"/>
              <a:t>kryptoaktív</a:t>
            </a:r>
            <a:r>
              <a:rPr lang="sk-SK" sz="1800" dirty="0"/>
              <a:t> na obchodovanie</a:t>
            </a:r>
          </a:p>
          <a:p>
            <a:pPr>
              <a:lnSpc>
                <a:spcPct val="170000"/>
              </a:lnSpc>
            </a:pPr>
            <a:r>
              <a:rPr lang="sk-SK" sz="1800" dirty="0"/>
              <a:t>poskytujú služby súvisiace s kryptoaktívami v rámci EÚ</a:t>
            </a:r>
          </a:p>
          <a:p>
            <a:pPr>
              <a:lnSpc>
                <a:spcPct val="170000"/>
              </a:lnSpc>
            </a:pPr>
            <a:r>
              <a:rPr lang="sk-SK" sz="1800" dirty="0"/>
              <a:t>vykonávajú aktivity, ktorými dochádza k zneužívaniu trhu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k-SK" sz="2200" b="1" dirty="0"/>
              <a:t>MiCA sa nevzťahuje na: 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finančné nástroje 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vklady, poistné a dôchodkové produkty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nezastupiteľné </a:t>
            </a:r>
            <a:r>
              <a:rPr lang="sk-SK" sz="1900" dirty="0" err="1"/>
              <a:t>kryptoaktíva</a:t>
            </a:r>
            <a:r>
              <a:rPr lang="sk-SK" sz="1900" dirty="0"/>
              <a:t> (NFT)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decentralizované poskytovanie služieb </a:t>
            </a:r>
            <a:r>
              <a:rPr lang="sk-SK" sz="1900" dirty="0" err="1"/>
              <a:t>kryptoaktív</a:t>
            </a:r>
            <a:r>
              <a:rPr lang="sk-SK" sz="1900" dirty="0"/>
              <a:t> (</a:t>
            </a:r>
            <a:r>
              <a:rPr lang="sk-SK" sz="1900" dirty="0" err="1"/>
              <a:t>DeFi</a:t>
            </a:r>
            <a:r>
              <a:rPr lang="sk-SK" sz="1900" dirty="0"/>
              <a:t>)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ECB a centrálne banky</a:t>
            </a:r>
          </a:p>
          <a:p>
            <a:pPr>
              <a:lnSpc>
                <a:spcPct val="170000"/>
              </a:lnSpc>
            </a:pPr>
            <a:r>
              <a:rPr lang="sk-SK" sz="1900" dirty="0"/>
              <a:t>osoby poskytujúce služby kryptoaktív výlučne svojim materským spoločnostiam, svojim dcérskym spoločnostiam alebo dcérskym spoločnostiam svojich materských spoločností</a:t>
            </a:r>
          </a:p>
          <a:p>
            <a:pPr marL="342900" indent="-342900">
              <a:buAutoNum type="alphaLcParenR"/>
            </a:pPr>
            <a:endParaRPr lang="sk-SK" sz="1800" dirty="0"/>
          </a:p>
          <a:p>
            <a:pPr marL="342900" indent="-342900">
              <a:buAutoNum type="alphaLcParenR"/>
            </a:pPr>
            <a:endParaRPr lang="sk-SK" sz="1800" dirty="0"/>
          </a:p>
          <a:p>
            <a:pPr marL="342900" indent="-342900">
              <a:buAutoNum type="alphaLcParenR"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9297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Hlava I – Vymedzenie pojmov</a:t>
            </a:r>
          </a:p>
          <a:p>
            <a:pPr algn="ctr"/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1A18-327B-4B56-88F6-25A76E37E5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43553" y="1235225"/>
            <a:ext cx="10515600" cy="539549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b="1" dirty="0"/>
          </a:p>
          <a:p>
            <a:pPr>
              <a:lnSpc>
                <a:spcPct val="170000"/>
              </a:lnSpc>
            </a:pPr>
            <a:endParaRPr lang="sk-SK" sz="4400" dirty="0"/>
          </a:p>
          <a:p>
            <a:pPr marL="0" indent="0">
              <a:lnSpc>
                <a:spcPct val="170000"/>
              </a:lnSpc>
              <a:buNone/>
            </a:pPr>
            <a:r>
              <a:rPr lang="sk-SK" sz="3600" dirty="0"/>
              <a:t>	</a:t>
            </a:r>
            <a:endParaRPr lang="sk-SK" sz="1800" dirty="0"/>
          </a:p>
          <a:p>
            <a:pPr marL="400050" indent="-400050">
              <a:lnSpc>
                <a:spcPct val="170000"/>
              </a:lnSpc>
              <a:buAutoNum type="romanLcParenR"/>
            </a:pPr>
            <a:endParaRPr lang="sk-SK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8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DF1699E-584A-9279-9CEA-87F9570DA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448847"/>
              </p:ext>
            </p:extLst>
          </p:nvPr>
        </p:nvGraphicFramePr>
        <p:xfrm>
          <a:off x="878236" y="1696909"/>
          <a:ext cx="10832024" cy="3592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012">
                  <a:extLst>
                    <a:ext uri="{9D8B030D-6E8A-4147-A177-3AD203B41FA5}">
                      <a16:colId xmlns:a16="http://schemas.microsoft.com/office/drawing/2014/main" val="3530262858"/>
                    </a:ext>
                  </a:extLst>
                </a:gridCol>
                <a:gridCol w="3216816">
                  <a:extLst>
                    <a:ext uri="{9D8B030D-6E8A-4147-A177-3AD203B41FA5}">
                      <a16:colId xmlns:a16="http://schemas.microsoft.com/office/drawing/2014/main" val="3970624412"/>
                    </a:ext>
                  </a:extLst>
                </a:gridCol>
                <a:gridCol w="7158196">
                  <a:extLst>
                    <a:ext uri="{9D8B030D-6E8A-4147-A177-3AD203B41FA5}">
                      <a16:colId xmlns:a16="http://schemas.microsoft.com/office/drawing/2014/main" val="595622882"/>
                    </a:ext>
                  </a:extLst>
                </a:gridCol>
              </a:tblGrid>
              <a:tr h="34111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dirty="0"/>
                        <a:t>Typy </a:t>
                      </a:r>
                      <a:r>
                        <a:rPr lang="sk-SK" sz="1200" dirty="0" err="1"/>
                        <a:t>kryptoaktív</a:t>
                      </a:r>
                      <a:r>
                        <a:rPr lang="sk-SK" sz="1200" dirty="0"/>
                        <a:t> podľa </a:t>
                      </a:r>
                      <a:r>
                        <a:rPr lang="sk-SK" sz="1200" dirty="0" err="1"/>
                        <a:t>MiCA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dirty="0"/>
                        <a:t>Definícia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536209"/>
                  </a:ext>
                </a:extLst>
              </a:tr>
              <a:tr h="1065292">
                <a:tc>
                  <a:txBody>
                    <a:bodyPr/>
                    <a:lstStyle/>
                    <a:p>
                      <a:r>
                        <a:rPr lang="sk-SK" sz="1200" b="1" dirty="0"/>
                        <a:t>1.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/>
                        <a:t>Tokeny elektronických peňazí (EMT)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druh </a:t>
                      </a:r>
                      <a:r>
                        <a:rPr lang="sk-SK" sz="1200" noProof="0" dirty="0" err="1"/>
                        <a:t>kryptoaktíva</a:t>
                      </a:r>
                      <a:r>
                        <a:rPr lang="sk-SK" sz="1200" noProof="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ktorého účelom je zachovávať stabilnú hodnotu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naviazaním na hodnotu </a:t>
                      </a:r>
                      <a:r>
                        <a:rPr lang="sk-SK" sz="1200" b="1" noProof="0" dirty="0"/>
                        <a:t>jednej oficiálnej meny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57533"/>
                  </a:ext>
                </a:extLst>
              </a:tr>
              <a:tr h="1180332">
                <a:tc>
                  <a:txBody>
                    <a:bodyPr/>
                    <a:lstStyle/>
                    <a:p>
                      <a:r>
                        <a:rPr lang="sk-SK" sz="1200" b="1" dirty="0"/>
                        <a:t>2.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/>
                        <a:t>Tokeny naviazané na aktíva (ART)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druh </a:t>
                      </a:r>
                      <a:r>
                        <a:rPr lang="sk-SK" sz="1200" noProof="0" dirty="0" err="1"/>
                        <a:t>kryptoaktíva</a:t>
                      </a:r>
                      <a:r>
                        <a:rPr lang="sk-SK" sz="1200" noProof="0" dirty="0"/>
                        <a:t>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ktorý nie je tokenom elektronických peňazí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ktorý má za cieľ zachovať stabilnú hodnotu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tým, že odkazuje na </a:t>
                      </a:r>
                      <a:r>
                        <a:rPr lang="sk-SK" sz="1200" b="1" noProof="0" dirty="0"/>
                        <a:t>inú hodnotu alebo právo alebo ich kombináciu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noProof="0" dirty="0"/>
                        <a:t>vrátane jednej alebo viacerých oficiálnych mien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893480"/>
                  </a:ext>
                </a:extLst>
              </a:tr>
              <a:tr h="745704">
                <a:tc>
                  <a:txBody>
                    <a:bodyPr/>
                    <a:lstStyle/>
                    <a:p>
                      <a:r>
                        <a:rPr lang="sk-SK" sz="1200" b="1" dirty="0"/>
                        <a:t>3.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200" b="1" dirty="0"/>
                        <a:t>Iné </a:t>
                      </a:r>
                      <a:r>
                        <a:rPr lang="sk-SK" sz="1200" b="1" dirty="0" err="1"/>
                        <a:t>kryptoaktíva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všetky </a:t>
                      </a:r>
                      <a:r>
                        <a:rPr lang="sk-SK" sz="1200" dirty="0" err="1"/>
                        <a:t>kryptoaktíva</a:t>
                      </a:r>
                      <a:r>
                        <a:rPr lang="sk-SK" sz="1200" dirty="0"/>
                        <a:t>, </a:t>
                      </a:r>
                      <a:r>
                        <a:rPr lang="sk-SK" sz="1200" b="1" dirty="0"/>
                        <a:t>ktoré nie sú EMT a ART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vrátane </a:t>
                      </a:r>
                      <a:r>
                        <a:rPr lang="sk-SK" sz="1200" dirty="0" err="1"/>
                        <a:t>užitkových</a:t>
                      </a:r>
                      <a:r>
                        <a:rPr lang="sk-SK" sz="1200" dirty="0"/>
                        <a:t> tokenov (utility </a:t>
                      </a:r>
                      <a:r>
                        <a:rPr lang="sk-SK" sz="1200" dirty="0" err="1"/>
                        <a:t>tokens</a:t>
                      </a:r>
                      <a:r>
                        <a:rPr lang="sk-SK" sz="1200" dirty="0"/>
                        <a:t>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druh </a:t>
                      </a:r>
                      <a:r>
                        <a:rPr lang="sk-SK" sz="1200" dirty="0" err="1"/>
                        <a:t>kryptoaktíva</a:t>
                      </a:r>
                      <a:r>
                        <a:rPr lang="sk-SK" sz="1200" dirty="0"/>
                        <a:t>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ktoré je určené len na poskytovanie prístupu k tovaru alebo službe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sk-SK" sz="1200" dirty="0"/>
                        <a:t>ktoré poskytuje jeho emitent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46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04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19E580-CA22-4033-B8D6-A333FE547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/>
              <a:t>Hlava I – Vymedzenie pojmov</a:t>
            </a:r>
          </a:p>
          <a:p>
            <a:pPr algn="ctr"/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94D2-C7EC-403A-9BBF-F238777B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sk-SK" dirty="0"/>
              <a:t>MiCA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992E3-FFD6-448A-9841-F91D91F00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79C4-B72D-9549-BD86-64D2882017CF}" type="slidenum">
              <a:rPr lang="sk-SK" smtClean="0"/>
              <a:pPr/>
              <a:t>9</a:t>
            </a:fld>
            <a:endParaRPr lang="sk-SK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BE278AF-5410-1725-86FE-EC12BDA89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952134"/>
              </p:ext>
            </p:extLst>
          </p:nvPr>
        </p:nvGraphicFramePr>
        <p:xfrm>
          <a:off x="1074391" y="1268608"/>
          <a:ext cx="9541947" cy="5039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114">
                  <a:extLst>
                    <a:ext uri="{9D8B030D-6E8A-4147-A177-3AD203B41FA5}">
                      <a16:colId xmlns:a16="http://schemas.microsoft.com/office/drawing/2014/main" val="3547239635"/>
                    </a:ext>
                  </a:extLst>
                </a:gridCol>
                <a:gridCol w="8688833">
                  <a:extLst>
                    <a:ext uri="{9D8B030D-6E8A-4147-A177-3AD203B41FA5}">
                      <a16:colId xmlns:a16="http://schemas.microsoft.com/office/drawing/2014/main" val="1579441685"/>
                    </a:ext>
                  </a:extLst>
                </a:gridCol>
              </a:tblGrid>
              <a:tr h="409045">
                <a:tc>
                  <a:txBody>
                    <a:bodyPr/>
                    <a:lstStyle/>
                    <a:p>
                      <a:endParaRPr lang="sk-SK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noProof="0" dirty="0"/>
                        <a:t>Služby </a:t>
                      </a:r>
                      <a:r>
                        <a:rPr lang="sk-SK" noProof="0" dirty="0" err="1"/>
                        <a:t>kryptoaktív</a:t>
                      </a:r>
                      <a:r>
                        <a:rPr lang="sk-SK" noProof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2762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poskytovanie úschovy a správa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v mene klientov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71229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prevádzkovanie obchodnej platformy pre </a:t>
                      </a:r>
                      <a:r>
                        <a:rPr lang="sk-SK" b="0" noProof="0" dirty="0" err="1"/>
                        <a:t>kryptoaktíva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5292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výmena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za finančné prostriedky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183074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výmena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za iné </a:t>
                      </a:r>
                      <a:r>
                        <a:rPr lang="sk-SK" b="0" noProof="0" dirty="0" err="1"/>
                        <a:t>kryptoaktíva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41506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vykonávanie príkazov týkajúcich sa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v mene klientov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074677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umiestňovanie </a:t>
                      </a:r>
                      <a:r>
                        <a:rPr lang="sk-SK" b="0" noProof="0" dirty="0" err="1"/>
                        <a:t>kryptoaktív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544375"/>
                  </a:ext>
                </a:extLst>
              </a:tr>
              <a:tr h="715828">
                <a:tc>
                  <a:txBody>
                    <a:bodyPr/>
                    <a:lstStyle/>
                    <a:p>
                      <a:r>
                        <a:rPr lang="sk-SK" b="0" noProof="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prijímanie a postupovanie príkazov týkajúcich sa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v mene klientov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295188"/>
                  </a:ext>
                </a:extLst>
              </a:tr>
              <a:tr h="596523">
                <a:tc>
                  <a:txBody>
                    <a:bodyPr/>
                    <a:lstStyle/>
                    <a:p>
                      <a:r>
                        <a:rPr lang="sk-SK" b="0" noProof="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poskytovanie poradenstva v oblasti </a:t>
                      </a:r>
                      <a:r>
                        <a:rPr lang="sk-SK" b="0" noProof="0" dirty="0" err="1"/>
                        <a:t>kryptoaktív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23409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poskytovanie riadenia portfólia </a:t>
                      </a:r>
                      <a:r>
                        <a:rPr lang="sk-SK" b="0" noProof="0" dirty="0" err="1"/>
                        <a:t>kryptoaktív</a:t>
                      </a:r>
                      <a:endParaRPr lang="sk-SK" b="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690965"/>
                  </a:ext>
                </a:extLst>
              </a:tr>
              <a:tr h="414726">
                <a:tc>
                  <a:txBody>
                    <a:bodyPr/>
                    <a:lstStyle/>
                    <a:p>
                      <a:r>
                        <a:rPr lang="sk-SK" b="0" noProof="0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0" noProof="0" dirty="0"/>
                        <a:t>poskytovanie služieb prevodu </a:t>
                      </a:r>
                      <a:r>
                        <a:rPr lang="sk-SK" b="0" noProof="0" dirty="0" err="1"/>
                        <a:t>kryptoaktív</a:t>
                      </a:r>
                      <a:r>
                        <a:rPr lang="sk-SK" b="0" noProof="0" dirty="0"/>
                        <a:t> v mene klientov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518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262086"/>
      </p:ext>
    </p:extLst>
  </p:cSld>
  <p:clrMapOvr>
    <a:masterClrMapping/>
  </p:clrMapOvr>
</p:sld>
</file>

<file path=ppt/theme/theme1.xml><?xml version="1.0" encoding="utf-8"?>
<a:theme xmlns:a="http://schemas.openxmlformats.org/drawingml/2006/main" name="NBS POWERPOINT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EFD28647-65DC-F448-B0EA-9459F8C97467}" vid="{9CDC66B7-B5F9-3843-88D4-49435785FD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CAD7385A-07AE-43A6-842E-8B888B839729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d4dc1984-4e7d-439a-9f8d-a1b7ed460e00">PKHP4E2NMEFV-2092872618-3162</_dlc_DocId>
    <_dlc_DocIdUrl xmlns="d4dc1984-4e7d-439a-9f8d-a1b7ed460e00">
      <Url>https://intranet.nbs.sk/_layouts/15/DocIdRedir.aspx?ID=PKHP4E2NMEFV-2092872618-3162</Url>
      <Description>PKHP4E2NMEFV-2092872618-3162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86A59482652A074F90B377E714AC8AE8" ma:contentTypeVersion="2" ma:contentTypeDescription="Upload an image." ma:contentTypeScope="" ma:versionID="54190887318d93c331e17768670b6989">
  <xsd:schema xmlns:xsd="http://www.w3.org/2001/XMLSchema" xmlns:xs="http://www.w3.org/2001/XMLSchema" xmlns:p="http://schemas.microsoft.com/office/2006/metadata/properties" xmlns:ns1="http://schemas.microsoft.com/sharepoint/v3" xmlns:ns2="CAD7385A-07AE-43A6-842E-8B888B839729" xmlns:ns3="http://schemas.microsoft.com/sharepoint/v3/fields" xmlns:ns4="d4dc1984-4e7d-439a-9f8d-a1b7ed460e00" targetNamespace="http://schemas.microsoft.com/office/2006/metadata/properties" ma:root="true" ma:fieldsID="f67a5eff6865efaa0e2f74915c1f153d" ns1:_="" ns2:_="" ns3:_="" ns4:_="">
    <xsd:import namespace="http://schemas.microsoft.com/sharepoint/v3"/>
    <xsd:import namespace="CAD7385A-07AE-43A6-842E-8B888B839729"/>
    <xsd:import namespace="http://schemas.microsoft.com/sharepoint/v3/fields"/>
    <xsd:import namespace="d4dc1984-4e7d-439a-9f8d-a1b7ed460e00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SharedWithUsers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7385A-07AE-43A6-842E-8B888B83972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c1984-4e7d-439a-9f8d-a1b7ed460e00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DocId" ma:index="3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3D16DE-8995-4798-943F-0CC8C1BB5FA4}">
  <ds:schemaRefs>
    <ds:schemaRef ds:uri="http://schemas.openxmlformats.org/package/2006/metadata/core-properties"/>
    <ds:schemaRef ds:uri="http://schemas.microsoft.com/office/2006/metadata/properties"/>
    <ds:schemaRef ds:uri="d4dc1984-4e7d-439a-9f8d-a1b7ed460e00"/>
    <ds:schemaRef ds:uri="http://purl.org/dc/terms/"/>
    <ds:schemaRef ds:uri="http://schemas.microsoft.com/sharepoint/v3/fields"/>
    <ds:schemaRef ds:uri="CAD7385A-07AE-43A6-842E-8B888B839729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sharepoint/v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7A30212-54BC-49A7-96B6-1C2759B95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D7385A-07AE-43A6-842E-8B888B839729"/>
    <ds:schemaRef ds:uri="http://schemas.microsoft.com/sharepoint/v3/fields"/>
    <ds:schemaRef ds:uri="d4dc1984-4e7d-439a-9f8d-a1b7ed460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82DE8C-A588-4389-9389-6D6A5DFE8A7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1F2A9A22-346A-475F-B023-55386102BF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Kryptoaktíva a ICOs</Template>
  <TotalTime>3850</TotalTime>
  <Words>3111</Words>
  <Application>Microsoft Office PowerPoint</Application>
  <PresentationFormat>Widescreen</PresentationFormat>
  <Paragraphs>683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</vt:lpstr>
      <vt:lpstr>Verdana</vt:lpstr>
      <vt:lpstr>Wingdings</vt:lpstr>
      <vt:lpstr>NBS POWERPOINT 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Ďuriač Daniel</dc:creator>
  <cp:keywords/>
  <dc:description/>
  <cp:lastModifiedBy>Ďuriač Daniel</cp:lastModifiedBy>
  <cp:revision>401</cp:revision>
  <cp:lastPrinted>2021-06-25T13:24:51Z</cp:lastPrinted>
  <dcterms:created xsi:type="dcterms:W3CDTF">2020-06-05T13:08:55Z</dcterms:created>
  <dcterms:modified xsi:type="dcterms:W3CDTF">2023-06-15T14:14:59Z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0x0101009148F5A04DDD49CBA7127AADA5FB792B00AADE34325A8B49CDA8BB4DB53328F2140086A59482652A074F90B377E714AC8AE8</vt:lpwstr>
  </property>
  <property fmtid="{D5CDD505-2E9C-101B-9397-08002B2CF9AE}" pid="3" name="_dlc_DocIdItemGuid">
    <vt:lpwstr>25d78560-6748-45f2-bf8f-0a5effee4a3f</vt:lpwstr>
  </property>
</Properties>
</file>