
<file path=[Content_Types].xml><?xml version="1.0" encoding="utf-8"?>
<Types xmlns="http://schemas.openxmlformats.org/package/2006/content-types">
  <Default Extension="4BC5C030" ContentType="image/png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25"/>
  </p:notesMasterIdLst>
  <p:handoutMasterIdLst>
    <p:handoutMasterId r:id="rId26"/>
  </p:handoutMasterIdLst>
  <p:sldIdLst>
    <p:sldId id="257" r:id="rId6"/>
    <p:sldId id="258" r:id="rId7"/>
    <p:sldId id="259" r:id="rId8"/>
    <p:sldId id="272" r:id="rId9"/>
    <p:sldId id="274" r:id="rId10"/>
    <p:sldId id="282" r:id="rId11"/>
    <p:sldId id="285" r:id="rId12"/>
    <p:sldId id="286" r:id="rId13"/>
    <p:sldId id="271" r:id="rId14"/>
    <p:sldId id="276" r:id="rId15"/>
    <p:sldId id="277" r:id="rId16"/>
    <p:sldId id="279" r:id="rId17"/>
    <p:sldId id="280" r:id="rId18"/>
    <p:sldId id="281" r:id="rId19"/>
    <p:sldId id="288" r:id="rId20"/>
    <p:sldId id="283" r:id="rId21"/>
    <p:sldId id="287" r:id="rId22"/>
    <p:sldId id="284" r:id="rId23"/>
    <p:sldId id="269" r:id="rId24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4" userDrawn="1">
          <p15:clr>
            <a:srgbClr val="A4A3A4"/>
          </p15:clr>
        </p15:guide>
        <p15:guide id="2" pos="43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A6835A"/>
    <a:srgbClr val="0067AC"/>
    <a:srgbClr val="A68B5A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91" autoAdjust="0"/>
    <p:restoredTop sz="95730" autoAdjust="0"/>
  </p:normalViewPr>
  <p:slideViewPr>
    <p:cSldViewPr snapToGrid="0" snapToObjects="1">
      <p:cViewPr varScale="1">
        <p:scale>
          <a:sx n="126" d="100"/>
          <a:sy n="126" d="100"/>
        </p:scale>
        <p:origin x="168" y="216"/>
      </p:cViewPr>
      <p:guideLst>
        <p:guide orient="horz" pos="414"/>
        <p:guide pos="43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8" d="100"/>
          <a:sy n="88" d="100"/>
        </p:scale>
        <p:origin x="373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11E4881-9319-4C2B-B4B2-2A7784C0610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A72B50-3446-4831-B92F-113CE55EB51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350ED3-BE6A-41A6-8CAF-2C679156330F}" type="datetimeFigureOut">
              <a:rPr lang="sk-SK" smtClean="0"/>
              <a:t>13. 10. 2022</a:t>
            </a:fld>
            <a:endParaRPr lang="sk-S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748C4D-98C2-41FA-8B23-4C7A755F781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481493-9E25-443D-8A9E-302B7AF4DE9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B366C9-B0C7-4C6F-B261-194157EFA23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97183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5C8304-6116-1C46-811E-1FEF8C4FB9B9}" type="datetimeFigureOut">
              <a:rPr lang="sk-SK" smtClean="0"/>
              <a:t>13. 10. 2022</a:t>
            </a:fld>
            <a:endParaRPr lang="sk-S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8446DF-9B5A-4940-A46B-E8523D7E98F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54244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446DF-9B5A-4940-A46B-E8523D7E98F8}" type="slidenum">
              <a:rPr lang="sk-SK" smtClean="0"/>
              <a:t>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353003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446DF-9B5A-4940-A46B-E8523D7E98F8}" type="slidenum">
              <a:rPr lang="sk-SK" smtClean="0"/>
              <a:t>14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22852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446DF-9B5A-4940-A46B-E8523D7E98F8}" type="slidenum">
              <a:rPr lang="sk-SK" smtClean="0"/>
              <a:t>15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605941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446DF-9B5A-4940-A46B-E8523D7E98F8}" type="slidenum">
              <a:rPr lang="sk-SK" smtClean="0"/>
              <a:t>16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824358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446DF-9B5A-4940-A46B-E8523D7E98F8}" type="slidenum">
              <a:rPr lang="sk-SK" smtClean="0"/>
              <a:t>18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540428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446DF-9B5A-4940-A46B-E8523D7E98F8}" type="slidenum">
              <a:rPr lang="sk-SK" smtClean="0"/>
              <a:t>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241996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446DF-9B5A-4940-A46B-E8523D7E98F8}" type="slidenum">
              <a:rPr lang="sk-SK" smtClean="0"/>
              <a:t>6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223075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446DF-9B5A-4940-A46B-E8523D7E98F8}" type="slidenum">
              <a:rPr lang="sk-SK" smtClean="0"/>
              <a:t>7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865111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446DF-9B5A-4940-A46B-E8523D7E98F8}" type="slidenum">
              <a:rPr lang="sk-SK" smtClean="0"/>
              <a:t>8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405035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446DF-9B5A-4940-A46B-E8523D7E98F8}" type="slidenum">
              <a:rPr lang="sk-SK" smtClean="0"/>
              <a:t>10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799499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446DF-9B5A-4940-A46B-E8523D7E98F8}" type="slidenum">
              <a:rPr lang="sk-SK" smtClean="0"/>
              <a:t>11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931635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446DF-9B5A-4940-A46B-E8523D7E98F8}" type="slidenum">
              <a:rPr lang="sk-SK" smtClean="0"/>
              <a:t>12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816420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446DF-9B5A-4940-A46B-E8523D7E98F8}" type="slidenum">
              <a:rPr lang="sk-SK" smtClean="0"/>
              <a:t>13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98741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a strán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1E047E5C-334D-8A43-BCD0-7183C907321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3039692"/>
            <a:ext cx="8867775" cy="189986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7987D55B-CFE6-A240-995C-758E0ED0A5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931581"/>
            <a:ext cx="8867775" cy="2035737"/>
          </a:xfrm>
        </p:spPr>
        <p:txBody>
          <a:bodyPr>
            <a:noAutofit/>
          </a:bodyPr>
          <a:lstStyle>
            <a:lvl1pPr>
              <a:defRPr sz="6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9">
            <a:extLst>
              <a:ext uri="{FF2B5EF4-FFF2-40B4-BE49-F238E27FC236}">
                <a16:creationId xmlns:a16="http://schemas.microsoft.com/office/drawing/2014/main" id="{87D5BADD-09D2-9748-B9CB-3CD64E87106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269234" y="5464816"/>
            <a:ext cx="2963761" cy="440676"/>
          </a:xfrm>
        </p:spPr>
        <p:txBody>
          <a:bodyPr anchor="ctr" anchorCtr="0">
            <a:normAutofit/>
          </a:bodyPr>
          <a:lstStyle>
            <a:lvl1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9">
            <a:extLst>
              <a:ext uri="{FF2B5EF4-FFF2-40B4-BE49-F238E27FC236}">
                <a16:creationId xmlns:a16="http://schemas.microsoft.com/office/drawing/2014/main" id="{4C20C2F8-78E5-2D42-8898-F8C6F4213C9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69233" y="5995487"/>
            <a:ext cx="2963761" cy="440676"/>
          </a:xfrm>
        </p:spPr>
        <p:txBody>
          <a:bodyPr anchor="ctr" anchorCtr="0">
            <a:normAutofit/>
          </a:bodyPr>
          <a:lstStyle>
            <a:lvl1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48895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anie tabuľ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F0B43CEA-B5AB-DC4C-92D3-5B74497420A9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5296" y="1288799"/>
            <a:ext cx="5197567" cy="4795199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table</a:t>
            </a:r>
            <a:endParaRPr lang="sk-SK" dirty="0"/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73400F2A-788B-4D47-8FE6-D8EBC29AE8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able Placeholder 4">
            <a:extLst>
              <a:ext uri="{FF2B5EF4-FFF2-40B4-BE49-F238E27FC236}">
                <a16:creationId xmlns:a16="http://schemas.microsoft.com/office/drawing/2014/main" id="{472F33DC-DA1D-2248-BBF8-5C7322CDB89A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838200" y="1288799"/>
            <a:ext cx="5197567" cy="4795199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table</a:t>
            </a:r>
            <a:endParaRPr lang="sk-SK" dirty="0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47999E3C-0B57-EB4E-882D-C45B1953A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sk-SK"/>
              <a:t>Názov prezentácie</a:t>
            </a:r>
            <a:endParaRPr lang="sk-SK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6D3EADC-7807-6E4C-A852-E44F734D1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018674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a tabuľ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hart Placeholder 13">
            <a:extLst>
              <a:ext uri="{FF2B5EF4-FFF2-40B4-BE49-F238E27FC236}">
                <a16:creationId xmlns:a16="http://schemas.microsoft.com/office/drawing/2014/main" id="{B9BAFEA4-4946-AF49-9C77-648340E60852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6275296" y="1288799"/>
            <a:ext cx="5197567" cy="450983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chart</a:t>
            </a:r>
            <a:endParaRPr lang="sk-SK" dirty="0"/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414C1392-11A7-644B-818A-B404A12CD5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6">
            <a:extLst>
              <a:ext uri="{FF2B5EF4-FFF2-40B4-BE49-F238E27FC236}">
                <a16:creationId xmlns:a16="http://schemas.microsoft.com/office/drawing/2014/main" id="{A49D2DB0-F242-FC44-AF8E-92E1E21150D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1288800"/>
            <a:ext cx="5078506" cy="4509834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3000">
                <a:solidFill>
                  <a:schemeClr val="bg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500">
                <a:solidFill>
                  <a:schemeClr val="bg1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04C87C30-0CDF-0745-8198-CF9E05A0C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sk-SK"/>
              <a:t>Názov prezentácie</a:t>
            </a:r>
            <a:endParaRPr lang="sk-SK" dirty="0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AAB291D7-8CE8-2B48-8E17-774B38849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0812787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anie tabuľ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hart Placeholder 13">
            <a:extLst>
              <a:ext uri="{FF2B5EF4-FFF2-40B4-BE49-F238E27FC236}">
                <a16:creationId xmlns:a16="http://schemas.microsoft.com/office/drawing/2014/main" id="{B9BAFEA4-4946-AF49-9C77-648340E60852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6275296" y="1288799"/>
            <a:ext cx="5197567" cy="450983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chart</a:t>
            </a:r>
            <a:endParaRPr lang="sk-SK" dirty="0"/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414C1392-11A7-644B-818A-B404A12CD5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hart Placeholder 13">
            <a:extLst>
              <a:ext uri="{FF2B5EF4-FFF2-40B4-BE49-F238E27FC236}">
                <a16:creationId xmlns:a16="http://schemas.microsoft.com/office/drawing/2014/main" id="{C696E328-21F3-D547-804C-B3A3332D04A7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838200" y="1291491"/>
            <a:ext cx="5197567" cy="450983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chart</a:t>
            </a:r>
            <a:endParaRPr lang="sk-SK" dirty="0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1687C601-DC2C-2E45-A70D-76112306E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sk-SK"/>
              <a:t>Názov prezentácie</a:t>
            </a:r>
            <a:endParaRPr lang="sk-SK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0C62D56-688C-C745-9085-04ED406E0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5005989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/ Predeľ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24E59-6FB1-9347-860E-CA1E9F231D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209600"/>
            <a:ext cx="10515600" cy="4910400"/>
          </a:xfrm>
        </p:spPr>
        <p:txBody>
          <a:bodyPr tIns="72000" bIns="72000" anchor="ctr" anchorCtr="0"/>
          <a:lstStyle>
            <a:lvl1pPr algn="ctr">
              <a:defRPr sz="5000" b="0"/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br>
              <a:rPr lang="en-US" dirty="0"/>
            </a:br>
            <a:endParaRPr lang="sk-SK" dirty="0"/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153C02C4-4FA1-F043-91AA-15F5D3251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sk-SK"/>
              <a:t>Názov prezentácie</a:t>
            </a:r>
            <a:endParaRPr lang="sk-SK" dirty="0"/>
          </a:p>
        </p:txBody>
      </p:sp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DB2F8825-FA6A-6D4C-AF21-A5576A9C5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64FA34EF-C986-D143-9AD1-837977851D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0838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00A439F-6CF7-204D-B667-263C858B20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1823898F-7705-E44C-BE86-A2A8C0102D5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1267200"/>
            <a:ext cx="10515600" cy="4852800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3000">
                <a:solidFill>
                  <a:schemeClr val="bg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500">
                <a:solidFill>
                  <a:schemeClr val="bg1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E6C42478-1194-6344-84B2-D54A264CF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sk-SK"/>
              <a:t>Názov prezentácie</a:t>
            </a:r>
            <a:endParaRPr lang="sk-SK" dirty="0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FC8DE990-9189-C94E-995F-0CC9A3175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203898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popis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00A439F-6CF7-204D-B667-263C858B20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1823898F-7705-E44C-BE86-A2A8C0102D5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1267200"/>
            <a:ext cx="3830619" cy="4852800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3000">
                <a:solidFill>
                  <a:schemeClr val="bg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500">
                <a:solidFill>
                  <a:schemeClr val="bg1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  <p:sp>
        <p:nvSpPr>
          <p:cNvPr id="7" name="Content Placeholder 16">
            <a:extLst>
              <a:ext uri="{FF2B5EF4-FFF2-40B4-BE49-F238E27FC236}">
                <a16:creationId xmlns:a16="http://schemas.microsoft.com/office/drawing/2014/main" id="{C8773CAC-334F-DD46-855F-72CFDFC2557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975302" y="1267200"/>
            <a:ext cx="6378498" cy="4852800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3000">
                <a:solidFill>
                  <a:schemeClr val="bg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500">
                <a:solidFill>
                  <a:schemeClr val="bg1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4CC8DADB-B0C7-F54F-8594-817520C81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sk-SK"/>
              <a:t>Názov prezentácie</a:t>
            </a:r>
            <a:endParaRPr lang="sk-SK" dirty="0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066BAAC-371C-6547-B045-188244A60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905407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a stran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791FB48A-3A07-C34B-8600-92F5A06529A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2911F75E-9BBC-9441-9022-4D40464FE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sk-SK"/>
              <a:t>Názov prezentácie</a:t>
            </a:r>
            <a:endParaRPr lang="sk-SK" dirty="0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808AF435-8ED8-EB4B-AD65-95E25C369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03712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a obrázo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16">
            <a:extLst>
              <a:ext uri="{FF2B5EF4-FFF2-40B4-BE49-F238E27FC236}">
                <a16:creationId xmlns:a16="http://schemas.microsoft.com/office/drawing/2014/main" id="{5D1B7725-6829-0D4F-A72C-AC141F8490C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1288800"/>
            <a:ext cx="5078506" cy="4795200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3000">
                <a:solidFill>
                  <a:srgbClr val="0067AC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500">
                <a:solidFill>
                  <a:srgbClr val="0067AC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>
                <a:solidFill>
                  <a:srgbClr val="0067AC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800">
                <a:solidFill>
                  <a:srgbClr val="0067AC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500">
                <a:solidFill>
                  <a:srgbClr val="0067AC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DCBC7289-DC29-544C-9249-003F388F64E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75296" y="1288758"/>
            <a:ext cx="5197567" cy="4794688"/>
          </a:xfrm>
        </p:spPr>
        <p:txBody>
          <a:bodyPr/>
          <a:lstStyle>
            <a:lvl1pPr>
              <a:defRPr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sk-SK" dirty="0"/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5A403D6F-F274-3D4D-89AB-17C1DB2699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AB9E9B45-C928-924A-8FA3-72026C03C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sk-SK"/>
              <a:t>Názov prezentácie</a:t>
            </a:r>
            <a:endParaRPr lang="sk-SK" dirty="0"/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42DE18CA-8E6B-8645-964B-602E6415B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765838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ok s popis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DCBC7289-DC29-544C-9249-003F388F64E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38200" y="1288758"/>
            <a:ext cx="10469137" cy="4120554"/>
          </a:xfrm>
        </p:spPr>
        <p:txBody>
          <a:bodyPr/>
          <a:lstStyle>
            <a:lvl1pPr>
              <a:defRPr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sk-SK" dirty="0"/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5A403D6F-F274-3D4D-89AB-17C1DB2699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6CEDBF15-7E0B-2E4F-85D4-17D63BA9DFA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200" y="5679689"/>
            <a:ext cx="10469137" cy="42374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918D291C-082E-0441-9C75-F21E4882A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sk-SK"/>
              <a:t>Názov prezentácie</a:t>
            </a:r>
            <a:endParaRPr lang="sk-SK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502D312-4770-FA4E-A049-B365AAFC0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538893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ananie obrazok s popisom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DCBC7289-DC29-544C-9249-003F388F64E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38201" y="1288758"/>
            <a:ext cx="5012472" cy="4105686"/>
          </a:xfrm>
        </p:spPr>
        <p:txBody>
          <a:bodyPr/>
          <a:lstStyle>
            <a:lvl1pPr>
              <a:defRPr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sk-SK" dirty="0"/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5A403D6F-F274-3D4D-89AB-17C1DB2699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6CEDBF15-7E0B-2E4F-85D4-17D63BA9DFA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199" y="5672255"/>
            <a:ext cx="5012473" cy="42374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A9A5AC6E-146A-CE43-9043-A9CAF000B34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96000" y="1288757"/>
            <a:ext cx="5211336" cy="4093564"/>
          </a:xfrm>
        </p:spPr>
        <p:txBody>
          <a:bodyPr/>
          <a:lstStyle>
            <a:lvl1pPr>
              <a:defRPr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sk-SK" dirty="0"/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EA036A9B-A1E3-9045-A629-19597A46D8E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6000" y="5666193"/>
            <a:ext cx="5012473" cy="42374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Footer Placeholder 8">
            <a:extLst>
              <a:ext uri="{FF2B5EF4-FFF2-40B4-BE49-F238E27FC236}">
                <a16:creationId xmlns:a16="http://schemas.microsoft.com/office/drawing/2014/main" id="{DFDFD298-29B7-8C49-8F37-ABB79FDCF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sk-SK"/>
              <a:t>Názov prezentácie</a:t>
            </a:r>
            <a:endParaRPr lang="sk-SK" dirty="0"/>
          </a:p>
        </p:txBody>
      </p:sp>
      <p:sp>
        <p:nvSpPr>
          <p:cNvPr id="15" name="Slide Number Placeholder 9">
            <a:extLst>
              <a:ext uri="{FF2B5EF4-FFF2-40B4-BE49-F238E27FC236}">
                <a16:creationId xmlns:a16="http://schemas.microsoft.com/office/drawing/2014/main" id="{4CBEAFDC-2DAE-1848-8DAD-D8B4815A7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30864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a graf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F0B43CEA-B5AB-DC4C-92D3-5B74497420A9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5296" y="1288799"/>
            <a:ext cx="5197567" cy="4795199"/>
          </a:xfrm>
        </p:spPr>
        <p:txBody>
          <a:bodyPr/>
          <a:lstStyle>
            <a:lvl1pPr>
              <a:defRPr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table</a:t>
            </a:r>
            <a:endParaRPr lang="sk-SK" dirty="0"/>
          </a:p>
        </p:txBody>
      </p:sp>
      <p:sp>
        <p:nvSpPr>
          <p:cNvPr id="8" name="Content Placeholder 16">
            <a:extLst>
              <a:ext uri="{FF2B5EF4-FFF2-40B4-BE49-F238E27FC236}">
                <a16:creationId xmlns:a16="http://schemas.microsoft.com/office/drawing/2014/main" id="{6E667F88-2B5B-FE4B-B81A-CE64F5A4365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1288800"/>
            <a:ext cx="5078506" cy="4795200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3000">
                <a:solidFill>
                  <a:srgbClr val="0067AC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500">
                <a:solidFill>
                  <a:srgbClr val="0067AC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>
                <a:solidFill>
                  <a:srgbClr val="0067AC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800">
                <a:solidFill>
                  <a:srgbClr val="0067AC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500">
                <a:solidFill>
                  <a:srgbClr val="0067AC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73400F2A-788B-4D47-8FE6-D8EBC29AE8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1D50C2A6-953C-8141-9659-A931CD7A1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sk-SK"/>
              <a:t>Názov prezentácie</a:t>
            </a:r>
            <a:endParaRPr lang="sk-SK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2814408-B4A2-A241-831E-B6B58915E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056686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A8F54B-A675-9F4E-8966-E13985D5F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6165"/>
            <a:ext cx="10515600" cy="23853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endParaRPr lang="sk-S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0FAB9E-E14D-904E-9850-6668D345A0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210339"/>
            <a:ext cx="7083287" cy="10833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203621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3" r:id="rId2"/>
    <p:sldLayoutId id="2147483652" r:id="rId3"/>
    <p:sldLayoutId id="2147483663" r:id="rId4"/>
    <p:sldLayoutId id="2147483655" r:id="rId5"/>
    <p:sldLayoutId id="2147483650" r:id="rId6"/>
    <p:sldLayoutId id="2147483661" r:id="rId7"/>
    <p:sldLayoutId id="2147483662" r:id="rId8"/>
    <p:sldLayoutId id="2147483656" r:id="rId9"/>
    <p:sldLayoutId id="2147483660" r:id="rId10"/>
    <p:sldLayoutId id="2147483654" r:id="rId11"/>
    <p:sldLayoutId id="2147483659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b="1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4000" kern="1200">
          <a:solidFill>
            <a:schemeClr val="bg1"/>
          </a:solidFill>
          <a:latin typeface="Cambria" panose="020405030504060302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Cambria" panose="020405030504060302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Cambria" panose="020405030504060302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Cambria" panose="020405030504060302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Cambria" panose="020405030504060302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bs.sk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extranet-test.nbs.sk/" TargetMode="External"/><Relationship Id="rId4" Type="http://schemas.openxmlformats.org/officeDocument/2006/relationships/hyperlink" Target="https://extranet.nbs.sk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4BC5C030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4BC5C030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nbs.sk/statisticke-udaje/informacie-pre-vykazujuce-subjekty/statisticky-zberovy-portal/vykazy-xml-schemy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nbs.sk/dokument/ce81185f-8102-43bc-a380-463023f7f01e/stiahnut/?force=true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nbs.sk/extranet-portal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8F208A-F657-854A-B168-2437DB45BD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931582"/>
            <a:ext cx="9950116" cy="1771514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sk-SK" dirty="0"/>
              <a:t>Informačný systém štatistický zberový portál – modul SK (IS ŠZP–SK)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DB7946-D4EF-D943-A461-7E347CF5C83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sk-SK" dirty="0"/>
              <a:t>Milan Florián, Tatiana Jurkivová, Marcela Novák Duffeková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09E9ED-2936-C04D-A4C3-B3A99880170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sk-SK" dirty="0"/>
              <a:t>NBS, august 2022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D768F2C-9DF3-B24F-A425-52FCBF673B46}"/>
              </a:ext>
            </a:extLst>
          </p:cNvPr>
          <p:cNvSpPr/>
          <p:nvPr/>
        </p:nvSpPr>
        <p:spPr>
          <a:xfrm>
            <a:off x="7675663" y="5458067"/>
            <a:ext cx="447425" cy="447425"/>
          </a:xfrm>
          <a:prstGeom prst="ellipse">
            <a:avLst/>
          </a:prstGeom>
          <a:solidFill>
            <a:srgbClr val="A683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1802B4E-29BF-C44F-9505-E79536B3AA9C}"/>
              </a:ext>
            </a:extLst>
          </p:cNvPr>
          <p:cNvSpPr/>
          <p:nvPr/>
        </p:nvSpPr>
        <p:spPr>
          <a:xfrm>
            <a:off x="7680226" y="5993199"/>
            <a:ext cx="447425" cy="447425"/>
          </a:xfrm>
          <a:prstGeom prst="ellipse">
            <a:avLst/>
          </a:prstGeom>
          <a:solidFill>
            <a:srgbClr val="A683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92D153-23F1-FC49-BD4B-9C0375D54B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2073" y="5573609"/>
            <a:ext cx="237488" cy="249364"/>
          </a:xfrm>
          <a:prstGeom prst="rect">
            <a:avLst/>
          </a:prstGeom>
          <a:noFill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4DA3182-6570-F34B-9C6E-6147AC6E2B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8323" y="6076461"/>
            <a:ext cx="261032" cy="27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5686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A03890-2BCD-4AFA-82F7-6EB693BAC3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k-SK" b="1" dirty="0"/>
              <a:t>Prihlasovanie a správa používateľov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956A02-BCC4-4062-A510-7007A11D064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1716505"/>
            <a:ext cx="10515600" cy="33929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dirty="0"/>
              <a:t>Prihlasovanie cez jednotnú vstupnú „bránu“ – EXTRANET</a:t>
            </a:r>
          </a:p>
          <a:p>
            <a:r>
              <a:rPr lang="sk-SK" dirty="0"/>
              <a:t>Na stránke </a:t>
            </a:r>
            <a:r>
              <a:rPr lang="sk-SK" dirty="0">
                <a:solidFill>
                  <a:schemeClr val="bg1">
                    <a:lumMod val="9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www.nbs.sk</a:t>
            </a:r>
            <a:r>
              <a:rPr lang="sk-SK" dirty="0">
                <a:solidFill>
                  <a:schemeClr val="bg1">
                    <a:lumMod val="95000"/>
                  </a:schemeClr>
                </a:solidFill>
              </a:rPr>
              <a:t> vybrať položku „</a:t>
            </a:r>
            <a:r>
              <a:rPr lang="sk-SK" dirty="0" err="1">
                <a:solidFill>
                  <a:schemeClr val="bg1">
                    <a:lumMod val="95000"/>
                  </a:schemeClr>
                </a:solidFill>
              </a:rPr>
              <a:t>Extranet</a:t>
            </a:r>
            <a:r>
              <a:rPr lang="sk-SK" dirty="0">
                <a:solidFill>
                  <a:schemeClr val="bg1">
                    <a:lumMod val="95000"/>
                  </a:schemeClr>
                </a:solidFill>
              </a:rPr>
              <a:t> portál“ (v slovenskej jazykovej verzii)</a:t>
            </a:r>
          </a:p>
          <a:p>
            <a:r>
              <a:rPr lang="sk-SK" dirty="0">
                <a:solidFill>
                  <a:schemeClr val="bg1">
                    <a:lumMod val="95000"/>
                  </a:schemeClr>
                </a:solidFill>
              </a:rPr>
              <a:t>Priamou linkou na </a:t>
            </a:r>
          </a:p>
          <a:p>
            <a:pPr lvl="1"/>
            <a:r>
              <a:rPr lang="sk-SK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https://extranet.nbs.sk</a:t>
            </a:r>
            <a:r>
              <a:rPr lang="sk-SK" dirty="0"/>
              <a:t> </a:t>
            </a:r>
            <a:r>
              <a:rPr lang="sk-SK" dirty="0">
                <a:solidFill>
                  <a:schemeClr val="bg1">
                    <a:lumMod val="95000"/>
                  </a:schemeClr>
                </a:solidFill>
              </a:rPr>
              <a:t>– pre produkčné prostredie</a:t>
            </a:r>
          </a:p>
          <a:p>
            <a:pPr lvl="1"/>
            <a:r>
              <a:rPr lang="sk-SK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https://extranet-test.nbs.sk</a:t>
            </a:r>
            <a:r>
              <a:rPr lang="sk-SK" dirty="0"/>
              <a:t> – pre testovacie prostredie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4DE477-2FA2-4277-A429-552B61FC0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10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673721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A03890-2BCD-4AFA-82F7-6EB693BAC3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71134"/>
            <a:ext cx="9191400" cy="871603"/>
          </a:xfrm>
        </p:spPr>
        <p:txBody>
          <a:bodyPr>
            <a:normAutofit fontScale="85000" lnSpcReduction="10000"/>
          </a:bodyPr>
          <a:lstStyle/>
          <a:p>
            <a:r>
              <a:rPr lang="sk-SK" b="1" dirty="0"/>
              <a:t>Prihlasovanie a správa používateľov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4DE477-2FA2-4277-A429-552B61FC0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11</a:t>
            </a:fld>
            <a:endParaRPr lang="sk-SK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71120C-F82D-4706-B228-061A2D7CAE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3682" y="1042737"/>
            <a:ext cx="9480176" cy="5461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534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A03890-2BCD-4AFA-82F7-6EB693BAC3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71134"/>
            <a:ext cx="9191400" cy="871603"/>
          </a:xfrm>
        </p:spPr>
        <p:txBody>
          <a:bodyPr>
            <a:normAutofit fontScale="85000" lnSpcReduction="10000"/>
          </a:bodyPr>
          <a:lstStyle/>
          <a:p>
            <a:r>
              <a:rPr lang="sk-SK" b="1" dirty="0"/>
              <a:t>Prihlasovanie a správa používateľov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4DE477-2FA2-4277-A429-552B61FC0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12</a:t>
            </a:fld>
            <a:endParaRPr lang="sk-SK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995601-BC95-9FC4-9A8E-D6C264654B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340" y="838498"/>
            <a:ext cx="10549319" cy="5717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0460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733872-61E9-8DB1-BCD7-3489A568D3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51" r="36000" b="32713"/>
          <a:stretch/>
        </p:blipFill>
        <p:spPr bwMode="auto">
          <a:xfrm>
            <a:off x="2312179" y="714648"/>
            <a:ext cx="6611112" cy="181051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A03890-2BCD-4AFA-82F7-6EB693BAC3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71134"/>
            <a:ext cx="9191400" cy="871603"/>
          </a:xfrm>
        </p:spPr>
        <p:txBody>
          <a:bodyPr>
            <a:normAutofit fontScale="85000" lnSpcReduction="10000"/>
          </a:bodyPr>
          <a:lstStyle/>
          <a:p>
            <a:r>
              <a:rPr lang="sk-SK" b="1" dirty="0"/>
              <a:t>Prihlasovanie a správa používateľov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4DE477-2FA2-4277-A429-552B61FC0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13</a:t>
            </a:fld>
            <a:endParaRPr lang="sk-SK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A72328-FDAC-46F1-A849-9A5FA6FEFA48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21429" y="2699462"/>
            <a:ext cx="5832892" cy="21235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3E0F554-4287-42EC-84A9-67CDC4249293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6137680" y="3872753"/>
            <a:ext cx="5946744" cy="2501058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70ACF16-292D-417C-8A7C-C524B4AE3339}"/>
              </a:ext>
            </a:extLst>
          </p:cNvPr>
          <p:cNvCxnSpPr>
            <a:cxnSpLocks/>
          </p:cNvCxnSpPr>
          <p:nvPr/>
        </p:nvCxnSpPr>
        <p:spPr>
          <a:xfrm flipH="1">
            <a:off x="2868706" y="1927412"/>
            <a:ext cx="950260" cy="87160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9851502-CCE4-498E-B881-2A3AE12AD319}"/>
              </a:ext>
            </a:extLst>
          </p:cNvPr>
          <p:cNvCxnSpPr>
            <a:cxnSpLocks/>
          </p:cNvCxnSpPr>
          <p:nvPr/>
        </p:nvCxnSpPr>
        <p:spPr>
          <a:xfrm>
            <a:off x="7416503" y="1927412"/>
            <a:ext cx="1906791" cy="211519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85429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A03890-2BCD-4AFA-82F7-6EB693BAC3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sk-SK" b="1" dirty="0"/>
              <a:t>Práca s výkazmi v IS ŠZP - 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956A02-BCC4-4062-A510-7007A11D064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1700463"/>
            <a:ext cx="10515600" cy="4419536"/>
          </a:xfrm>
        </p:spPr>
        <p:txBody>
          <a:bodyPr>
            <a:normAutofit/>
          </a:bodyPr>
          <a:lstStyle/>
          <a:p>
            <a:r>
              <a:rPr lang="sk-SK" dirty="0"/>
              <a:t>Výkaz je možné ručne natypovať</a:t>
            </a:r>
          </a:p>
          <a:p>
            <a:r>
              <a:rPr lang="sk-SK" dirty="0"/>
              <a:t>Importovať vo forme XML súboru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4DE477-2FA2-4277-A429-552B61FC0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14</a:t>
            </a:fld>
            <a:endParaRPr lang="sk-SK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8DAEB0-7881-9A38-289D-BEDFA4B910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847" y="2878174"/>
            <a:ext cx="9350059" cy="3888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7146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A03890-2BCD-4AFA-82F7-6EB693BAC3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sk-SK" b="1" dirty="0"/>
              <a:t>Práca s výkazmi v IS ŠZP - 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956A02-BCC4-4062-A510-7007A11D064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46207" y="914400"/>
            <a:ext cx="10515600" cy="4419536"/>
          </a:xfrm>
        </p:spPr>
        <p:txBody>
          <a:bodyPr>
            <a:normAutofit/>
          </a:bodyPr>
          <a:lstStyle/>
          <a:p>
            <a:r>
              <a:rPr lang="sk-SK" dirty="0"/>
              <a:t>Výkaz je možné ručne natypovať</a:t>
            </a:r>
          </a:p>
          <a:p>
            <a:pPr marL="0" indent="0">
              <a:buNone/>
            </a:pPr>
            <a:endParaRPr lang="sk-S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4DE477-2FA2-4277-A429-552B61FC0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15</a:t>
            </a:fld>
            <a:endParaRPr lang="sk-SK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7659E3-3BCE-6C57-966D-690B07252C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714" y="1422602"/>
            <a:ext cx="10232571" cy="5208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5909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A03890-2BCD-4AFA-82F7-6EB693BAC3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sk-SK" b="1" dirty="0"/>
              <a:t>Práca s výkazmi v IS ŠZP - SK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4DE477-2FA2-4277-A429-552B61FC0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16</a:t>
            </a:fld>
            <a:endParaRPr lang="sk-SK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1DD6D1B-0B75-724D-EB06-25A7FACAF3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319" y="1821173"/>
            <a:ext cx="5116665" cy="2670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DFC9939-C370-FA1C-03CC-993E179B0E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9005" y="1821173"/>
            <a:ext cx="4520148" cy="4018705"/>
          </a:xfrm>
          <a:prstGeom prst="rect">
            <a:avLst/>
          </a:prstGeom>
        </p:spPr>
      </p:pic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27D5D9B1-D9A8-791A-81D9-1247ECDDDD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9937458"/>
              </p:ext>
            </p:extLst>
          </p:nvPr>
        </p:nvGraphicFramePr>
        <p:xfrm>
          <a:off x="1121869" y="1128293"/>
          <a:ext cx="1055017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0618">
                  <a:extLst>
                    <a:ext uri="{9D8B030D-6E8A-4147-A177-3AD203B41FA5}">
                      <a16:colId xmlns:a16="http://schemas.microsoft.com/office/drawing/2014/main" val="3060652990"/>
                    </a:ext>
                  </a:extLst>
                </a:gridCol>
                <a:gridCol w="5409560">
                  <a:extLst>
                    <a:ext uri="{9D8B030D-6E8A-4147-A177-3AD203B41FA5}">
                      <a16:colId xmlns:a16="http://schemas.microsoft.com/office/drawing/2014/main" val="28087258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k-SK" dirty="0"/>
                        <a:t>Príklad </a:t>
                      </a:r>
                      <a:r>
                        <a:rPr lang="sk-SK" dirty="0" err="1"/>
                        <a:t>xml</a:t>
                      </a:r>
                      <a:r>
                        <a:rPr lang="sk-SK" dirty="0"/>
                        <a:t> súboru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k-SK" sz="1800" dirty="0"/>
                        <a:t>Vytvorenie jednotkového </a:t>
                      </a:r>
                      <a:r>
                        <a:rPr lang="sk-SK" sz="1800" dirty="0" err="1"/>
                        <a:t>xml</a:t>
                      </a:r>
                      <a:r>
                        <a:rPr lang="sk-SK" sz="1800" dirty="0"/>
                        <a:t>  súboru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61902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54133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83069E-EC1E-4902-85FB-26A67CD56EE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k-SK" dirty="0"/>
              <a:t>Predpokladaný časový harmonogram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B52E3-8774-49D9-BEC9-F9802FC85BC6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k-SK" sz="1000" dirty="0"/>
          </a:p>
          <a:p>
            <a:pPr marL="0" indent="0">
              <a:buNone/>
            </a:pPr>
            <a:r>
              <a:rPr lang="sk-SK" sz="3600" dirty="0"/>
              <a:t>Registrácia </a:t>
            </a:r>
          </a:p>
          <a:p>
            <a:pPr marL="0" indent="0">
              <a:buNone/>
            </a:pPr>
            <a:r>
              <a:rPr lang="sk-SK" sz="3600" dirty="0"/>
              <a:t>24.10.2022 - 15.1.2023</a:t>
            </a:r>
          </a:p>
          <a:p>
            <a:pPr marL="0" indent="0">
              <a:buNone/>
            </a:pPr>
            <a:endParaRPr lang="sk-SK" sz="1000" dirty="0"/>
          </a:p>
          <a:p>
            <a:pPr marL="0" indent="0">
              <a:buNone/>
            </a:pPr>
            <a:r>
              <a:rPr lang="sk-SK" sz="3600" dirty="0"/>
              <a:t>				Testovanie</a:t>
            </a:r>
          </a:p>
          <a:p>
            <a:pPr marL="0" indent="0">
              <a:buNone/>
            </a:pPr>
            <a:r>
              <a:rPr lang="sk-SK" sz="3600" dirty="0"/>
              <a:t>				1.11.2022 - 31.3.2023</a:t>
            </a:r>
          </a:p>
          <a:p>
            <a:pPr marL="0" indent="0">
              <a:buNone/>
            </a:pPr>
            <a:endParaRPr lang="sk-SK" sz="1000" dirty="0"/>
          </a:p>
          <a:p>
            <a:pPr marL="0" indent="0">
              <a:buNone/>
            </a:pPr>
            <a:r>
              <a:rPr lang="sk-SK" sz="3600" dirty="0"/>
              <a:t>								Vykazovanie</a:t>
            </a:r>
          </a:p>
          <a:p>
            <a:pPr marL="0" indent="0">
              <a:buNone/>
            </a:pPr>
            <a:r>
              <a:rPr lang="sk-SK" sz="3600" dirty="0"/>
              <a:t>								od 1.4.2023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31E8C1-7395-44AD-BAA0-9D954F130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/>
              <a:t>Názov prezentácie</a:t>
            </a:r>
            <a:endParaRPr lang="sk-S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B1A49C-3F57-4D8F-B3B7-1DBE7F9D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17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2368132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A03890-2BCD-4AFA-82F7-6EB693BAC3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sk-SK" b="1" dirty="0"/>
              <a:t>Dôležité linky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4DE477-2FA2-4277-A429-552B61FC0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18</a:t>
            </a:fld>
            <a:endParaRPr lang="sk-SK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7D75DDB9-0545-9DB0-16BE-9471186AE9D9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sk-SK" dirty="0"/>
          </a:p>
          <a:p>
            <a:r>
              <a:rPr lang="sk-SK" dirty="0"/>
              <a:t>XSD Schémy a popis - </a:t>
            </a:r>
            <a:r>
              <a:rPr lang="sk-SK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https://nbs.sk/statisticke-udaje/informacie-pre-vykazujuce-subjekty/statisticky-zberovy-portal/vykazy-xml-schemy/</a:t>
            </a:r>
            <a:endParaRPr lang="sk-SK" dirty="0"/>
          </a:p>
          <a:p>
            <a:endParaRPr lang="sk-SK" dirty="0"/>
          </a:p>
          <a:p>
            <a:r>
              <a:rPr lang="sk-SK" dirty="0"/>
              <a:t>Príručka používateľa IS ŠZP - </a:t>
            </a:r>
            <a:r>
              <a:rPr lang="sk-SK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https://nbs.sk/dokument/ce81185f-8102-43bc-a380-463023f7f01e/stiahnut/?force=true</a:t>
            </a:r>
            <a:endParaRPr lang="sk-SK" dirty="0"/>
          </a:p>
          <a:p>
            <a:endParaRPr lang="sk-SK" dirty="0"/>
          </a:p>
          <a:p>
            <a:endParaRPr lang="sk-SK" dirty="0"/>
          </a:p>
          <a:p>
            <a:endParaRPr lang="sk-SK" dirty="0"/>
          </a:p>
          <a:p>
            <a:endParaRPr lang="sk-SK" dirty="0"/>
          </a:p>
          <a:p>
            <a:endParaRPr lang="sk-SK" dirty="0"/>
          </a:p>
          <a:p>
            <a:endParaRPr lang="sk-SK" dirty="0"/>
          </a:p>
          <a:p>
            <a:endParaRPr lang="sk-SK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35078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C0AF3-CA0C-4B2D-B2F7-DF9459AC8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Ďakujem za pozornosť</a:t>
            </a:r>
            <a:br>
              <a:rPr lang="sk-SK" dirty="0"/>
            </a:br>
            <a:br>
              <a:rPr lang="sk-SK" dirty="0"/>
            </a:br>
            <a:endParaRPr lang="sk-SK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93B59B-3DB9-4470-BB2C-50E2B1B4C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19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93766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ACBC881-7853-4D24-86FD-84FEA47856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k-SK" b="1" dirty="0"/>
              <a:t>Obsah prezentácie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0D1FC6-EB3C-4D82-87F2-593B9ACDED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1700462"/>
            <a:ext cx="10515600" cy="3850105"/>
          </a:xfrm>
        </p:spPr>
        <p:txBody>
          <a:bodyPr>
            <a:normAutofit/>
          </a:bodyPr>
          <a:lstStyle/>
          <a:p>
            <a:endParaRPr lang="sk-SK" b="1" dirty="0"/>
          </a:p>
          <a:p>
            <a:r>
              <a:rPr lang="sk-SK" b="1" dirty="0"/>
              <a:t>Úvod k systému IS ŠZP – SK</a:t>
            </a:r>
          </a:p>
          <a:p>
            <a:r>
              <a:rPr lang="sk-SK" b="1" dirty="0"/>
              <a:t>Registrácia subjektov</a:t>
            </a:r>
          </a:p>
          <a:p>
            <a:r>
              <a:rPr lang="sk-SK" b="1" dirty="0"/>
              <a:t>Prihlasovanie a správa používateľov</a:t>
            </a:r>
          </a:p>
          <a:p>
            <a:r>
              <a:rPr lang="sk-SK" b="1" dirty="0"/>
              <a:t>Práca s výkazmi v IS ŠZP – SK</a:t>
            </a:r>
          </a:p>
          <a:p>
            <a:r>
              <a:rPr lang="sk-SK" b="1" dirty="0"/>
              <a:t>Dôležité linky</a:t>
            </a:r>
          </a:p>
          <a:p>
            <a:pPr marL="0" indent="0">
              <a:buNone/>
            </a:pPr>
            <a:endParaRPr lang="sk-SK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A0965F-B7EE-469E-B485-39552A0A3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2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091516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A03890-2BCD-4AFA-82F7-6EB693BAC3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sk-SK" b="1" dirty="0"/>
              <a:t>Úvod k systému IS ŠZP – 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956A02-BCC4-4062-A510-7007A11D064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1267199"/>
            <a:ext cx="10515600" cy="4772653"/>
          </a:xfrm>
        </p:spPr>
        <p:txBody>
          <a:bodyPr>
            <a:normAutofit/>
          </a:bodyPr>
          <a:lstStyle/>
          <a:p>
            <a:endParaRPr lang="sk-SK" dirty="0"/>
          </a:p>
          <a:p>
            <a:r>
              <a:rPr lang="sk-SK" dirty="0"/>
              <a:t>Zber spracovanie výkazov od vykazujúcich subjektov</a:t>
            </a:r>
          </a:p>
          <a:p>
            <a:endParaRPr lang="sk-SK" dirty="0"/>
          </a:p>
          <a:p>
            <a:r>
              <a:rPr lang="sk-SK" dirty="0"/>
              <a:t>Vykazovanie pre účely štatistiky a dohľadu</a:t>
            </a:r>
          </a:p>
          <a:p>
            <a:pPr marL="457200" lvl="1" indent="0">
              <a:buNone/>
            </a:pPr>
            <a:endParaRPr lang="sk-SK" dirty="0"/>
          </a:p>
          <a:p>
            <a:r>
              <a:rPr lang="sk-SK" dirty="0"/>
              <a:t>Prístup k vykázaným údajom a prípadným sumárnym údajom za daný vykazovaný sektor</a:t>
            </a:r>
          </a:p>
          <a:p>
            <a:endParaRPr lang="sk-S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4DE477-2FA2-4277-A429-552B61FC0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3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947870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A03890-2BCD-4AFA-82F7-6EB693BAC3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sk-SK" b="1" dirty="0"/>
              <a:t>Registrácia subjektov</a:t>
            </a:r>
          </a:p>
          <a:p>
            <a:endParaRPr lang="sk-SK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956A02-BCC4-4062-A510-7007A11D064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2013284"/>
            <a:ext cx="10515600" cy="4106716"/>
          </a:xfrm>
        </p:spPr>
        <p:txBody>
          <a:bodyPr>
            <a:normAutofit/>
          </a:bodyPr>
          <a:lstStyle/>
          <a:p>
            <a:r>
              <a:rPr lang="sk-SK" dirty="0"/>
              <a:t>Prístup k registrácii je cez jednotnú vstupnú bránu – EXTRANET</a:t>
            </a:r>
          </a:p>
          <a:p>
            <a:pPr marL="0" indent="0">
              <a:buNone/>
            </a:pPr>
            <a:r>
              <a:rPr lang="sk-SK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https://nbs.sk/extranet-portal/</a:t>
            </a:r>
            <a:endParaRPr lang="sk-SK" dirty="0"/>
          </a:p>
          <a:p>
            <a:pPr marL="0" indent="0">
              <a:buNone/>
            </a:pPr>
            <a:endParaRPr lang="sk-SK" dirty="0"/>
          </a:p>
          <a:p>
            <a:r>
              <a:rPr lang="sk-SK" dirty="0"/>
              <a:t>Možnosť výberu registrácie pre produkčné alebo testovacie prostredie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4DE477-2FA2-4277-A429-552B61FC0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4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986398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A03890-2BCD-4AFA-82F7-6EB693BAC3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sk-SK" b="1" dirty="0"/>
              <a:t>Registrácia subjektov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6A90DB1-1B95-63EE-BFDF-26B00D0BC556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1380744" y="931534"/>
            <a:ext cx="8814816" cy="5757976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4DE477-2FA2-4277-A429-552B61FC0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5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045622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A03890-2BCD-4AFA-82F7-6EB693BAC3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sk-SK" b="1" dirty="0"/>
              <a:t>Registrácia subjektov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4DE477-2FA2-4277-A429-552B61FC0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6</a:t>
            </a:fld>
            <a:endParaRPr lang="sk-SK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464A88C-453A-7961-EA29-BD1F76066D67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521208" y="882524"/>
            <a:ext cx="11128248" cy="5610833"/>
          </a:xfrm>
        </p:spPr>
      </p:pic>
    </p:spTree>
    <p:extLst>
      <p:ext uri="{BB962C8B-B14F-4D97-AF65-F5344CB8AC3E}">
        <p14:creationId xmlns:p14="http://schemas.microsoft.com/office/powerpoint/2010/main" val="3418098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A03890-2BCD-4AFA-82F7-6EB693BAC3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sk-SK" b="1" dirty="0"/>
              <a:t>Registrácia subjektov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4DE477-2FA2-4277-A429-552B61FC0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7</a:t>
            </a:fld>
            <a:endParaRPr lang="sk-SK" dirty="0"/>
          </a:p>
        </p:txBody>
      </p:sp>
      <p:pic>
        <p:nvPicPr>
          <p:cNvPr id="7" name="Content Placeholder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ECE1636-1792-41D5-1EA2-4E288B6C7765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1234440" y="856138"/>
            <a:ext cx="9665208" cy="5640563"/>
          </a:xfrm>
        </p:spPr>
      </p:pic>
    </p:spTree>
    <p:extLst>
      <p:ext uri="{BB962C8B-B14F-4D97-AF65-F5344CB8AC3E}">
        <p14:creationId xmlns:p14="http://schemas.microsoft.com/office/powerpoint/2010/main" val="442994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A03890-2BCD-4AFA-82F7-6EB693BAC3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sk-SK" b="1" dirty="0"/>
              <a:t>Registrácia subjektov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4DE477-2FA2-4277-A429-552B61FC0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8</a:t>
            </a:fld>
            <a:endParaRPr lang="sk-SK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DE30F25-6C82-8DA4-BB08-56989791F86D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4334256" y="875109"/>
            <a:ext cx="3639312" cy="5821700"/>
          </a:xfrm>
        </p:spPr>
      </p:pic>
    </p:spTree>
    <p:extLst>
      <p:ext uri="{BB962C8B-B14F-4D97-AF65-F5344CB8AC3E}">
        <p14:creationId xmlns:p14="http://schemas.microsoft.com/office/powerpoint/2010/main" val="2484545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A03890-2BCD-4AFA-82F7-6EB693BAC3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k-SK" b="1" dirty="0"/>
              <a:t>Prihlasovanie a správa používateľov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4DE477-2FA2-4277-A429-552B61FC0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9</a:t>
            </a:fld>
            <a:endParaRPr lang="sk-SK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7392030-B493-67C6-89FB-14C1FC57F6EE}"/>
              </a:ext>
            </a:extLst>
          </p:cNvPr>
          <p:cNvGrpSpPr/>
          <p:nvPr/>
        </p:nvGrpSpPr>
        <p:grpSpPr>
          <a:xfrm>
            <a:off x="4814736" y="1503562"/>
            <a:ext cx="6957753" cy="2138276"/>
            <a:chOff x="4814736" y="1503562"/>
            <a:chExt cx="6957753" cy="2138276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30D2E81-0A92-4342-A28D-48588164A973}"/>
                </a:ext>
              </a:extLst>
            </p:cNvPr>
            <p:cNvSpPr/>
            <p:nvPr/>
          </p:nvSpPr>
          <p:spPr>
            <a:xfrm>
              <a:off x="4814736" y="1817185"/>
              <a:ext cx="6957753" cy="1824653"/>
            </a:xfrm>
            <a:prstGeom prst="ellipse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k-SK">
                <a:noFill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3017792-4A54-4170-8881-BC12A0B626E3}"/>
                </a:ext>
              </a:extLst>
            </p:cNvPr>
            <p:cNvSpPr txBox="1"/>
            <p:nvPr/>
          </p:nvSpPr>
          <p:spPr>
            <a:xfrm>
              <a:off x="5205022" y="2406348"/>
              <a:ext cx="2489664" cy="646331"/>
            </a:xfrm>
            <a:prstGeom prst="rect">
              <a:avLst/>
            </a:prstGeom>
            <a:noFill/>
            <a:ln w="28575"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sk-SK" b="1" dirty="0">
                  <a:solidFill>
                    <a:schemeClr val="accent4"/>
                  </a:solidFill>
                </a:rPr>
                <a:t>ŠZP – modul SK (ŠZP – SK)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176464F-C5A5-43A6-A81E-EA0C6522E1E5}"/>
                </a:ext>
              </a:extLst>
            </p:cNvPr>
            <p:cNvSpPr txBox="1"/>
            <p:nvPr/>
          </p:nvSpPr>
          <p:spPr>
            <a:xfrm>
              <a:off x="8320216" y="2406347"/>
              <a:ext cx="2828816" cy="646331"/>
            </a:xfrm>
            <a:prstGeom prst="rect">
              <a:avLst/>
            </a:prstGeom>
            <a:noFill/>
            <a:ln w="28575">
              <a:solidFill>
                <a:schemeClr val="bg1">
                  <a:lumMod val="9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sk-SK" b="1" dirty="0">
                  <a:solidFill>
                    <a:schemeClr val="bg1"/>
                  </a:solidFill>
                </a:rPr>
                <a:t>ŠZP – modul </a:t>
              </a:r>
              <a:r>
                <a:rPr lang="sk-SK" b="1" dirty="0" err="1">
                  <a:solidFill>
                    <a:schemeClr val="bg1"/>
                  </a:solidFill>
                </a:rPr>
                <a:t>ESAs</a:t>
              </a:r>
              <a:r>
                <a:rPr lang="sk-SK" b="1" dirty="0">
                  <a:solidFill>
                    <a:schemeClr val="bg1"/>
                  </a:solidFill>
                </a:rPr>
                <a:t> (ŠZP – </a:t>
              </a:r>
              <a:r>
                <a:rPr lang="sk-SK" b="1" dirty="0" err="1">
                  <a:solidFill>
                    <a:schemeClr val="bg1"/>
                  </a:solidFill>
                </a:rPr>
                <a:t>ESAs</a:t>
              </a:r>
              <a:r>
                <a:rPr lang="sk-SK" b="1" dirty="0">
                  <a:solidFill>
                    <a:schemeClr val="bg1"/>
                  </a:solidFill>
                </a:rPr>
                <a:t>)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010C2D4-2FE2-4232-8629-455E57777C1B}"/>
                </a:ext>
              </a:extLst>
            </p:cNvPr>
            <p:cNvSpPr txBox="1"/>
            <p:nvPr/>
          </p:nvSpPr>
          <p:spPr>
            <a:xfrm>
              <a:off x="7703408" y="1503562"/>
              <a:ext cx="11804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k-SK" b="1" dirty="0">
                  <a:solidFill>
                    <a:schemeClr val="bg1"/>
                  </a:solidFill>
                </a:rPr>
                <a:t>IS ŠZP</a:t>
              </a: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AF6CFA10-440C-46EA-8FED-40A3CA1A38AD}"/>
              </a:ext>
            </a:extLst>
          </p:cNvPr>
          <p:cNvSpPr/>
          <p:nvPr/>
        </p:nvSpPr>
        <p:spPr>
          <a:xfrm>
            <a:off x="4480561" y="1111083"/>
            <a:ext cx="120533" cy="5120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4073151-A4DB-432F-9F4B-04031EC25908}"/>
              </a:ext>
            </a:extLst>
          </p:cNvPr>
          <p:cNvSpPr txBox="1"/>
          <p:nvPr/>
        </p:nvSpPr>
        <p:spPr>
          <a:xfrm>
            <a:off x="1975938" y="3778509"/>
            <a:ext cx="2137179" cy="923330"/>
          </a:xfrm>
          <a:prstGeom prst="rect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sk-SK" b="1" dirty="0">
                <a:solidFill>
                  <a:schemeClr val="bg1"/>
                </a:solidFill>
              </a:rPr>
              <a:t>IAM (identity and </a:t>
            </a:r>
            <a:r>
              <a:rPr lang="sk-SK" b="1" dirty="0" err="1">
                <a:solidFill>
                  <a:schemeClr val="bg1"/>
                </a:solidFill>
              </a:rPr>
              <a:t>access</a:t>
            </a:r>
            <a:r>
              <a:rPr lang="sk-SK" b="1" dirty="0">
                <a:solidFill>
                  <a:schemeClr val="bg1"/>
                </a:solidFill>
              </a:rPr>
              <a:t> management)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C25868D-265D-4725-B9A2-5700164E04BB}"/>
              </a:ext>
            </a:extLst>
          </p:cNvPr>
          <p:cNvSpPr txBox="1"/>
          <p:nvPr/>
        </p:nvSpPr>
        <p:spPr>
          <a:xfrm>
            <a:off x="6778460" y="4279354"/>
            <a:ext cx="297709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b="1" dirty="0">
                <a:solidFill>
                  <a:schemeClr val="bg1"/>
                </a:solidFill>
              </a:rPr>
              <a:t>.</a:t>
            </a:r>
          </a:p>
          <a:p>
            <a:pPr algn="ctr"/>
            <a:r>
              <a:rPr lang="sk-SK" b="1" dirty="0">
                <a:solidFill>
                  <a:schemeClr val="bg1"/>
                </a:solidFill>
              </a:rPr>
              <a:t>.</a:t>
            </a:r>
          </a:p>
          <a:p>
            <a:pPr algn="ctr"/>
            <a:r>
              <a:rPr lang="sk-SK" b="1" dirty="0">
                <a:solidFill>
                  <a:schemeClr val="bg1"/>
                </a:solidFill>
              </a:rPr>
              <a:t>.</a:t>
            </a:r>
          </a:p>
          <a:p>
            <a:pPr algn="ctr"/>
            <a:r>
              <a:rPr lang="sk-SK" b="1" dirty="0">
                <a:solidFill>
                  <a:schemeClr val="bg1"/>
                </a:solidFill>
              </a:rPr>
              <a:t>Ďalšie systémy v NBS</a:t>
            </a: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61D9BEDD-1D73-4FA7-ABAD-74E8C656328E}"/>
              </a:ext>
            </a:extLst>
          </p:cNvPr>
          <p:cNvSpPr/>
          <p:nvPr/>
        </p:nvSpPr>
        <p:spPr>
          <a:xfrm>
            <a:off x="4172989" y="3607724"/>
            <a:ext cx="307572" cy="1188720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22" name="Picture 21" descr="Shape&#10;&#10;Description automatically generated with medium confidence">
            <a:extLst>
              <a:ext uri="{FF2B5EF4-FFF2-40B4-BE49-F238E27FC236}">
                <a16:creationId xmlns:a16="http://schemas.microsoft.com/office/drawing/2014/main" id="{3DEFE5A5-853D-4899-BD54-844DD4A426B2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2069" y="1383450"/>
            <a:ext cx="757270" cy="923331"/>
          </a:xfrm>
          <a:prstGeom prst="rect">
            <a:avLst/>
          </a:prstGeom>
        </p:spPr>
      </p:pic>
      <p:pic>
        <p:nvPicPr>
          <p:cNvPr id="23" name="Picture 22" descr="Shape&#10;&#10;Description automatically generated with medium confidence">
            <a:extLst>
              <a:ext uri="{FF2B5EF4-FFF2-40B4-BE49-F238E27FC236}">
                <a16:creationId xmlns:a16="http://schemas.microsoft.com/office/drawing/2014/main" id="{FD81B5AF-F87B-48C4-AB8B-5A4C4F76005C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3138" y="2857817"/>
            <a:ext cx="757270" cy="923331"/>
          </a:xfrm>
          <a:prstGeom prst="rect">
            <a:avLst/>
          </a:prstGeom>
        </p:spPr>
      </p:pic>
      <p:pic>
        <p:nvPicPr>
          <p:cNvPr id="24" name="Picture 23" descr="Shape&#10;&#10;Description automatically generated with medium confidence">
            <a:extLst>
              <a:ext uri="{FF2B5EF4-FFF2-40B4-BE49-F238E27FC236}">
                <a16:creationId xmlns:a16="http://schemas.microsoft.com/office/drawing/2014/main" id="{AB035D69-192F-4BAA-A7B1-5B7F19D5D190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9240" y="4701839"/>
            <a:ext cx="757270" cy="923331"/>
          </a:xfrm>
          <a:prstGeom prst="rect">
            <a:avLst/>
          </a:prstGeom>
        </p:spPr>
      </p:pic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11FCE71-5820-4E33-92DD-254F79FF0ACA}"/>
              </a:ext>
            </a:extLst>
          </p:cNvPr>
          <p:cNvCxnSpPr/>
          <p:nvPr/>
        </p:nvCxnSpPr>
        <p:spPr>
          <a:xfrm>
            <a:off x="1263535" y="2047026"/>
            <a:ext cx="712403" cy="1624377"/>
          </a:xfrm>
          <a:prstGeom prst="straightConnector1">
            <a:avLst/>
          </a:prstGeom>
          <a:ln w="28575">
            <a:solidFill>
              <a:schemeClr val="bg1">
                <a:lumMod val="9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109064F1-7C12-412C-AE74-534A1573ACDD}"/>
              </a:ext>
            </a:extLst>
          </p:cNvPr>
          <p:cNvCxnSpPr>
            <a:cxnSpLocks/>
          </p:cNvCxnSpPr>
          <p:nvPr/>
        </p:nvCxnSpPr>
        <p:spPr>
          <a:xfrm>
            <a:off x="1319322" y="3757428"/>
            <a:ext cx="575980" cy="444656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19EA1395-01E5-4C9E-8C49-48F90DC2EE69}"/>
              </a:ext>
            </a:extLst>
          </p:cNvPr>
          <p:cNvCxnSpPr>
            <a:cxnSpLocks/>
          </p:cNvCxnSpPr>
          <p:nvPr/>
        </p:nvCxnSpPr>
        <p:spPr>
          <a:xfrm flipV="1">
            <a:off x="1350408" y="4701839"/>
            <a:ext cx="544894" cy="31383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9C41921C-8382-4276-B745-06801B6BF768}"/>
              </a:ext>
            </a:extLst>
          </p:cNvPr>
          <p:cNvSpPr txBox="1"/>
          <p:nvPr/>
        </p:nvSpPr>
        <p:spPr>
          <a:xfrm>
            <a:off x="174568" y="5743295"/>
            <a:ext cx="18013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>
                <a:solidFill>
                  <a:schemeClr val="bg1"/>
                </a:solidFill>
              </a:rPr>
              <a:t>Používatelia mimo NBS</a:t>
            </a:r>
          </a:p>
        </p:txBody>
      </p:sp>
    </p:spTree>
    <p:extLst>
      <p:ext uri="{BB962C8B-B14F-4D97-AF65-F5344CB8AC3E}">
        <p14:creationId xmlns:p14="http://schemas.microsoft.com/office/powerpoint/2010/main" val="533617511"/>
      </p:ext>
    </p:extLst>
  </p:cSld>
  <p:clrMapOvr>
    <a:masterClrMapping/>
  </p:clrMapOvr>
</p:sld>
</file>

<file path=ppt/theme/theme1.xml><?xml version="1.0" encoding="utf-8"?>
<a:theme xmlns:a="http://schemas.openxmlformats.org/drawingml/2006/main" name="NBS POWERPOINT WHI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84A0293-8923-4812-84B5-AF7E621C5257}" vid="{B39CC432-5D15-423D-A321-75B76F32630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Image" ma:contentTypeID="0x0101009148F5A04DDD49CBA7127AADA5FB792B00AADE34325A8B49CDA8BB4DB53328F2140086A59482652A074F90B377E714AC8AE8" ma:contentTypeVersion="2" ma:contentTypeDescription="Upload an image." ma:contentTypeScope="" ma:versionID="54190887318d93c331e17768670b6989">
  <xsd:schema xmlns:xsd="http://www.w3.org/2001/XMLSchema" xmlns:xs="http://www.w3.org/2001/XMLSchema" xmlns:p="http://schemas.microsoft.com/office/2006/metadata/properties" xmlns:ns1="http://schemas.microsoft.com/sharepoint/v3" xmlns:ns2="CAD7385A-07AE-43A6-842E-8B888B839729" xmlns:ns3="http://schemas.microsoft.com/sharepoint/v3/fields" xmlns:ns4="d4dc1984-4e7d-439a-9f8d-a1b7ed460e00" targetNamespace="http://schemas.microsoft.com/office/2006/metadata/properties" ma:root="true" ma:fieldsID="f67a5eff6865efaa0e2f74915c1f153d" ns1:_="" ns2:_="" ns3:_="" ns4:_="">
    <xsd:import namespace="http://schemas.microsoft.com/sharepoint/v3"/>
    <xsd:import namespace="CAD7385A-07AE-43A6-842E-8B888B839729"/>
    <xsd:import namespace="http://schemas.microsoft.com/sharepoint/v3/fields"/>
    <xsd:import namespace="d4dc1984-4e7d-439a-9f8d-a1b7ed460e00"/>
    <xsd:element name="properties">
      <xsd:complexType>
        <xsd:sequence>
          <xsd:element name="documentManagement">
            <xsd:complexType>
              <xsd:all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3:wic_System_Copyright" minOccurs="0"/>
                <xsd:element ref="ns1:PublishingStartDate" minOccurs="0"/>
                <xsd:element ref="ns1:PublishingExpirationDate" minOccurs="0"/>
                <xsd:element ref="ns4:SharedWithUsers" minOccurs="0"/>
                <xsd:element ref="ns4:_dlc_DocId" minOccurs="0"/>
                <xsd:element ref="ns4:_dlc_DocIdUrl" minOccurs="0"/>
                <xsd:element ref="ns4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8" nillable="true" ma:displayName="URL Path" ma:hidden="true" ma:list="Docs" ma:internalName="FileRef" ma:readOnly="true" ma:showField="FullUrl">
      <xsd:simpleType>
        <xsd:restriction base="dms:Lookup"/>
      </xsd:simpleType>
    </xsd:element>
    <xsd:element name="File_x0020_Type" ma:index="9" nillable="true" ma:displayName="File Type" ma:hidden="true" ma:internalName="File_x0020_Type" ma:readOnly="true">
      <xsd:simpleType>
        <xsd:restriction base="dms:Text"/>
      </xsd:simpleType>
    </xsd:element>
    <xsd:element name="HTML_x0020_File_x0020_Type" ma:index="10" nillable="true" ma:displayName="HTML File Type" ma:hidden="true" ma:internalName="HTML_x0020_File_x0020_Type" ma:readOnly="true">
      <xsd:simpleType>
        <xsd:restriction base="dms:Text"/>
      </xsd:simpleType>
    </xsd:element>
    <xsd:element name="FSObjType" ma:index="11" nillable="true" ma:displayName="Item Type" ma:hidden="true" ma:list="Docs" ma:internalName="FSObjType" ma:readOnly="true" ma:showField="FSType">
      <xsd:simpleType>
        <xsd:restriction base="dms:Lookup"/>
      </xsd:simpleType>
    </xsd:element>
    <xsd:element name="PublishingStartDate" ma:index="27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28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D7385A-07AE-43A6-842E-8B888B839729" elementFormDefault="qualified">
    <xsd:import namespace="http://schemas.microsoft.com/office/2006/documentManagement/types"/>
    <xsd:import namespace="http://schemas.microsoft.com/office/infopath/2007/PartnerControls"/>
    <xsd:element name="ThumbnailExists" ma:index="18" nillable="true" ma:displayName="Thumbnail Exists" ma:default="FALSE" ma:hidden="true" ma:internalName="ThumbnailExists" ma:readOnly="true">
      <xsd:simpleType>
        <xsd:restriction base="dms:Boolean"/>
      </xsd:simpleType>
    </xsd:element>
    <xsd:element name="PreviewExists" ma:index="19" nillable="true" ma:displayName="Preview Exists" ma:default="FALSE" ma:hidden="true" ma:internalName="PreviewExists" ma:readOnly="true">
      <xsd:simpleType>
        <xsd:restriction base="dms:Boolean"/>
      </xsd:simpleType>
    </xsd:element>
    <xsd:element name="ImageWidth" ma:index="20" nillable="true" ma:displayName="Width" ma:internalName="ImageWidth" ma:readOnly="true">
      <xsd:simpleType>
        <xsd:restriction base="dms:Unknown"/>
      </xsd:simpleType>
    </xsd:element>
    <xsd:element name="ImageHeight" ma:index="22" nillable="true" ma:displayName="Height" ma:internalName="ImageHeight" ma:readOnly="true">
      <xsd:simpleType>
        <xsd:restriction base="dms:Unknown"/>
      </xsd:simpleType>
    </xsd:element>
    <xsd:element name="ImageCreateDate" ma:index="25" nillable="true" ma:displayName="Date Picture Taken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6" nillable="true" ma:displayName="Copyright" ma:internalName="wic_System_Copyrigh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dc1984-4e7d-439a-9f8d-a1b7ed460e00" elementFormDefault="qualified">
    <xsd:import namespace="http://schemas.microsoft.com/office/2006/documentManagement/types"/>
    <xsd:import namespace="http://schemas.microsoft.com/office/infopath/2007/PartnerControls"/>
    <xsd:element name="SharedWithUsers" ma:index="29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dlc_DocId" ma:index="30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31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2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4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 ma:index="23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mageCreateDate xmlns="CAD7385A-07AE-43A6-842E-8B888B839729" xsi:nil="true"/>
    <PublishingExpirationDate xmlns="http://schemas.microsoft.com/sharepoint/v3" xsi:nil="true"/>
    <PublishingStartDate xmlns="http://schemas.microsoft.com/sharepoint/v3" xsi:nil="true"/>
    <wic_System_Copyright xmlns="http://schemas.microsoft.com/sharepoint/v3/fields" xsi:nil="true"/>
    <_dlc_DocId xmlns="d4dc1984-4e7d-439a-9f8d-a1b7ed460e00">PKHP4E2NMEFV-2092872618-3163</_dlc_DocId>
    <_dlc_DocIdUrl xmlns="d4dc1984-4e7d-439a-9f8d-a1b7ed460e00">
      <Url>https://intranet.nbs.sk/_layouts/15/DocIdRedir.aspx?ID=PKHP4E2NMEFV-2092872618-3163</Url>
      <Description>PKHP4E2NMEFV-2092872618-3163</Description>
    </_dlc_DocIdUrl>
  </documentManagement>
</p:properties>
</file>

<file path=customXml/itemProps1.xml><?xml version="1.0" encoding="utf-8"?>
<ds:datastoreItem xmlns:ds="http://schemas.openxmlformats.org/officeDocument/2006/customXml" ds:itemID="{AA4A4E71-51CB-4DC6-B219-2E1B83DA5AC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10BDB71-0D2A-47E5-8B88-AE060CEA9A1E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F9831F3A-9F49-4C97-A972-EF1892AB3F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AD7385A-07AE-43A6-842E-8B888B839729"/>
    <ds:schemaRef ds:uri="http://schemas.microsoft.com/sharepoint/v3/fields"/>
    <ds:schemaRef ds:uri="d4dc1984-4e7d-439a-9f8d-a1b7ed460e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FF9BBD41-6D31-452E-B3EF-0690292516D3}">
  <ds:schemaRefs>
    <ds:schemaRef ds:uri="http://schemas.microsoft.com/office/2006/metadata/properties"/>
    <ds:schemaRef ds:uri="http://schemas.microsoft.com/office/infopath/2007/PartnerControls"/>
    <ds:schemaRef ds:uri="CAD7385A-07AE-43A6-842E-8B888B839729"/>
    <ds:schemaRef ds:uri="http://schemas.microsoft.com/sharepoint/v3"/>
    <ds:schemaRef ds:uri="http://schemas.microsoft.com/sharepoint/v3/fields"/>
    <ds:schemaRef ds:uri="d4dc1984-4e7d-439a-9f8d-a1b7ed460e0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NBS - 16x9 - SK - MODRA</Template>
  <TotalTime>1233</TotalTime>
  <Words>392</Words>
  <Application>Microsoft Office PowerPoint</Application>
  <PresentationFormat>Widescreen</PresentationFormat>
  <Paragraphs>107</Paragraphs>
  <Slides>19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Cambria</vt:lpstr>
      <vt:lpstr>Verdana</vt:lpstr>
      <vt:lpstr>NBS POWERPOINT 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Ďakujem za pozornosť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Milan</dc:creator>
  <cp:keywords/>
  <dc:description/>
  <cp:lastModifiedBy>Eder Tomáš</cp:lastModifiedBy>
  <cp:revision>84</cp:revision>
  <cp:lastPrinted>2019-02-01T13:38:05Z</cp:lastPrinted>
  <dcterms:created xsi:type="dcterms:W3CDTF">2021-11-04T12:43:34Z</dcterms:created>
  <dcterms:modified xsi:type="dcterms:W3CDTF">2022-10-13T13:26:24Z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0x0101009148F5A04DDD49CBA7127AADA5FB792B00AADE34325A8B49CDA8BB4DB53328F2140086A59482652A074F90B377E714AC8AE8</vt:lpwstr>
  </property>
  <property fmtid="{D5CDD505-2E9C-101B-9397-08002B2CF9AE}" pid="3" name="_dlc_DocIdItemGuid">
    <vt:lpwstr>7c9eee4f-822f-4e57-8aac-941fde8dfb9f</vt:lpwstr>
  </property>
</Properties>
</file>