
<file path=[Content_Types].xml><?xml version="1.0" encoding="utf-8"?>
<Types xmlns="http://schemas.openxmlformats.org/package/2006/content-types">
  <Default Extension="4BC5C030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7" r:id="rId6"/>
    <p:sldId id="258" r:id="rId7"/>
    <p:sldId id="259" r:id="rId8"/>
    <p:sldId id="272" r:id="rId9"/>
    <p:sldId id="274" r:id="rId10"/>
    <p:sldId id="282" r:id="rId11"/>
    <p:sldId id="285" r:id="rId12"/>
    <p:sldId id="286" r:id="rId13"/>
    <p:sldId id="271" r:id="rId14"/>
    <p:sldId id="276" r:id="rId15"/>
    <p:sldId id="277" r:id="rId16"/>
    <p:sldId id="279" r:id="rId17"/>
    <p:sldId id="280" r:id="rId18"/>
    <p:sldId id="281" r:id="rId19"/>
    <p:sldId id="288" r:id="rId20"/>
    <p:sldId id="283" r:id="rId21"/>
    <p:sldId id="287" r:id="rId22"/>
    <p:sldId id="284" r:id="rId23"/>
    <p:sldId id="269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6835A"/>
    <a:srgbClr val="0067AC"/>
    <a:srgbClr val="A68B5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5730" autoAdjust="0"/>
  </p:normalViewPr>
  <p:slideViewPr>
    <p:cSldViewPr snapToGrid="0" snapToObjects="1">
      <p:cViewPr varScale="1">
        <p:scale>
          <a:sx n="126" d="100"/>
          <a:sy n="126" d="100"/>
        </p:scale>
        <p:origin x="168" y="216"/>
      </p:cViewPr>
      <p:guideLst>
        <p:guide orient="horz" pos="414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1E4881-9319-4C2B-B4B2-2A7784C061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72B50-3446-4831-B92F-113CE55EB5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0ED3-BE6A-41A6-8CAF-2C679156330F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48C4D-98C2-41FA-8B23-4C7A755F7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81493-9E25-443D-8A9E-302B7AF4DE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66C9-B0C7-4C6F-B261-194157EFA2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1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8304-6116-1C46-811E-1FEF8C4FB9B9}" type="datetimeFigureOut">
              <a:rPr lang="sk-SK" smtClean="0"/>
              <a:t>13. 10. 2022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46DF-9B5A-4940-A46B-E8523D7E98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24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5300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8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059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243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04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19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230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51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50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949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16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642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446DF-9B5A-4940-A46B-E8523D7E98F8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874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472F33DC-DA1D-2248-BBF8-5C7322CDB89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38200" y="1288799"/>
            <a:ext cx="5197567" cy="47951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999E3C-0B57-EB4E-882D-C45B1953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3EADC-7807-6E4C-A852-E44F73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86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A49D2DB0-F242-FC44-AF8E-92E1E21150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50983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4C87C30-0CDF-0745-8198-CF9E05A0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AB291D7-8CE8-2B48-8E17-774B388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27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tabuľ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9BAFEA4-4946-AF49-9C77-648340E6085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75296" y="1288799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14C1392-11A7-644B-818A-B404A12CD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C696E328-21F3-D547-804C-B3A3332D04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1291491"/>
            <a:ext cx="5197567" cy="45098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687C601-DC2C-2E45-A70D-76112306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C62D56-688C-C745-9085-04ED406E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059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/ Prede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4E59-6FB1-9347-860E-CA1E9F23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9600"/>
            <a:ext cx="10515600" cy="4910400"/>
          </a:xfrm>
        </p:spPr>
        <p:txBody>
          <a:bodyPr tIns="72000" bIns="72000" anchor="ctr" anchorCtr="0"/>
          <a:lstStyle>
            <a:lvl1pPr algn="ctr"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sk-SK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53C02C4-4FA1-F043-91AA-15F5D325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2F8825-FA6A-6D4C-AF21-A5576A9C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4FA34EF-C986-D143-9AD1-837977851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10515600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6C42478-1194-6344-84B2-D54A264C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C8DE990-9189-C94E-995F-0CC9A317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8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0A439F-6CF7-204D-B667-263C858B2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23898F-7705-E44C-BE86-A2A8C0102D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200"/>
            <a:ext cx="3830619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C8773CAC-334F-DD46-855F-72CFDFC25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5302" y="1267200"/>
            <a:ext cx="6378498" cy="48528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CC8DADB-B0C7-F54F-8594-817520C8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066BAAC-371C-6547-B045-188244A6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54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71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5D1B7725-6829-0D4F-A72C-AC141F8490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296" y="1288758"/>
            <a:ext cx="5197567" cy="4794688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B9E9B45-C928-924A-8FA3-72026C0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42DE18CA-8E6B-8645-964B-602E6415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58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288758"/>
            <a:ext cx="10469137" cy="412055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679689"/>
            <a:ext cx="10469137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18D291C-082E-0441-9C75-F21E4882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02D312-4770-FA4E-A049-B365AAF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89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ananie obrazok s popisom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CBC7289-DC29-544C-9249-003F388F6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1" y="1288758"/>
            <a:ext cx="5012472" cy="4105686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A403D6F-F274-3D4D-89AB-17C1DB269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CEDBF15-7E0B-2E4F-85D4-17D63BA9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5672255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9A5AC6E-146A-CE43-9043-A9CAF000B3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88757"/>
            <a:ext cx="5211336" cy="4093564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sk-SK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036A9B-A1E3-9045-A629-19597A46D8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5666193"/>
            <a:ext cx="5012473" cy="423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DFDFD298-29B7-8C49-8F37-ABB79FD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CBEAFDC-2DAE-1848-8DAD-D8B4815A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08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ra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0B43CEA-B5AB-DC4C-92D3-5B74497420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5296" y="1288799"/>
            <a:ext cx="5197567" cy="4795199"/>
          </a:xfrm>
        </p:spPr>
        <p:txBody>
          <a:bodyPr/>
          <a:lstStyle>
            <a:lvl1pPr>
              <a:defRPr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sk-SK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E667F88-2B5B-FE4B-B81A-CE64F5A436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88800"/>
            <a:ext cx="5078506" cy="479520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000">
                <a:solidFill>
                  <a:srgbClr val="0067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500">
                <a:solidFill>
                  <a:srgbClr val="0067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0067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rgbClr val="0067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500">
                <a:solidFill>
                  <a:srgbClr val="0067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3400F2A-788B-4D47-8FE6-D8EBC29AE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D50C2A6-953C-8141-9659-A931CD7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14408-B4A2-A241-831E-B6B5891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6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8F54B-A675-9F4E-8966-E13985D5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65"/>
            <a:ext cx="10515600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AB9E-E14D-904E-9850-6668D345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10339"/>
            <a:ext cx="7083287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6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2" r:id="rId3"/>
    <p:sldLayoutId id="2147483663" r:id="rId4"/>
    <p:sldLayoutId id="2147483655" r:id="rId5"/>
    <p:sldLayoutId id="2147483650" r:id="rId6"/>
    <p:sldLayoutId id="2147483661" r:id="rId7"/>
    <p:sldLayoutId id="2147483662" r:id="rId8"/>
    <p:sldLayoutId id="2147483656" r:id="rId9"/>
    <p:sldLayoutId id="2147483660" r:id="rId10"/>
    <p:sldLayoutId id="2147483654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s.s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xtranet-test.nbs.sk/" TargetMode="External"/><Relationship Id="rId4" Type="http://schemas.openxmlformats.org/officeDocument/2006/relationships/hyperlink" Target="https://extranet.nbs.s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4BC5C030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4BC5C030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bs.sk/statisticke-udaje/informacie-pre-vykazujuce-subjekty/statisticky-zberovy-portal/vykazy-xml-schem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bs.sk/dokument/ce81185f-8102-43bc-a380-463023f7f01e/stiahnut/?force=tru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bs.sk/extranet-porta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F208A-F657-854A-B168-2437DB45BD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2"/>
            <a:ext cx="9950116" cy="177151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/>
              <a:t>Informačný systém štatistický zberový portál – modul SK (IS ŠZP–SK)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7946-D4EF-D943-A461-7E347CF5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/>
              <a:t>Milan Florián, Tatiana Jurkivová, Marcela Novák Duffeková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9E9ED-2936-C04D-A4C3-B3A998801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dirty="0"/>
              <a:t>NBS, august 2022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768F2C-9DF3-B24F-A425-52FCBF673B46}"/>
              </a:ext>
            </a:extLst>
          </p:cNvPr>
          <p:cNvSpPr/>
          <p:nvPr/>
        </p:nvSpPr>
        <p:spPr>
          <a:xfrm>
            <a:off x="7675663" y="5458067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02B4E-29BF-C44F-9505-E79536B3AA9C}"/>
              </a:ext>
            </a:extLst>
          </p:cNvPr>
          <p:cNvSpPr/>
          <p:nvPr/>
        </p:nvSpPr>
        <p:spPr>
          <a:xfrm>
            <a:off x="7680226" y="5993199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D153-23F1-FC49-BD4B-9C0375D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3" y="5573609"/>
            <a:ext cx="237488" cy="2493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A3182-6570-F34B-9C6E-6147AC6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23" y="6076461"/>
            <a:ext cx="261032" cy="2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b="1" dirty="0"/>
              <a:t>Prihlasovanie a správa používateľov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16505"/>
            <a:ext cx="10515600" cy="3392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Prihlasovanie cez jednotnú vstupnú „bránu“ – EXTRANET</a:t>
            </a:r>
          </a:p>
          <a:p>
            <a:r>
              <a:rPr lang="sk-SK" dirty="0"/>
              <a:t>Na stránke 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www.nbs.sk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 vybrať položku „</a:t>
            </a:r>
            <a:r>
              <a:rPr lang="sk-SK" dirty="0" err="1">
                <a:solidFill>
                  <a:schemeClr val="bg1">
                    <a:lumMod val="95000"/>
                  </a:schemeClr>
                </a:solidFill>
              </a:rPr>
              <a:t>Extranet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 portál“ (v slovenskej jazykovej verzii)</a:t>
            </a:r>
          </a:p>
          <a:p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Priamou linkou na </a:t>
            </a:r>
          </a:p>
          <a:p>
            <a:pPr lvl="1"/>
            <a:r>
              <a:rPr lang="sk-SK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https://extranet.nbs.sk</a:t>
            </a:r>
            <a:r>
              <a:rPr lang="sk-SK" dirty="0"/>
              <a:t> </a:t>
            </a:r>
            <a:r>
              <a:rPr lang="sk-SK" dirty="0">
                <a:solidFill>
                  <a:schemeClr val="bg1">
                    <a:lumMod val="95000"/>
                  </a:schemeClr>
                </a:solidFill>
              </a:rPr>
              <a:t>– pre produkčné prostredie</a:t>
            </a:r>
          </a:p>
          <a:p>
            <a:pPr lvl="1"/>
            <a:r>
              <a:rPr lang="sk-SK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https://extranet-test.nbs.sk</a:t>
            </a:r>
            <a:r>
              <a:rPr lang="sk-SK" dirty="0"/>
              <a:t> – pre testovacie prostredie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372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/>
              <a:t>Prihlasovanie a správa používateľov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11</a:t>
            </a:fld>
            <a:endParaRPr lang="sk-S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1120C-F82D-4706-B228-061A2D7CA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82" y="1042737"/>
            <a:ext cx="9480176" cy="54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/>
              <a:t>Prihlasovanie a správa používateľov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12</a:t>
            </a:fld>
            <a:endParaRPr lang="sk-S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95601-BC95-9FC4-9A8E-D6C264654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0" y="838498"/>
            <a:ext cx="10549319" cy="57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46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33872-61E9-8DB1-BCD7-3489A568D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1" r="36000" b="32713"/>
          <a:stretch/>
        </p:blipFill>
        <p:spPr bwMode="auto">
          <a:xfrm>
            <a:off x="2312179" y="714648"/>
            <a:ext cx="6611112" cy="1810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134"/>
            <a:ext cx="9191400" cy="871603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/>
              <a:t>Prihlasovanie a správa používateľov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13</a:t>
            </a:fld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72328-FDAC-46F1-A849-9A5FA6FEFA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1429" y="2699462"/>
            <a:ext cx="5832892" cy="212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0F554-4287-42EC-84A9-67CDC424929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37680" y="3872753"/>
            <a:ext cx="5946744" cy="25010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0ACF16-292D-417C-8A7C-C524B4AE3339}"/>
              </a:ext>
            </a:extLst>
          </p:cNvPr>
          <p:cNvCxnSpPr>
            <a:cxnSpLocks/>
          </p:cNvCxnSpPr>
          <p:nvPr/>
        </p:nvCxnSpPr>
        <p:spPr>
          <a:xfrm flipH="1">
            <a:off x="2868706" y="1927412"/>
            <a:ext cx="950260" cy="871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851502-CCE4-498E-B881-2A3AE12AD319}"/>
              </a:ext>
            </a:extLst>
          </p:cNvPr>
          <p:cNvCxnSpPr>
            <a:cxnSpLocks/>
          </p:cNvCxnSpPr>
          <p:nvPr/>
        </p:nvCxnSpPr>
        <p:spPr>
          <a:xfrm>
            <a:off x="7416503" y="1927412"/>
            <a:ext cx="1906791" cy="2115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54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Práca s výkazmi v IS ŠZP - 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00463"/>
            <a:ext cx="10515600" cy="4419536"/>
          </a:xfrm>
        </p:spPr>
        <p:txBody>
          <a:bodyPr>
            <a:normAutofit/>
          </a:bodyPr>
          <a:lstStyle/>
          <a:p>
            <a:r>
              <a:rPr lang="sk-SK" dirty="0"/>
              <a:t>Výkaz je možné ručne natypovať</a:t>
            </a:r>
          </a:p>
          <a:p>
            <a:r>
              <a:rPr lang="sk-SK" dirty="0"/>
              <a:t>Importovať vo forme XML súboru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14</a:t>
            </a:fld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DAEB0-7881-9A38-289D-BEDFA4B91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7" y="2878174"/>
            <a:ext cx="9350059" cy="38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1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Práca s výkazmi v IS ŠZP - 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207" y="914400"/>
            <a:ext cx="10515600" cy="4419536"/>
          </a:xfrm>
        </p:spPr>
        <p:txBody>
          <a:bodyPr>
            <a:normAutofit/>
          </a:bodyPr>
          <a:lstStyle/>
          <a:p>
            <a:r>
              <a:rPr lang="sk-SK" dirty="0"/>
              <a:t>Výkaz je možné ručne natypovať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15</a:t>
            </a:fld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659E3-3BCE-6C57-966D-690B0725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4" y="1422602"/>
            <a:ext cx="10232571" cy="52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Práca s výkazmi v IS ŠZP - 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16</a:t>
            </a:fld>
            <a:endParaRPr lang="sk-S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DD6D1B-0B75-724D-EB06-25A7FACAF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9" y="1821173"/>
            <a:ext cx="5116665" cy="2670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FC9939-C370-FA1C-03CC-993E179B0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05" y="1821173"/>
            <a:ext cx="4520148" cy="4018705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7D5D9B1-D9A8-791A-81D9-1247ECDDD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37458"/>
              </p:ext>
            </p:extLst>
          </p:nvPr>
        </p:nvGraphicFramePr>
        <p:xfrm>
          <a:off x="1121869" y="1128293"/>
          <a:ext cx="105501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618">
                  <a:extLst>
                    <a:ext uri="{9D8B030D-6E8A-4147-A177-3AD203B41FA5}">
                      <a16:colId xmlns:a16="http://schemas.microsoft.com/office/drawing/2014/main" val="3060652990"/>
                    </a:ext>
                  </a:extLst>
                </a:gridCol>
                <a:gridCol w="5409560">
                  <a:extLst>
                    <a:ext uri="{9D8B030D-6E8A-4147-A177-3AD203B41FA5}">
                      <a16:colId xmlns:a16="http://schemas.microsoft.com/office/drawing/2014/main" val="2808725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k-SK" dirty="0"/>
                        <a:t>Príklad </a:t>
                      </a:r>
                      <a:r>
                        <a:rPr lang="sk-SK" dirty="0" err="1"/>
                        <a:t>xml</a:t>
                      </a:r>
                      <a:r>
                        <a:rPr lang="sk-SK" dirty="0"/>
                        <a:t> súboru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k-SK" sz="1800" dirty="0"/>
                        <a:t>Vytvorenie jednotkového </a:t>
                      </a:r>
                      <a:r>
                        <a:rPr lang="sk-SK" sz="1800" dirty="0" err="1"/>
                        <a:t>xml</a:t>
                      </a:r>
                      <a:r>
                        <a:rPr lang="sk-SK" sz="1800" dirty="0"/>
                        <a:t>  súboru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190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1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3069E-EC1E-4902-85FB-26A67CD56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Predpokladaný časový harmonogram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52E3-8774-49D9-BEC9-F9802FC85B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1000" dirty="0"/>
          </a:p>
          <a:p>
            <a:pPr marL="0" indent="0">
              <a:buNone/>
            </a:pPr>
            <a:r>
              <a:rPr lang="sk-SK" sz="3600" dirty="0"/>
              <a:t>Registrácia </a:t>
            </a:r>
          </a:p>
          <a:p>
            <a:pPr marL="0" indent="0">
              <a:buNone/>
            </a:pPr>
            <a:r>
              <a:rPr lang="sk-SK" sz="3600" dirty="0"/>
              <a:t>24.10.2022 - 15.1.2023</a:t>
            </a:r>
          </a:p>
          <a:p>
            <a:pPr marL="0" indent="0">
              <a:buNone/>
            </a:pPr>
            <a:endParaRPr lang="sk-SK" sz="1000" dirty="0"/>
          </a:p>
          <a:p>
            <a:pPr marL="0" indent="0">
              <a:buNone/>
            </a:pPr>
            <a:r>
              <a:rPr lang="sk-SK" sz="3600" dirty="0"/>
              <a:t>				Testovanie</a:t>
            </a:r>
          </a:p>
          <a:p>
            <a:pPr marL="0" indent="0">
              <a:buNone/>
            </a:pPr>
            <a:r>
              <a:rPr lang="sk-SK" sz="3600" dirty="0"/>
              <a:t>				1.11.2022 - 31.3.2023</a:t>
            </a:r>
          </a:p>
          <a:p>
            <a:pPr marL="0" indent="0">
              <a:buNone/>
            </a:pPr>
            <a:endParaRPr lang="sk-SK" sz="1000" dirty="0"/>
          </a:p>
          <a:p>
            <a:pPr marL="0" indent="0">
              <a:buNone/>
            </a:pPr>
            <a:r>
              <a:rPr lang="sk-SK" sz="3600" dirty="0"/>
              <a:t>								Vykazovanie</a:t>
            </a:r>
          </a:p>
          <a:p>
            <a:pPr marL="0" indent="0">
              <a:buNone/>
            </a:pPr>
            <a:r>
              <a:rPr lang="sk-SK" sz="3600" dirty="0"/>
              <a:t>								od 1.4.2023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1E8C1-7395-44AD-BAA0-9D954F13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Názov prezentácie</a:t>
            </a:r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1A49C-3F57-4D8F-B3B7-1DBE7F9D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681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Dôležité linky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18</a:t>
            </a:fld>
            <a:endParaRPr lang="sk-S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75DDB9-0545-9DB0-16BE-9471186AE9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XSD Schémy a popis - </a:t>
            </a:r>
            <a:r>
              <a:rPr lang="sk-SK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https://nbs.sk/statisticke-udaje/informacie-pre-vykazujuce-subjekty/statisticky-zberovy-portal/vykazy-xml-schemy/</a:t>
            </a:r>
            <a:endParaRPr lang="sk-SK" dirty="0"/>
          </a:p>
          <a:p>
            <a:endParaRPr lang="sk-SK" dirty="0"/>
          </a:p>
          <a:p>
            <a:r>
              <a:rPr lang="sk-SK" dirty="0"/>
              <a:t>Príručka používateľa IS ŠZP - </a:t>
            </a:r>
            <a:r>
              <a:rPr lang="sk-SK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https://nbs.sk/dokument/ce81185f-8102-43bc-a380-463023f7f01e/stiahnut/?force=true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50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0AF3-CA0C-4B2D-B2F7-DF9459AC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Ďakujem za pozornosť</a:t>
            </a:r>
            <a:br>
              <a:rPr lang="sk-SK" dirty="0"/>
            </a:br>
            <a:br>
              <a:rPr lang="sk-SK" dirty="0"/>
            </a:br>
            <a:endParaRPr lang="sk-SK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3B59B-3DB9-4470-BB2C-50E2B1B4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376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CBC881-7853-4D24-86FD-84FEA47856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b="1" dirty="0"/>
              <a:t>Obsah prezentácie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1FC6-EB3C-4D82-87F2-593B9ACDED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700462"/>
            <a:ext cx="10515600" cy="3850105"/>
          </a:xfrm>
        </p:spPr>
        <p:txBody>
          <a:bodyPr>
            <a:normAutofit/>
          </a:bodyPr>
          <a:lstStyle/>
          <a:p>
            <a:endParaRPr lang="sk-SK" b="1" dirty="0"/>
          </a:p>
          <a:p>
            <a:r>
              <a:rPr lang="sk-SK" b="1" dirty="0"/>
              <a:t>Úvod k systému IS ŠZP – SK</a:t>
            </a:r>
          </a:p>
          <a:p>
            <a:r>
              <a:rPr lang="sk-SK" b="1" dirty="0"/>
              <a:t>Registrácia subjektov</a:t>
            </a:r>
          </a:p>
          <a:p>
            <a:r>
              <a:rPr lang="sk-SK" b="1" dirty="0"/>
              <a:t>Prihlasovanie a správa používateľov</a:t>
            </a:r>
          </a:p>
          <a:p>
            <a:r>
              <a:rPr lang="sk-SK" b="1" dirty="0"/>
              <a:t>Práca s výkazmi v IS ŠZP – SK</a:t>
            </a:r>
          </a:p>
          <a:p>
            <a:r>
              <a:rPr lang="sk-SK" b="1" dirty="0"/>
              <a:t>Dôležité linky</a:t>
            </a:r>
          </a:p>
          <a:p>
            <a:pPr marL="0" indent="0">
              <a:buNone/>
            </a:pPr>
            <a:endParaRPr lang="sk-SK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0965F-B7EE-469E-B485-39552A0A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151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Úvod k systému IS ŠZP – 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267199"/>
            <a:ext cx="10515600" cy="4772653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dirty="0"/>
              <a:t>Zber spracovanie výkazov od vykazujúcich subjektov</a:t>
            </a:r>
          </a:p>
          <a:p>
            <a:endParaRPr lang="sk-SK" dirty="0"/>
          </a:p>
          <a:p>
            <a:r>
              <a:rPr lang="sk-SK" dirty="0"/>
              <a:t>Vykazovanie pre účely štatistiky a dohľadu</a:t>
            </a:r>
          </a:p>
          <a:p>
            <a:pPr marL="457200" lvl="1" indent="0">
              <a:buNone/>
            </a:pPr>
            <a:endParaRPr lang="sk-SK" dirty="0"/>
          </a:p>
          <a:p>
            <a:r>
              <a:rPr lang="sk-SK" dirty="0"/>
              <a:t>Prístup k vykázaným údajom a prípadným sumárnym údajom za daný vykazovaný sektor</a:t>
            </a:r>
          </a:p>
          <a:p>
            <a:endParaRPr lang="sk-S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787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Registrácia subjektov</a:t>
            </a:r>
          </a:p>
          <a:p>
            <a:endParaRPr lang="sk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6A02-BCC4-4062-A510-7007A11D0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013284"/>
            <a:ext cx="10515600" cy="4106716"/>
          </a:xfrm>
        </p:spPr>
        <p:txBody>
          <a:bodyPr>
            <a:normAutofit/>
          </a:bodyPr>
          <a:lstStyle/>
          <a:p>
            <a:r>
              <a:rPr lang="sk-SK" dirty="0"/>
              <a:t>Prístup k registrácii je cez jednotnú vstupnú bránu – EXTRANET</a:t>
            </a:r>
          </a:p>
          <a:p>
            <a:pPr marL="0" indent="0">
              <a:buNone/>
            </a:pPr>
            <a:r>
              <a:rPr lang="sk-SK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https://nbs.sk/extranet-portal/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Možnosť výberu registrácie pre produkčné alebo testovacie prostredie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63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Registrácia subjektov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A90DB1-1B95-63EE-BFDF-26B00D0BC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380744" y="931534"/>
            <a:ext cx="8814816" cy="57579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562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Registrácia subjektov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64A88C-453A-7961-EA29-BD1F76066D6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21208" y="882524"/>
            <a:ext cx="11128248" cy="5610833"/>
          </a:xfrm>
        </p:spPr>
      </p:pic>
    </p:spTree>
    <p:extLst>
      <p:ext uri="{BB962C8B-B14F-4D97-AF65-F5344CB8AC3E}">
        <p14:creationId xmlns:p14="http://schemas.microsoft.com/office/powerpoint/2010/main" val="341809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Registrácia subjektov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CE1636-1792-41D5-1EA2-4E288B6C776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234440" y="856138"/>
            <a:ext cx="9665208" cy="5640563"/>
          </a:xfrm>
        </p:spPr>
      </p:pic>
    </p:spTree>
    <p:extLst>
      <p:ext uri="{BB962C8B-B14F-4D97-AF65-F5344CB8AC3E}">
        <p14:creationId xmlns:p14="http://schemas.microsoft.com/office/powerpoint/2010/main" val="44299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Registrácia subjektov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8</a:t>
            </a:fld>
            <a:endParaRPr lang="sk-S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E30F25-6C82-8DA4-BB08-56989791F8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334256" y="875109"/>
            <a:ext cx="3639312" cy="5821700"/>
          </a:xfrm>
        </p:spPr>
      </p:pic>
    </p:spTree>
    <p:extLst>
      <p:ext uri="{BB962C8B-B14F-4D97-AF65-F5344CB8AC3E}">
        <p14:creationId xmlns:p14="http://schemas.microsoft.com/office/powerpoint/2010/main" val="248454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03890-2BCD-4AFA-82F7-6EB693BAC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b="1" dirty="0"/>
              <a:t>Prihlasovanie a správa používateľov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DE477-2FA2-4277-A429-552B61F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9</a:t>
            </a:fld>
            <a:endParaRPr lang="sk-SK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392030-B493-67C6-89FB-14C1FC57F6EE}"/>
              </a:ext>
            </a:extLst>
          </p:cNvPr>
          <p:cNvGrpSpPr/>
          <p:nvPr/>
        </p:nvGrpSpPr>
        <p:grpSpPr>
          <a:xfrm>
            <a:off x="4814736" y="1503562"/>
            <a:ext cx="6957753" cy="2138276"/>
            <a:chOff x="4814736" y="1503562"/>
            <a:chExt cx="6957753" cy="21382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0D2E81-0A92-4342-A28D-48588164A973}"/>
                </a:ext>
              </a:extLst>
            </p:cNvPr>
            <p:cNvSpPr/>
            <p:nvPr/>
          </p:nvSpPr>
          <p:spPr>
            <a:xfrm>
              <a:off x="4814736" y="1817185"/>
              <a:ext cx="6957753" cy="1824653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noFill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017792-4A54-4170-8881-BC12A0B626E3}"/>
                </a:ext>
              </a:extLst>
            </p:cNvPr>
            <p:cNvSpPr txBox="1"/>
            <p:nvPr/>
          </p:nvSpPr>
          <p:spPr>
            <a:xfrm>
              <a:off x="5205022" y="2406348"/>
              <a:ext cx="2489664" cy="646331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>
                  <a:solidFill>
                    <a:schemeClr val="accent4"/>
                  </a:solidFill>
                </a:rPr>
                <a:t>ŠZP – modul SK (ŠZP – SK)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76464F-C5A5-43A6-A81E-EA0C6522E1E5}"/>
                </a:ext>
              </a:extLst>
            </p:cNvPr>
            <p:cNvSpPr txBox="1"/>
            <p:nvPr/>
          </p:nvSpPr>
          <p:spPr>
            <a:xfrm>
              <a:off x="8320216" y="2406347"/>
              <a:ext cx="2828816" cy="646331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>
                  <a:solidFill>
                    <a:schemeClr val="bg1"/>
                  </a:solidFill>
                </a:rPr>
                <a:t>ŠZP – modul </a:t>
              </a:r>
              <a:r>
                <a:rPr lang="sk-SK" b="1" dirty="0" err="1">
                  <a:solidFill>
                    <a:schemeClr val="bg1"/>
                  </a:solidFill>
                </a:rPr>
                <a:t>ESAs</a:t>
              </a:r>
              <a:r>
                <a:rPr lang="sk-SK" b="1" dirty="0">
                  <a:solidFill>
                    <a:schemeClr val="bg1"/>
                  </a:solidFill>
                </a:rPr>
                <a:t> (ŠZP – </a:t>
              </a:r>
              <a:r>
                <a:rPr lang="sk-SK" b="1" dirty="0" err="1">
                  <a:solidFill>
                    <a:schemeClr val="bg1"/>
                  </a:solidFill>
                </a:rPr>
                <a:t>ESAs</a:t>
              </a:r>
              <a:r>
                <a:rPr lang="sk-SK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10C2D4-2FE2-4232-8629-455E57777C1B}"/>
                </a:ext>
              </a:extLst>
            </p:cNvPr>
            <p:cNvSpPr txBox="1"/>
            <p:nvPr/>
          </p:nvSpPr>
          <p:spPr>
            <a:xfrm>
              <a:off x="7703408" y="1503562"/>
              <a:ext cx="118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>
                  <a:solidFill>
                    <a:schemeClr val="bg1"/>
                  </a:solidFill>
                </a:rPr>
                <a:t>IS ŠZP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F6CFA10-440C-46EA-8FED-40A3CA1A38AD}"/>
              </a:ext>
            </a:extLst>
          </p:cNvPr>
          <p:cNvSpPr/>
          <p:nvPr/>
        </p:nvSpPr>
        <p:spPr>
          <a:xfrm>
            <a:off x="4480561" y="1111083"/>
            <a:ext cx="120533" cy="512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73151-A4DB-432F-9F4B-04031EC25908}"/>
              </a:ext>
            </a:extLst>
          </p:cNvPr>
          <p:cNvSpPr txBox="1"/>
          <p:nvPr/>
        </p:nvSpPr>
        <p:spPr>
          <a:xfrm>
            <a:off x="1975938" y="3778509"/>
            <a:ext cx="2137179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IAM (identity and </a:t>
            </a:r>
            <a:r>
              <a:rPr lang="sk-SK" b="1" dirty="0" err="1">
                <a:solidFill>
                  <a:schemeClr val="bg1"/>
                </a:solidFill>
              </a:rPr>
              <a:t>access</a:t>
            </a:r>
            <a:r>
              <a:rPr lang="sk-SK" b="1" dirty="0">
                <a:solidFill>
                  <a:schemeClr val="bg1"/>
                </a:solidFill>
              </a:rPr>
              <a:t> management)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25868D-265D-4725-B9A2-5700164E04BB}"/>
              </a:ext>
            </a:extLst>
          </p:cNvPr>
          <p:cNvSpPr txBox="1"/>
          <p:nvPr/>
        </p:nvSpPr>
        <p:spPr>
          <a:xfrm>
            <a:off x="6778460" y="4279354"/>
            <a:ext cx="297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Ďalšie systémy v NBS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1D9BEDD-1D73-4FA7-ABAD-74E8C656328E}"/>
              </a:ext>
            </a:extLst>
          </p:cNvPr>
          <p:cNvSpPr/>
          <p:nvPr/>
        </p:nvSpPr>
        <p:spPr>
          <a:xfrm>
            <a:off x="4172989" y="3607724"/>
            <a:ext cx="307572" cy="118872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EFE5A5-853D-4899-BD54-844DD4A426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69" y="1383450"/>
            <a:ext cx="757270" cy="923331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81B5AF-F87B-48C4-AB8B-5A4C4F7600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138" y="2857817"/>
            <a:ext cx="757270" cy="923331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035D69-192F-4BAA-A7B1-5B7F19D5D1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" y="4701839"/>
            <a:ext cx="757270" cy="92333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1FCE71-5820-4E33-92DD-254F79FF0ACA}"/>
              </a:ext>
            </a:extLst>
          </p:cNvPr>
          <p:cNvCxnSpPr/>
          <p:nvPr/>
        </p:nvCxnSpPr>
        <p:spPr>
          <a:xfrm>
            <a:off x="1263535" y="2047026"/>
            <a:ext cx="712403" cy="1624377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9064F1-7C12-412C-AE74-534A1573ACDD}"/>
              </a:ext>
            </a:extLst>
          </p:cNvPr>
          <p:cNvCxnSpPr>
            <a:cxnSpLocks/>
          </p:cNvCxnSpPr>
          <p:nvPr/>
        </p:nvCxnSpPr>
        <p:spPr>
          <a:xfrm>
            <a:off x="1319322" y="3757428"/>
            <a:ext cx="575980" cy="4446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EA1395-01E5-4C9E-8C49-48F90DC2EE69}"/>
              </a:ext>
            </a:extLst>
          </p:cNvPr>
          <p:cNvCxnSpPr>
            <a:cxnSpLocks/>
          </p:cNvCxnSpPr>
          <p:nvPr/>
        </p:nvCxnSpPr>
        <p:spPr>
          <a:xfrm flipV="1">
            <a:off x="1350408" y="4701839"/>
            <a:ext cx="544894" cy="31383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C41921C-8382-4276-B745-06801B6BF768}"/>
              </a:ext>
            </a:extLst>
          </p:cNvPr>
          <p:cNvSpPr txBox="1"/>
          <p:nvPr/>
        </p:nvSpPr>
        <p:spPr>
          <a:xfrm>
            <a:off x="174568" y="5743295"/>
            <a:ext cx="180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Používatelia mimo NBS</a:t>
            </a:r>
          </a:p>
        </p:txBody>
      </p:sp>
    </p:spTree>
    <p:extLst>
      <p:ext uri="{BB962C8B-B14F-4D97-AF65-F5344CB8AC3E}">
        <p14:creationId xmlns:p14="http://schemas.microsoft.com/office/powerpoint/2010/main" val="533617511"/>
      </p:ext>
    </p:extLst>
  </p:cSld>
  <p:clrMapOvr>
    <a:masterClrMapping/>
  </p:clrMapOvr>
</p:sld>
</file>

<file path=ppt/theme/theme1.xml><?xml version="1.0" encoding="utf-8"?>
<a:theme xmlns:a="http://schemas.openxmlformats.org/drawingml/2006/main" name="NBS POWERPOIN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A0293-8923-4812-84B5-AF7E621C5257}" vid="{B39CC432-5D15-423D-A321-75B76F3263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86A59482652A074F90B377E714AC8AE8" ma:contentTypeVersion="2" ma:contentTypeDescription="Upload an image." ma:contentTypeScope="" ma:versionID="54190887318d93c331e17768670b6989">
  <xsd:schema xmlns:xsd="http://www.w3.org/2001/XMLSchema" xmlns:xs="http://www.w3.org/2001/XMLSchema" xmlns:p="http://schemas.microsoft.com/office/2006/metadata/properties" xmlns:ns1="http://schemas.microsoft.com/sharepoint/v3" xmlns:ns2="CAD7385A-07AE-43A6-842E-8B888B839729" xmlns:ns3="http://schemas.microsoft.com/sharepoint/v3/fields" xmlns:ns4="d4dc1984-4e7d-439a-9f8d-a1b7ed460e00" targetNamespace="http://schemas.microsoft.com/office/2006/metadata/properties" ma:root="true" ma:fieldsID="f67a5eff6865efaa0e2f74915c1f153d" ns1:_="" ns2:_="" ns3:_="" ns4:_="">
    <xsd:import namespace="http://schemas.microsoft.com/sharepoint/v3"/>
    <xsd:import namespace="CAD7385A-07AE-43A6-842E-8B888B839729"/>
    <xsd:import namespace="http://schemas.microsoft.com/sharepoint/v3/fields"/>
    <xsd:import namespace="d4dc1984-4e7d-439a-9f8d-a1b7ed460e0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7385A-07AE-43A6-842E-8B888B83972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1984-4e7d-439a-9f8d-a1b7ed460e00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AD7385A-07AE-43A6-842E-8B888B839729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d4dc1984-4e7d-439a-9f8d-a1b7ed460e00">PKHP4E2NMEFV-2092872618-3163</_dlc_DocId>
    <_dlc_DocIdUrl xmlns="d4dc1984-4e7d-439a-9f8d-a1b7ed460e00">
      <Url>https://intranet.nbs.sk/_layouts/15/DocIdRedir.aspx?ID=PKHP4E2NMEFV-2092872618-3163</Url>
      <Description>PKHP4E2NMEFV-2092872618-3163</Description>
    </_dlc_DocIdUrl>
  </documentManagement>
</p:properties>
</file>

<file path=customXml/itemProps1.xml><?xml version="1.0" encoding="utf-8"?>
<ds:datastoreItem xmlns:ds="http://schemas.openxmlformats.org/officeDocument/2006/customXml" ds:itemID="{AA4A4E71-51CB-4DC6-B219-2E1B83DA5A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BDB71-0D2A-47E5-8B88-AE060CEA9A1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9831F3A-9F49-4C97-A972-EF1892AB3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7385A-07AE-43A6-842E-8B888B839729"/>
    <ds:schemaRef ds:uri="http://schemas.microsoft.com/sharepoint/v3/fields"/>
    <ds:schemaRef ds:uri="d4dc1984-4e7d-439a-9f8d-a1b7ed460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F9BBD41-6D31-452E-B3EF-0690292516D3}">
  <ds:schemaRefs>
    <ds:schemaRef ds:uri="http://schemas.microsoft.com/office/2006/metadata/properties"/>
    <ds:schemaRef ds:uri="http://schemas.microsoft.com/office/infopath/2007/PartnerControls"/>
    <ds:schemaRef ds:uri="CAD7385A-07AE-43A6-842E-8B888B839729"/>
    <ds:schemaRef ds:uri="http://schemas.microsoft.com/sharepoint/v3"/>
    <ds:schemaRef ds:uri="http://schemas.microsoft.com/sharepoint/v3/fields"/>
    <ds:schemaRef ds:uri="d4dc1984-4e7d-439a-9f8d-a1b7ed460e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NBS - 16x9 - SK - MODRA</Template>
  <TotalTime>1233</TotalTime>
  <Words>392</Words>
  <Application>Microsoft Office PowerPoint</Application>
  <PresentationFormat>Widescreen</PresentationFormat>
  <Paragraphs>107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Verdana</vt:lpstr>
      <vt:lpstr>NBS POWERPOINT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Ďakujem za pozornosť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</dc:creator>
  <cp:keywords/>
  <dc:description/>
  <cp:lastModifiedBy>Eder Tomáš</cp:lastModifiedBy>
  <cp:revision>84</cp:revision>
  <cp:lastPrinted>2019-02-01T13:38:05Z</cp:lastPrinted>
  <dcterms:created xsi:type="dcterms:W3CDTF">2021-11-04T12:43:34Z</dcterms:created>
  <dcterms:modified xsi:type="dcterms:W3CDTF">2022-10-13T13:26:24Z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0x0101009148F5A04DDD49CBA7127AADA5FB792B00AADE34325A8B49CDA8BB4DB53328F2140086A59482652A074F90B377E714AC8AE8</vt:lpwstr>
  </property>
  <property fmtid="{D5CDD505-2E9C-101B-9397-08002B2CF9AE}" pid="3" name="_dlc_DocIdItemGuid">
    <vt:lpwstr>7c9eee4f-822f-4e57-8aac-941fde8dfb9f</vt:lpwstr>
  </property>
</Properties>
</file>