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7" r:id="rId6"/>
    <p:sldId id="258" r:id="rId7"/>
    <p:sldId id="259" r:id="rId8"/>
    <p:sldId id="272" r:id="rId9"/>
    <p:sldId id="274" r:id="rId10"/>
    <p:sldId id="271" r:id="rId11"/>
    <p:sldId id="276" r:id="rId12"/>
    <p:sldId id="277" r:id="rId13"/>
    <p:sldId id="278" r:id="rId14"/>
    <p:sldId id="279" r:id="rId15"/>
    <p:sldId id="280" r:id="rId16"/>
    <p:sldId id="275" r:id="rId17"/>
    <p:sldId id="281" r:id="rId18"/>
    <p:sldId id="269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6835A"/>
    <a:srgbClr val="0067AC"/>
    <a:srgbClr val="A68B5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730" autoAdjust="0"/>
  </p:normalViewPr>
  <p:slideViewPr>
    <p:cSldViewPr snapToGrid="0" snapToObjects="1">
      <p:cViewPr varScale="1">
        <p:scale>
          <a:sx n="115" d="100"/>
          <a:sy n="115" d="100"/>
        </p:scale>
        <p:origin x="570" y="108"/>
      </p:cViewPr>
      <p:guideLst>
        <p:guide orient="horz" pos="41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1E4881-9319-4C2B-B4B2-2A7784C06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2B50-3446-4831-B92F-113CE55EB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0ED3-BE6A-41A6-8CAF-2C679156330F}" type="datetimeFigureOut">
              <a:rPr lang="sk-SK" smtClean="0"/>
              <a:t>20. 7. 2023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48C4D-98C2-41FA-8B23-4C7A755F7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81493-9E25-443D-8A9E-302B7AF4D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66C9-B0C7-4C6F-B261-194157EFA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1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20. 7. 2023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30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19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94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16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098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64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874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34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8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tec.sk/produkty/informacie_pre_pouzivatelov_aplikacii_pre_ke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bs.sk/dokument/bdd18d5c-29eb-48d5-afdd-e75761226a01/stiahnut/?force=true" TargetMode="External"/><Relationship Id="rId4" Type="http://schemas.openxmlformats.org/officeDocument/2006/relationships/hyperlink" Target="https://www.slovensko.sk/sk/na-stiahnuti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s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904B-384E-4C45-8724-D7142D5C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2"/>
            <a:ext cx="9950116" cy="17715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/>
              <a:t>Informačný systém štatistický zberový portál – modul SK (IS ŠZP–SK)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Milan Florián, Tatiana Jurkivová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NBS, august 2022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98E1B-3216-4C7C-A5B8-4B403B4001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0130" y="1266855"/>
            <a:ext cx="11488270" cy="46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98E1B-3216-4C7C-A5B8-4B403B40019B}"/>
              </a:ext>
            </a:extLst>
          </p:cNvPr>
          <p:cNvPicPr/>
          <p:nvPr/>
        </p:nvPicPr>
        <p:blipFill rotWithShape="1">
          <a:blip r:embed="rId3"/>
          <a:srcRect t="38012" r="56126" b="36734"/>
          <a:stretch/>
        </p:blipFill>
        <p:spPr>
          <a:xfrm>
            <a:off x="3000930" y="1111622"/>
            <a:ext cx="5040411" cy="1183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72328-FDAC-46F1-A849-9A5FA6FEFA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1429" y="2699462"/>
            <a:ext cx="5832892" cy="212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0F554-4287-42EC-84A9-67CDC42492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37680" y="3872753"/>
            <a:ext cx="5946744" cy="2501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ACF16-292D-417C-8A7C-C524B4AE3339}"/>
              </a:ext>
            </a:extLst>
          </p:cNvPr>
          <p:cNvCxnSpPr>
            <a:cxnSpLocks/>
          </p:cNvCxnSpPr>
          <p:nvPr/>
        </p:nvCxnSpPr>
        <p:spPr>
          <a:xfrm flipH="1">
            <a:off x="2868706" y="1927412"/>
            <a:ext cx="950260" cy="871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51502-CCE4-498E-B881-2A3AE12AD319}"/>
              </a:ext>
            </a:extLst>
          </p:cNvPr>
          <p:cNvCxnSpPr>
            <a:cxnSpLocks/>
          </p:cNvCxnSpPr>
          <p:nvPr/>
        </p:nvCxnSpPr>
        <p:spPr>
          <a:xfrm>
            <a:off x="7416503" y="1927412"/>
            <a:ext cx="1906791" cy="211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4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/>
              <a:t>Podpisovanie výkazov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403684"/>
            <a:ext cx="10515600" cy="471631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Prostredníctvom aplikácií pre zaručený elektronický podpis ZEP</a:t>
            </a:r>
          </a:p>
          <a:p>
            <a:pPr lvl="1"/>
            <a:r>
              <a:rPr lang="sk-S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https://www.ditec.sk/produkty/informacie_pre_pouzivatelov_aplikacii_pre_kep</a:t>
            </a:r>
            <a:endParaRPr lang="sk-SK" dirty="0"/>
          </a:p>
          <a:p>
            <a:pPr lvl="1"/>
            <a:r>
              <a:rPr lang="sk-SK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https://www.slovensko.sk/sk/na-stiahnutie</a:t>
            </a:r>
            <a:endParaRPr lang="sk-SK" dirty="0"/>
          </a:p>
          <a:p>
            <a:pPr lvl="1"/>
            <a:endParaRPr lang="sk-SK" dirty="0"/>
          </a:p>
          <a:p>
            <a:r>
              <a:rPr lang="sk-SK" b="1" dirty="0"/>
              <a:t>Treba zabezpečiť správny certifikát</a:t>
            </a:r>
          </a:p>
          <a:p>
            <a:pPr lvl="1"/>
            <a:r>
              <a:rPr lang="sk-SK" dirty="0"/>
              <a:t>Vytvorenie certifikátu prostredníctvom aplikácie „certgen.jar“ </a:t>
            </a:r>
          </a:p>
          <a:p>
            <a:pPr lvl="1"/>
            <a:r>
              <a:rPr lang="sk-SK" dirty="0"/>
              <a:t>Importovať certifikát do systému</a:t>
            </a:r>
          </a:p>
          <a:p>
            <a:pPr lvl="1"/>
            <a:r>
              <a:rPr lang="sk-SK" dirty="0"/>
              <a:t>Konverzia „</a:t>
            </a:r>
            <a:r>
              <a:rPr lang="sk-SK" dirty="0" err="1"/>
              <a:t>Provider</a:t>
            </a:r>
            <a:r>
              <a:rPr lang="sk-SK" dirty="0"/>
              <a:t> type“ certifikátu na typ (24) - PROV_RSA_AES prostredníctvom aplikácie </a:t>
            </a:r>
            <a:r>
              <a:rPr lang="sk-SK" dirty="0" err="1"/>
              <a:t>certinfoapp</a:t>
            </a:r>
            <a:r>
              <a:rPr lang="sk-SK" dirty="0"/>
              <a:t>  dostupné na linke: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sk-SK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https://nbs.sk/dokument/bdd18d5c-29eb-48d5-afdd-e75761226a01/stiahnut/?force=true</a:t>
            </a:r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pPr marL="457200" lvl="1" indent="0">
              <a:buNone/>
            </a:pPr>
            <a:r>
              <a:rPr lang="sk-SK" dirty="0"/>
              <a:t>Heslo k súboru je: ?ObUWR0nlb@ow6sW64!C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71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Ako testovať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3"/>
            <a:ext cx="10515600" cy="4419536"/>
          </a:xfrm>
        </p:spPr>
        <p:txBody>
          <a:bodyPr>
            <a:normAutofit/>
          </a:bodyPr>
          <a:lstStyle/>
          <a:p>
            <a:r>
              <a:rPr lang="sk-SK" dirty="0"/>
              <a:t>V priebehu 15.8.2022 vám bude doručený mail s novými prihlasovacími údajmi z adresy </a:t>
            </a:r>
            <a:r>
              <a:rPr lang="sk-SK" dirty="0" err="1"/>
              <a:t>iam</a:t>
            </a:r>
            <a:r>
              <a:rPr lang="en-US" dirty="0"/>
              <a:t>@nbs.sk</a:t>
            </a:r>
            <a:endParaRPr lang="sk-SK" dirty="0"/>
          </a:p>
          <a:p>
            <a:r>
              <a:rPr lang="sk-SK" dirty="0"/>
              <a:t>Overiť prácu s IS ŠZP- SK s novým prihlásením v testovacom prostredí</a:t>
            </a:r>
          </a:p>
          <a:p>
            <a:r>
              <a:rPr lang="sk-SK" dirty="0"/>
              <a:t>Zmeny, alebo pridanie nových používateľov v testovacom prostredí</a:t>
            </a:r>
          </a:p>
          <a:p>
            <a:r>
              <a:rPr lang="sk-SK" dirty="0"/>
              <a:t>Vykázať 2 výkazy za mesiac júl 2022, ktoré ste už vykázali v </a:t>
            </a:r>
            <a:r>
              <a:rPr lang="sk-SK"/>
              <a:t>produkčnom prostredí do 25.8.2022.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71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0AF3-CA0C-4B2D-B2F7-DF9459AC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Ďakujem za pozornosť</a:t>
            </a:r>
            <a:br>
              <a:rPr lang="sk-SK" dirty="0"/>
            </a:br>
            <a:br>
              <a:rPr lang="sk-SK" dirty="0"/>
            </a:br>
            <a:endParaRPr lang="sk-SK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3B59B-3DB9-4470-BB2C-50E2B1B4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37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BC881-7853-4D24-86FD-84FEA4785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b="1" dirty="0"/>
              <a:t>Obsah prezentácie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1FC6-EB3C-4D82-87F2-593B9ACDED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2"/>
            <a:ext cx="10515600" cy="3850105"/>
          </a:xfrm>
        </p:spPr>
        <p:txBody>
          <a:bodyPr>
            <a:normAutofit/>
          </a:bodyPr>
          <a:lstStyle/>
          <a:p>
            <a:endParaRPr lang="sk-SK" b="1" dirty="0"/>
          </a:p>
          <a:p>
            <a:r>
              <a:rPr lang="sk-SK" b="1" dirty="0"/>
              <a:t>Úvod k projektu IS ŠZP – SK</a:t>
            </a:r>
          </a:p>
          <a:p>
            <a:r>
              <a:rPr lang="sk-SK" b="1" dirty="0"/>
              <a:t>Míľniky projektu</a:t>
            </a:r>
          </a:p>
          <a:p>
            <a:r>
              <a:rPr lang="sk-SK" b="1" dirty="0"/>
              <a:t>Stav realizácie projektu</a:t>
            </a:r>
          </a:p>
          <a:p>
            <a:r>
              <a:rPr lang="sk-SK" b="1" dirty="0"/>
              <a:t>Ukážka prihlasovania a správy používateľov</a:t>
            </a:r>
          </a:p>
          <a:p>
            <a:r>
              <a:rPr lang="sk-SK" b="1" dirty="0"/>
              <a:t>Vytváranie certifikátu a podpisovanie výkazov</a:t>
            </a:r>
          </a:p>
          <a:p>
            <a:r>
              <a:rPr lang="sk-SK" b="1" dirty="0"/>
              <a:t>Ako testovať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0965F-B7EE-469E-B485-39552A0A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151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Úvod k projektu IS ŠZP – 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199"/>
            <a:ext cx="10515600" cy="4772653"/>
          </a:xfrm>
        </p:spPr>
        <p:txBody>
          <a:bodyPr>
            <a:normAutofit/>
          </a:bodyPr>
          <a:lstStyle/>
          <a:p>
            <a:r>
              <a:rPr lang="sk-SK" dirty="0"/>
              <a:t>Vykazovanie pre účely štatistiky a dohľadu</a:t>
            </a:r>
          </a:p>
          <a:p>
            <a:pPr lvl="1"/>
            <a:r>
              <a:rPr lang="sk-SK" dirty="0"/>
              <a:t>Rozdelenie pôvodnej aplikácie IS ŠZP na dva moduly</a:t>
            </a:r>
          </a:p>
          <a:p>
            <a:pPr lvl="1"/>
            <a:r>
              <a:rPr lang="sk-SK" dirty="0"/>
              <a:t>Upgrade IS ŠZP</a:t>
            </a:r>
          </a:p>
          <a:p>
            <a:pPr lvl="1"/>
            <a:endParaRPr lang="sk-SK" dirty="0"/>
          </a:p>
          <a:p>
            <a:r>
              <a:rPr lang="sk-SK" dirty="0"/>
              <a:t>Zmena pôvodných softvérových komponentov v IS ŠZP za nové</a:t>
            </a:r>
          </a:p>
          <a:p>
            <a:endParaRPr lang="sk-SK" dirty="0"/>
          </a:p>
          <a:p>
            <a:r>
              <a:rPr lang="sk-SK" dirty="0"/>
              <a:t>Prispôsobenie sa novým požiadavkám v rámci NBS - zmena spôsobu prihlasovania do nového modulu.</a:t>
            </a:r>
          </a:p>
          <a:p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787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Míľniky projektu</a:t>
            </a:r>
          </a:p>
          <a:p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13284"/>
            <a:ext cx="10515600" cy="4106716"/>
          </a:xfrm>
        </p:spPr>
        <p:txBody>
          <a:bodyPr>
            <a:normAutofit/>
          </a:bodyPr>
          <a:lstStyle/>
          <a:p>
            <a:r>
              <a:rPr lang="sk-SK" dirty="0"/>
              <a:t>Rozdelenie IS ŠZP na 2 moduly</a:t>
            </a:r>
          </a:p>
          <a:p>
            <a:r>
              <a:rPr lang="sk-SK" dirty="0"/>
              <a:t>Nahradenie nepodporovaného grafického rozhrania za nové</a:t>
            </a:r>
          </a:p>
          <a:p>
            <a:r>
              <a:rPr lang="sk-SK" dirty="0"/>
              <a:t>Integrácia nového spôsobu prihlasovania do NBS prostredníctvom </a:t>
            </a:r>
            <a:r>
              <a:rPr lang="sk-SK" dirty="0" err="1"/>
              <a:t>midPoint</a:t>
            </a:r>
            <a:r>
              <a:rPr lang="sk-SK" dirty="0"/>
              <a:t>-u</a:t>
            </a:r>
          </a:p>
          <a:p>
            <a:r>
              <a:rPr lang="sk-SK" dirty="0"/>
              <a:t>Testovanie integrácie a nahradenie GUI</a:t>
            </a:r>
          </a:p>
          <a:p>
            <a:r>
              <a:rPr lang="sk-SK" dirty="0"/>
              <a:t>Spustenie produkčnej prevádzky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63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Stav realizácie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03614"/>
            <a:ext cx="10515600" cy="4216385"/>
          </a:xfrm>
        </p:spPr>
        <p:txBody>
          <a:bodyPr>
            <a:normAutofit/>
          </a:bodyPr>
          <a:lstStyle/>
          <a:p>
            <a:r>
              <a:rPr lang="sk-SK" dirty="0"/>
              <a:t>Uzatvorené akceptačné testovanie náhrady GUI</a:t>
            </a:r>
          </a:p>
          <a:p>
            <a:r>
              <a:rPr lang="sk-SK" dirty="0"/>
              <a:t>Testovanie integrácie napojenie na IAM (</a:t>
            </a:r>
            <a:r>
              <a:rPr lang="sk-SK" dirty="0" err="1"/>
              <a:t>midPoint</a:t>
            </a:r>
            <a:r>
              <a:rPr lang="sk-SK" dirty="0"/>
              <a:t>) </a:t>
            </a:r>
          </a:p>
          <a:p>
            <a:pPr>
              <a:lnSpc>
                <a:spcPct val="250000"/>
              </a:lnSpc>
            </a:pPr>
            <a:r>
              <a:rPr lang="sk-SK" b="1" dirty="0"/>
              <a:t>Testovanie v testovacom prostredí</a:t>
            </a:r>
          </a:p>
          <a:p>
            <a:r>
              <a:rPr lang="sk-SK" b="1" dirty="0"/>
              <a:t>Príprava produkčnú prevádzku (koniec augusta - začiatok septembra)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56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Stav realizácie projektu - prihlasovanie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501EFA-A15B-4DE6-AA70-B08784E6B2C0}"/>
              </a:ext>
            </a:extLst>
          </p:cNvPr>
          <p:cNvGrpSpPr/>
          <p:nvPr/>
        </p:nvGrpSpPr>
        <p:grpSpPr>
          <a:xfrm>
            <a:off x="4814736" y="1503562"/>
            <a:ext cx="6957753" cy="2138276"/>
            <a:chOff x="4717883" y="2306952"/>
            <a:chExt cx="6957753" cy="21382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0D2E81-0A92-4342-A28D-48588164A973}"/>
                </a:ext>
              </a:extLst>
            </p:cNvPr>
            <p:cNvSpPr/>
            <p:nvPr/>
          </p:nvSpPr>
          <p:spPr>
            <a:xfrm>
              <a:off x="4717883" y="2620575"/>
              <a:ext cx="6957753" cy="1824653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noFill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17792-4A54-4170-8881-BC12A0B626E3}"/>
                </a:ext>
              </a:extLst>
            </p:cNvPr>
            <p:cNvSpPr txBox="1"/>
            <p:nvPr/>
          </p:nvSpPr>
          <p:spPr>
            <a:xfrm>
              <a:off x="5108169" y="3209738"/>
              <a:ext cx="2489664" cy="64633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</a:rPr>
                <a:t>ŠZP – modul SK (ŠZP – SK)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76464F-C5A5-43A6-A81E-EA0C6522E1E5}"/>
                </a:ext>
              </a:extLst>
            </p:cNvPr>
            <p:cNvSpPr txBox="1"/>
            <p:nvPr/>
          </p:nvSpPr>
          <p:spPr>
            <a:xfrm>
              <a:off x="8223363" y="3209737"/>
              <a:ext cx="2828816" cy="64633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</a:rPr>
                <a:t>ŠZP – modul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 (ŠZP –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10C2D4-2FE2-4232-8629-455E57777C1B}"/>
                </a:ext>
              </a:extLst>
            </p:cNvPr>
            <p:cNvSpPr txBox="1"/>
            <p:nvPr/>
          </p:nvSpPr>
          <p:spPr>
            <a:xfrm>
              <a:off x="7606555" y="2306952"/>
              <a:ext cx="118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IS ŠZP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CFA10-440C-46EA-8FED-40A3CA1A38AD}"/>
              </a:ext>
            </a:extLst>
          </p:cNvPr>
          <p:cNvSpPr/>
          <p:nvPr/>
        </p:nvSpPr>
        <p:spPr>
          <a:xfrm>
            <a:off x="4480561" y="1111083"/>
            <a:ext cx="120533" cy="51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73151-A4DB-432F-9F4B-04031EC25908}"/>
              </a:ext>
            </a:extLst>
          </p:cNvPr>
          <p:cNvSpPr txBox="1"/>
          <p:nvPr/>
        </p:nvSpPr>
        <p:spPr>
          <a:xfrm>
            <a:off x="1975938" y="3778509"/>
            <a:ext cx="2137179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IAM (identity and </a:t>
            </a:r>
            <a:r>
              <a:rPr lang="sk-SK" b="1" dirty="0" err="1">
                <a:solidFill>
                  <a:schemeClr val="bg1"/>
                </a:solidFill>
              </a:rPr>
              <a:t>access</a:t>
            </a:r>
            <a:r>
              <a:rPr lang="sk-SK" b="1" dirty="0">
                <a:solidFill>
                  <a:schemeClr val="bg1"/>
                </a:solidFill>
              </a:rPr>
              <a:t> management)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5868D-265D-4725-B9A2-5700164E04BB}"/>
              </a:ext>
            </a:extLst>
          </p:cNvPr>
          <p:cNvSpPr txBox="1"/>
          <p:nvPr/>
        </p:nvSpPr>
        <p:spPr>
          <a:xfrm>
            <a:off x="6778460" y="4279354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Ďalšie systémy v NBS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D9BEDD-1D73-4FA7-ABAD-74E8C656328E}"/>
              </a:ext>
            </a:extLst>
          </p:cNvPr>
          <p:cNvSpPr/>
          <p:nvPr/>
        </p:nvSpPr>
        <p:spPr>
          <a:xfrm>
            <a:off x="4172989" y="3607724"/>
            <a:ext cx="307572" cy="118872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FE5A5-853D-4899-BD54-844DD4A4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69" y="1383450"/>
            <a:ext cx="757270" cy="923331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81B5AF-F87B-48C4-AB8B-5A4C4F7600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38" y="2857817"/>
            <a:ext cx="757270" cy="923331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035D69-192F-4BAA-A7B1-5B7F19D5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" y="4701839"/>
            <a:ext cx="757270" cy="92333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1FCE71-5820-4E33-92DD-254F79FF0ACA}"/>
              </a:ext>
            </a:extLst>
          </p:cNvPr>
          <p:cNvCxnSpPr/>
          <p:nvPr/>
        </p:nvCxnSpPr>
        <p:spPr>
          <a:xfrm>
            <a:off x="1263535" y="2047026"/>
            <a:ext cx="712403" cy="1624377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064F1-7C12-412C-AE74-534A1573ACDD}"/>
              </a:ext>
            </a:extLst>
          </p:cNvPr>
          <p:cNvCxnSpPr>
            <a:cxnSpLocks/>
          </p:cNvCxnSpPr>
          <p:nvPr/>
        </p:nvCxnSpPr>
        <p:spPr>
          <a:xfrm>
            <a:off x="1319322" y="3757428"/>
            <a:ext cx="575980" cy="4446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EA1395-01E5-4C9E-8C49-48F90DC2EE69}"/>
              </a:ext>
            </a:extLst>
          </p:cNvPr>
          <p:cNvCxnSpPr>
            <a:cxnSpLocks/>
          </p:cNvCxnSpPr>
          <p:nvPr/>
        </p:nvCxnSpPr>
        <p:spPr>
          <a:xfrm flipV="1">
            <a:off x="1350408" y="4701839"/>
            <a:ext cx="544894" cy="3138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41921C-8382-4276-B745-06801B6BF768}"/>
              </a:ext>
            </a:extLst>
          </p:cNvPr>
          <p:cNvSpPr txBox="1"/>
          <p:nvPr/>
        </p:nvSpPr>
        <p:spPr>
          <a:xfrm>
            <a:off x="174568" y="5743295"/>
            <a:ext cx="180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Používatelia mimo NBS</a:t>
            </a:r>
          </a:p>
        </p:txBody>
      </p:sp>
    </p:spTree>
    <p:extLst>
      <p:ext uri="{BB962C8B-B14F-4D97-AF65-F5344CB8AC3E}">
        <p14:creationId xmlns:p14="http://schemas.microsoft.com/office/powerpoint/2010/main" val="53361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/>
              <a:t>Ukážka prihlasovania a správy používateľov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16505"/>
            <a:ext cx="10515600" cy="339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Prihlasovanie cez jednotnú vstupnú „bránu“ – </a:t>
            </a:r>
            <a:r>
              <a:rPr lang="sk-SK" dirty="0" err="1"/>
              <a:t>extranet</a:t>
            </a:r>
            <a:endParaRPr lang="sk-SK" dirty="0"/>
          </a:p>
          <a:p>
            <a:r>
              <a:rPr lang="sk-SK" dirty="0"/>
              <a:t>Na stránke 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www.nbs.sk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vybrať položku „</a:t>
            </a:r>
            <a:r>
              <a:rPr lang="sk-SK" dirty="0" err="1">
                <a:solidFill>
                  <a:schemeClr val="bg1">
                    <a:lumMod val="95000"/>
                  </a:schemeClr>
                </a:solidFill>
              </a:rPr>
              <a:t>Extranet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portál“ (v slovenskej jazykovej verzii)</a:t>
            </a:r>
          </a:p>
          <a:p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Priamou linkou na </a:t>
            </a:r>
          </a:p>
          <a:p>
            <a:pPr lvl="1"/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extranet.nbs.sk – pre produkčné prostredie</a:t>
            </a:r>
          </a:p>
          <a:p>
            <a:pPr lvl="1"/>
            <a:r>
              <a:rPr lang="sk-SK" sz="3000" b="1" dirty="0">
                <a:solidFill>
                  <a:schemeClr val="bg1">
                    <a:lumMod val="95000"/>
                  </a:schemeClr>
                </a:solidFill>
              </a:rPr>
              <a:t>extranet-test.nbs.sk – pre testovacie prostredie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7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E84A4F-6619-4EBC-8345-A1030BBB4652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3"/>
          <a:srcRect b="10045"/>
          <a:stretch/>
        </p:blipFill>
        <p:spPr>
          <a:xfrm>
            <a:off x="1228507" y="1072496"/>
            <a:ext cx="10031163" cy="56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8750A-CB7C-47BD-98D8-FA2C43F660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138518"/>
            <a:ext cx="10663518" cy="55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8921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A0293-8923-4812-84B5-AF7E621C5257}" vid="{B39CC432-5D15-423D-A321-75B76F326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PKHP4E2NMEFV-2092872618-3163</_dlc_DocId>
    <_dlc_DocIdUrl xmlns="d4dc1984-4e7d-439a-9f8d-a1b7ed460e00">
      <Url>https://intranet.nbs.sk/_layouts/15/DocIdRedir.aspx?ID=PKHP4E2NMEFV-2092872618-3163</Url>
      <Description>PKHP4E2NMEFV-2092872618-3163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BBD41-6D31-452E-B3EF-0690292516D3}">
  <ds:schemaRefs>
    <ds:schemaRef ds:uri="http://schemas.microsoft.com/office/2006/metadata/properties"/>
    <ds:schemaRef ds:uri="http://schemas.microsoft.com/office/infopath/2007/PartnerControls"/>
    <ds:schemaRef ds:uri="CAD7385A-07AE-43A6-842E-8B888B839729"/>
    <ds:schemaRef ds:uri="http://schemas.microsoft.com/sharepoint/v3"/>
    <ds:schemaRef ds:uri="http://schemas.microsoft.com/sharepoint/v3/fields"/>
    <ds:schemaRef ds:uri="d4dc1984-4e7d-439a-9f8d-a1b7ed460e00"/>
  </ds:schemaRefs>
</ds:datastoreItem>
</file>

<file path=customXml/itemProps2.xml><?xml version="1.0" encoding="utf-8"?>
<ds:datastoreItem xmlns:ds="http://schemas.openxmlformats.org/officeDocument/2006/customXml" ds:itemID="{AA4A4E71-51CB-4DC6-B219-2E1B83DA5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BDB71-0D2A-47E5-8B88-AE060CEA9A1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831F3A-9F49-4C97-A972-EF1892AB3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MODRA</Template>
  <TotalTime>844</TotalTime>
  <Words>475</Words>
  <Application>Microsoft Office PowerPoint</Application>
  <PresentationFormat>Widescreen</PresentationFormat>
  <Paragraphs>90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Verdana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keywords/>
  <dc:description/>
  <cp:lastModifiedBy>Florián Milan</cp:lastModifiedBy>
  <cp:revision>75</cp:revision>
  <cp:lastPrinted>2019-02-01T13:38:05Z</cp:lastPrinted>
  <dcterms:created xsi:type="dcterms:W3CDTF">2021-11-04T12:43:34Z</dcterms:created>
  <dcterms:modified xsi:type="dcterms:W3CDTF">2023-07-20T13:37:02Z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7c9eee4f-822f-4e57-8aac-941fde8dfb9f</vt:lpwstr>
  </property>
</Properties>
</file>