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1"/>
  </p:notesMasterIdLst>
  <p:sldIdLst>
    <p:sldId id="283" r:id="rId6"/>
    <p:sldId id="267" r:id="rId7"/>
    <p:sldId id="269" r:id="rId8"/>
    <p:sldId id="259" r:id="rId9"/>
    <p:sldId id="284" r:id="rId10"/>
    <p:sldId id="273" r:id="rId11"/>
    <p:sldId id="274" r:id="rId12"/>
    <p:sldId id="268" r:id="rId13"/>
    <p:sldId id="271" r:id="rId14"/>
    <p:sldId id="277" r:id="rId15"/>
    <p:sldId id="279" r:id="rId16"/>
    <p:sldId id="278" r:id="rId17"/>
    <p:sldId id="276" r:id="rId18"/>
    <p:sldId id="262" r:id="rId19"/>
    <p:sldId id="282" r:id="rId20"/>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7AC"/>
    <a:srgbClr val="4472C4"/>
    <a:srgbClr val="A6835A"/>
    <a:srgbClr val="A68B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34"/>
  </p:normalViewPr>
  <p:slideViewPr>
    <p:cSldViewPr snapToGrid="0" snapToObjects="1">
      <p:cViewPr varScale="1">
        <p:scale>
          <a:sx n="119" d="100"/>
          <a:sy n="119" d="100"/>
        </p:scale>
        <p:origin x="96" y="348"/>
      </p:cViewPr>
      <p:guideLst>
        <p:guide orient="horz" pos="414"/>
        <p:guide pos="438"/>
      </p:guideLst>
    </p:cSldViewPr>
  </p:slideViewPr>
  <p:notesTextViewPr>
    <p:cViewPr>
      <p:scale>
        <a:sx n="3" d="2"/>
        <a:sy n="3" d="2"/>
      </p:scale>
      <p:origin x="0" y="0"/>
    </p:cViewPr>
  </p:notesTextViewPr>
  <p:notesViewPr>
    <p:cSldViewPr snapToGrid="0" snapToObjects="1">
      <p:cViewPr varScale="1">
        <p:scale>
          <a:sx n="114" d="100"/>
          <a:sy n="114" d="100"/>
        </p:scale>
        <p:origin x="4400"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AFA604-608E-4C06-ACD2-D6D1AEF24371}" type="doc">
      <dgm:prSet loTypeId="urn:microsoft.com/office/officeart/2005/8/layout/hProcess9" loCatId="process" qsTypeId="urn:microsoft.com/office/officeart/2005/8/quickstyle/3d2" qsCatId="3D" csTypeId="urn:microsoft.com/office/officeart/2005/8/colors/accent1_2" csCatId="accent1" phldr="1"/>
      <dgm:spPr/>
      <dgm:t>
        <a:bodyPr/>
        <a:lstStyle/>
        <a:p>
          <a:endParaRPr lang="sk-SK"/>
        </a:p>
      </dgm:t>
    </dgm:pt>
    <dgm:pt modelId="{6952B488-6BF1-4DFB-AC0D-8C1B087EE617}">
      <dgm:prSet phldrT="[Text]"/>
      <dgm:spPr>
        <a:solidFill>
          <a:schemeClr val="accent2"/>
        </a:solidFill>
      </dgm:spPr>
      <dgm:t>
        <a:bodyPr/>
        <a:lstStyle/>
        <a:p>
          <a:r>
            <a:rPr lang="sk-SK" dirty="0"/>
            <a:t>Prvé cenné papiere</a:t>
          </a:r>
        </a:p>
        <a:p>
          <a:r>
            <a:rPr lang="sk-SK" dirty="0"/>
            <a:t>a dočasný sekundárny trh</a:t>
          </a:r>
        </a:p>
      </dgm:t>
    </dgm:pt>
    <dgm:pt modelId="{3D59E578-ED5D-4378-83B9-C33E4E08E74F}" type="parTrans" cxnId="{244106F6-87AA-46D2-A5F3-97B61E15C8F6}">
      <dgm:prSet/>
      <dgm:spPr/>
      <dgm:t>
        <a:bodyPr/>
        <a:lstStyle/>
        <a:p>
          <a:endParaRPr lang="sk-SK"/>
        </a:p>
      </dgm:t>
    </dgm:pt>
    <dgm:pt modelId="{F3EAA3AE-5155-4BCD-8056-0C295E4FFA18}" type="sibTrans" cxnId="{244106F6-87AA-46D2-A5F3-97B61E15C8F6}">
      <dgm:prSet/>
      <dgm:spPr/>
      <dgm:t>
        <a:bodyPr/>
        <a:lstStyle/>
        <a:p>
          <a:endParaRPr lang="sk-SK"/>
        </a:p>
      </dgm:t>
    </dgm:pt>
    <dgm:pt modelId="{2A9426FC-814C-4083-A18F-7A4CC716FFD4}">
      <dgm:prSet phldrT="[Text]"/>
      <dgm:spPr>
        <a:solidFill>
          <a:schemeClr val="accent2"/>
        </a:solidFill>
      </dgm:spPr>
      <dgm:t>
        <a:bodyPr/>
        <a:lstStyle/>
        <a:p>
          <a:r>
            <a:rPr lang="sk-SK" dirty="0"/>
            <a:t>1. vlna kupónovej privatizácie</a:t>
          </a:r>
        </a:p>
        <a:p>
          <a:r>
            <a:rPr lang="sk-SK" dirty="0"/>
            <a:t> </a:t>
          </a:r>
        </a:p>
      </dgm:t>
    </dgm:pt>
    <dgm:pt modelId="{92E4BADB-4EDF-40C3-ADDA-D68ADAD6D202}" type="parTrans" cxnId="{46F5C8AA-657E-49CD-9D64-71ED6A7E4DC2}">
      <dgm:prSet/>
      <dgm:spPr/>
      <dgm:t>
        <a:bodyPr/>
        <a:lstStyle/>
        <a:p>
          <a:endParaRPr lang="sk-SK"/>
        </a:p>
      </dgm:t>
    </dgm:pt>
    <dgm:pt modelId="{1CE4AD2E-49F8-4C0D-A8FD-0EEA86D2CCFA}" type="sibTrans" cxnId="{46F5C8AA-657E-49CD-9D64-71ED6A7E4DC2}">
      <dgm:prSet/>
      <dgm:spPr/>
      <dgm:t>
        <a:bodyPr/>
        <a:lstStyle/>
        <a:p>
          <a:endParaRPr lang="sk-SK"/>
        </a:p>
      </dgm:t>
    </dgm:pt>
    <dgm:pt modelId="{2609A6E7-BCF9-4A45-A7A5-7ECDCA17B3C5}">
      <dgm:prSet phldrT="[Text]"/>
      <dgm:spPr>
        <a:solidFill>
          <a:schemeClr val="accent2"/>
        </a:solidFill>
      </dgm:spPr>
      <dgm:t>
        <a:bodyPr/>
        <a:lstStyle/>
        <a:p>
          <a:r>
            <a:rPr lang="sk-SK" dirty="0"/>
            <a:t>Prvé </a:t>
          </a:r>
          <a:r>
            <a:rPr lang="sk-SK"/>
            <a:t>legislatívne normy </a:t>
          </a:r>
          <a:endParaRPr lang="sk-SK" dirty="0"/>
        </a:p>
      </dgm:t>
    </dgm:pt>
    <dgm:pt modelId="{F50987D6-7EAF-422C-956D-BF840AB26E85}" type="parTrans" cxnId="{F5FD2D49-FB9A-4861-BE91-FF346A12189E}">
      <dgm:prSet/>
      <dgm:spPr/>
      <dgm:t>
        <a:bodyPr/>
        <a:lstStyle/>
        <a:p>
          <a:endParaRPr lang="sk-SK"/>
        </a:p>
      </dgm:t>
    </dgm:pt>
    <dgm:pt modelId="{BD1B6C43-1216-4F3A-AC50-EBE1C2772588}" type="sibTrans" cxnId="{F5FD2D49-FB9A-4861-BE91-FF346A12189E}">
      <dgm:prSet/>
      <dgm:spPr/>
      <dgm:t>
        <a:bodyPr/>
        <a:lstStyle/>
        <a:p>
          <a:endParaRPr lang="sk-SK"/>
        </a:p>
      </dgm:t>
    </dgm:pt>
    <dgm:pt modelId="{954FAB0D-DE0E-4B25-A4C2-334B45CA821B}">
      <dgm:prSet/>
      <dgm:spPr>
        <a:solidFill>
          <a:schemeClr val="accent5">
            <a:lumMod val="75000"/>
          </a:schemeClr>
        </a:solidFill>
      </dgm:spPr>
      <dgm:t>
        <a:bodyPr/>
        <a:lstStyle/>
        <a:p>
          <a:r>
            <a:rPr lang="sk-SK" dirty="0"/>
            <a:t>Budovanie infraštruktúry</a:t>
          </a:r>
        </a:p>
      </dgm:t>
    </dgm:pt>
    <dgm:pt modelId="{01C9EA49-6B9F-4CD5-8E7A-C00456FCEF84}" type="parTrans" cxnId="{4025B3FF-1A91-498A-B722-84CA36FD5EB7}">
      <dgm:prSet/>
      <dgm:spPr/>
      <dgm:t>
        <a:bodyPr/>
        <a:lstStyle/>
        <a:p>
          <a:endParaRPr lang="sk-SK"/>
        </a:p>
      </dgm:t>
    </dgm:pt>
    <dgm:pt modelId="{C6B564AB-E954-4BCE-B4D5-5CA9ADC6983F}" type="sibTrans" cxnId="{4025B3FF-1A91-498A-B722-84CA36FD5EB7}">
      <dgm:prSet/>
      <dgm:spPr/>
      <dgm:t>
        <a:bodyPr/>
        <a:lstStyle/>
        <a:p>
          <a:endParaRPr lang="sk-SK"/>
        </a:p>
      </dgm:t>
    </dgm:pt>
    <dgm:pt modelId="{D330C9B9-F04F-4504-AE47-DB7FF07511C9}">
      <dgm:prSet/>
      <dgm:spPr>
        <a:solidFill>
          <a:schemeClr val="accent5">
            <a:lumMod val="75000"/>
          </a:schemeClr>
        </a:solidFill>
      </dgm:spPr>
      <dgm:t>
        <a:bodyPr/>
        <a:lstStyle/>
        <a:p>
          <a:r>
            <a:rPr lang="sk-SK" dirty="0"/>
            <a:t>2. vlna kupónovej privatizácie </a:t>
          </a:r>
        </a:p>
      </dgm:t>
    </dgm:pt>
    <dgm:pt modelId="{8A98383F-28CF-4586-847A-7ADB900F7491}" type="parTrans" cxnId="{95887BF9-5CBE-46D1-BAF1-1078AE9BBD0F}">
      <dgm:prSet/>
      <dgm:spPr/>
      <dgm:t>
        <a:bodyPr/>
        <a:lstStyle/>
        <a:p>
          <a:endParaRPr lang="sk-SK"/>
        </a:p>
      </dgm:t>
    </dgm:pt>
    <dgm:pt modelId="{796857E4-AE47-47E8-A7E2-FC77629ACD54}" type="sibTrans" cxnId="{95887BF9-5CBE-46D1-BAF1-1078AE9BBD0F}">
      <dgm:prSet/>
      <dgm:spPr/>
      <dgm:t>
        <a:bodyPr/>
        <a:lstStyle/>
        <a:p>
          <a:endParaRPr lang="sk-SK"/>
        </a:p>
      </dgm:t>
    </dgm:pt>
    <dgm:pt modelId="{070A14A1-B8D9-485A-8AD0-1220CA807694}">
      <dgm:prSet/>
      <dgm:spPr>
        <a:solidFill>
          <a:schemeClr val="accent5">
            <a:lumMod val="75000"/>
          </a:schemeClr>
        </a:solidFill>
      </dgm:spPr>
      <dgm:t>
        <a:bodyPr/>
        <a:lstStyle/>
        <a:p>
          <a:r>
            <a:rPr lang="sk-SK" dirty="0"/>
            <a:t>Úpravy legislatívy </a:t>
          </a:r>
        </a:p>
      </dgm:t>
    </dgm:pt>
    <dgm:pt modelId="{FAFB54E3-D6E7-40F8-805B-12A8824B7B62}" type="parTrans" cxnId="{C169555E-3A36-4366-A618-7879CE7A4B57}">
      <dgm:prSet/>
      <dgm:spPr/>
      <dgm:t>
        <a:bodyPr/>
        <a:lstStyle/>
        <a:p>
          <a:endParaRPr lang="sk-SK"/>
        </a:p>
      </dgm:t>
    </dgm:pt>
    <dgm:pt modelId="{4F3BE2E1-C4A4-4827-9437-8F0B77D420C4}" type="sibTrans" cxnId="{C169555E-3A36-4366-A618-7879CE7A4B57}">
      <dgm:prSet/>
      <dgm:spPr/>
      <dgm:t>
        <a:bodyPr/>
        <a:lstStyle/>
        <a:p>
          <a:endParaRPr lang="sk-SK"/>
        </a:p>
      </dgm:t>
    </dgm:pt>
    <dgm:pt modelId="{CEF6F2E4-C757-4744-87D2-1207E984E7F4}">
      <dgm:prSet/>
      <dgm:spPr>
        <a:solidFill>
          <a:schemeClr val="accent5">
            <a:lumMod val="75000"/>
          </a:schemeClr>
        </a:solidFill>
      </dgm:spPr>
      <dgm:t>
        <a:bodyPr/>
        <a:lstStyle/>
        <a:p>
          <a:r>
            <a:rPr lang="sk-SK" dirty="0"/>
            <a:t>Po 1. vlne kupónovej privatizácie</a:t>
          </a:r>
        </a:p>
      </dgm:t>
    </dgm:pt>
    <dgm:pt modelId="{18349EB8-66B6-48D1-A96F-6B0329062F01}" type="sibTrans" cxnId="{66D79F96-7022-4EFF-9A2C-95CD8E33DB80}">
      <dgm:prSet/>
      <dgm:spPr/>
      <dgm:t>
        <a:bodyPr/>
        <a:lstStyle/>
        <a:p>
          <a:endParaRPr lang="sk-SK"/>
        </a:p>
      </dgm:t>
    </dgm:pt>
    <dgm:pt modelId="{B5AA4D15-5B3C-4969-A998-4B75294E6662}" type="parTrans" cxnId="{66D79F96-7022-4EFF-9A2C-95CD8E33DB80}">
      <dgm:prSet/>
      <dgm:spPr/>
      <dgm:t>
        <a:bodyPr/>
        <a:lstStyle/>
        <a:p>
          <a:endParaRPr lang="sk-SK"/>
        </a:p>
      </dgm:t>
    </dgm:pt>
    <dgm:pt modelId="{8018A5C3-7171-4CAA-BB72-78FAE3E735A1}" type="pres">
      <dgm:prSet presAssocID="{CAAFA604-608E-4C06-ACD2-D6D1AEF24371}" presName="CompostProcess" presStyleCnt="0">
        <dgm:presLayoutVars>
          <dgm:dir/>
          <dgm:resizeHandles val="exact"/>
        </dgm:presLayoutVars>
      </dgm:prSet>
      <dgm:spPr/>
    </dgm:pt>
    <dgm:pt modelId="{0AEDF357-866D-4276-9914-D3DBFEF6DF43}" type="pres">
      <dgm:prSet presAssocID="{CAAFA604-608E-4C06-ACD2-D6D1AEF24371}" presName="arrow" presStyleLbl="bgShp" presStyleIdx="0" presStyleCnt="1" custScaleX="117647" custLinFactNeighborX="10523" custLinFactNeighborY="-281"/>
      <dgm:spPr/>
    </dgm:pt>
    <dgm:pt modelId="{A7080914-3419-47C5-B44D-6BBB74026DAB}" type="pres">
      <dgm:prSet presAssocID="{CAAFA604-608E-4C06-ACD2-D6D1AEF24371}" presName="linearProcess" presStyleCnt="0"/>
      <dgm:spPr/>
    </dgm:pt>
    <dgm:pt modelId="{26ADA0A9-6D2A-4C82-9292-D5CC83A46F1B}" type="pres">
      <dgm:prSet presAssocID="{6952B488-6BF1-4DFB-AC0D-8C1B087EE617}" presName="textNode" presStyleLbl="node1" presStyleIdx="0" presStyleCnt="7" custScaleX="103573" custLinFactX="97192" custLinFactNeighborX="100000" custLinFactNeighborY="-702">
        <dgm:presLayoutVars>
          <dgm:bulletEnabled val="1"/>
        </dgm:presLayoutVars>
      </dgm:prSet>
      <dgm:spPr/>
    </dgm:pt>
    <dgm:pt modelId="{15DA6EE4-9518-489E-AFFB-0BF2FB1F035A}" type="pres">
      <dgm:prSet presAssocID="{F3EAA3AE-5155-4BCD-8056-0C295E4FFA18}" presName="sibTrans" presStyleCnt="0"/>
      <dgm:spPr/>
    </dgm:pt>
    <dgm:pt modelId="{2D68B34B-CE4E-444C-B450-2CD1B9E21905}" type="pres">
      <dgm:prSet presAssocID="{2A9426FC-814C-4083-A18F-7A4CC716FFD4}" presName="textNode" presStyleLbl="node1" presStyleIdx="1" presStyleCnt="7" custLinFactX="93561" custLinFactNeighborX="100000" custLinFactNeighborY="-702">
        <dgm:presLayoutVars>
          <dgm:bulletEnabled val="1"/>
        </dgm:presLayoutVars>
      </dgm:prSet>
      <dgm:spPr/>
    </dgm:pt>
    <dgm:pt modelId="{94FCB39E-540A-4AB8-BC76-6AC46AB77C11}" type="pres">
      <dgm:prSet presAssocID="{1CE4AD2E-49F8-4C0D-A8FD-0EEA86D2CCFA}" presName="sibTrans" presStyleCnt="0"/>
      <dgm:spPr/>
    </dgm:pt>
    <dgm:pt modelId="{EDC03AEA-AC97-472D-9C76-B43D35EE625E}" type="pres">
      <dgm:prSet presAssocID="{2609A6E7-BCF9-4A45-A7A5-7ECDCA17B3C5}" presName="textNode" presStyleLbl="node1" presStyleIdx="2" presStyleCnt="7" custScaleX="100519" custLinFactX="-305832" custLinFactNeighborX="-400000" custLinFactNeighborY="-702">
        <dgm:presLayoutVars>
          <dgm:bulletEnabled val="1"/>
        </dgm:presLayoutVars>
      </dgm:prSet>
      <dgm:spPr/>
    </dgm:pt>
    <dgm:pt modelId="{FD230671-8A53-48C5-BFFD-06491F055AD3}" type="pres">
      <dgm:prSet presAssocID="{BD1B6C43-1216-4F3A-AC50-EBE1C2772588}" presName="sibTrans" presStyleCnt="0"/>
      <dgm:spPr/>
    </dgm:pt>
    <dgm:pt modelId="{AD87DF19-AC25-4DA4-AB2A-6643E0FA83F5}" type="pres">
      <dgm:prSet presAssocID="{CEF6F2E4-C757-4744-87D2-1207E984E7F4}" presName="textNode" presStyleLbl="node1" presStyleIdx="3" presStyleCnt="7" custLinFactX="85499" custLinFactNeighborX="100000" custLinFactNeighborY="-702">
        <dgm:presLayoutVars>
          <dgm:bulletEnabled val="1"/>
        </dgm:presLayoutVars>
      </dgm:prSet>
      <dgm:spPr/>
    </dgm:pt>
    <dgm:pt modelId="{E9F40B3C-EC40-4832-A395-C2B3120316B4}" type="pres">
      <dgm:prSet presAssocID="{18349EB8-66B6-48D1-A96F-6B0329062F01}" presName="sibTrans" presStyleCnt="0"/>
      <dgm:spPr/>
    </dgm:pt>
    <dgm:pt modelId="{03939C1F-6F40-4EB4-A040-F1A0EDE58815}" type="pres">
      <dgm:prSet presAssocID="{954FAB0D-DE0E-4B25-A4C2-334B45CA821B}" presName="textNode" presStyleLbl="node1" presStyleIdx="4" presStyleCnt="7" custLinFactX="-106297" custLinFactNeighborX="-200000" custLinFactNeighborY="-702">
        <dgm:presLayoutVars>
          <dgm:bulletEnabled val="1"/>
        </dgm:presLayoutVars>
      </dgm:prSet>
      <dgm:spPr/>
    </dgm:pt>
    <dgm:pt modelId="{E9C0D9F7-4E99-4163-B849-C1D445751AB4}" type="pres">
      <dgm:prSet presAssocID="{C6B564AB-E954-4BCE-B4D5-5CA9ADC6983F}" presName="sibTrans" presStyleCnt="0"/>
      <dgm:spPr/>
    </dgm:pt>
    <dgm:pt modelId="{9FF46488-3E0B-4F16-B55E-156851FFA2AF}" type="pres">
      <dgm:prSet presAssocID="{D330C9B9-F04F-4504-AE47-DB7FF07511C9}" presName="textNode" presStyleLbl="node1" presStyleIdx="5" presStyleCnt="7" custLinFactX="-13803" custLinFactNeighborX="-100000" custLinFactNeighborY="-702">
        <dgm:presLayoutVars>
          <dgm:bulletEnabled val="1"/>
        </dgm:presLayoutVars>
      </dgm:prSet>
      <dgm:spPr/>
    </dgm:pt>
    <dgm:pt modelId="{233EF171-1A5A-49C5-97B0-5785000495D1}" type="pres">
      <dgm:prSet presAssocID="{796857E4-AE47-47E8-A7E2-FC77629ACD54}" presName="sibTrans" presStyleCnt="0"/>
      <dgm:spPr/>
    </dgm:pt>
    <dgm:pt modelId="{C0DC5177-B139-44F6-ACD1-52A0238B19F2}" type="pres">
      <dgm:prSet presAssocID="{070A14A1-B8D9-485A-8AD0-1220CA807694}" presName="textNode" presStyleLbl="node1" presStyleIdx="6" presStyleCnt="7" custLinFactX="-17456" custLinFactNeighborX="-100000" custLinFactNeighborY="-702">
        <dgm:presLayoutVars>
          <dgm:bulletEnabled val="1"/>
        </dgm:presLayoutVars>
      </dgm:prSet>
      <dgm:spPr/>
    </dgm:pt>
  </dgm:ptLst>
  <dgm:cxnLst>
    <dgm:cxn modelId="{F4A67D13-DC47-400D-ABC7-DE7D980C4116}" type="presOf" srcId="{CAAFA604-608E-4C06-ACD2-D6D1AEF24371}" destId="{8018A5C3-7171-4CAA-BB72-78FAE3E735A1}" srcOrd="0" destOrd="0" presId="urn:microsoft.com/office/officeart/2005/8/layout/hProcess9"/>
    <dgm:cxn modelId="{52696E28-172B-4DE5-B2FE-F5D204D0DDAB}" type="presOf" srcId="{2609A6E7-BCF9-4A45-A7A5-7ECDCA17B3C5}" destId="{EDC03AEA-AC97-472D-9C76-B43D35EE625E}" srcOrd="0" destOrd="0" presId="urn:microsoft.com/office/officeart/2005/8/layout/hProcess9"/>
    <dgm:cxn modelId="{69EB8932-F961-4CFE-9E80-78E174B9D7FB}" type="presOf" srcId="{6952B488-6BF1-4DFB-AC0D-8C1B087EE617}" destId="{26ADA0A9-6D2A-4C82-9292-D5CC83A46F1B}" srcOrd="0" destOrd="0" presId="urn:microsoft.com/office/officeart/2005/8/layout/hProcess9"/>
    <dgm:cxn modelId="{C169555E-3A36-4366-A618-7879CE7A4B57}" srcId="{CAAFA604-608E-4C06-ACD2-D6D1AEF24371}" destId="{070A14A1-B8D9-485A-8AD0-1220CA807694}" srcOrd="6" destOrd="0" parTransId="{FAFB54E3-D6E7-40F8-805B-12A8824B7B62}" sibTransId="{4F3BE2E1-C4A4-4827-9437-8F0B77D420C4}"/>
    <dgm:cxn modelId="{F5FD2D49-FB9A-4861-BE91-FF346A12189E}" srcId="{CAAFA604-608E-4C06-ACD2-D6D1AEF24371}" destId="{2609A6E7-BCF9-4A45-A7A5-7ECDCA17B3C5}" srcOrd="2" destOrd="0" parTransId="{F50987D6-7EAF-422C-956D-BF840AB26E85}" sibTransId="{BD1B6C43-1216-4F3A-AC50-EBE1C2772588}"/>
    <dgm:cxn modelId="{5516AC50-8C0C-4887-AC13-04C9C0F8568B}" type="presOf" srcId="{CEF6F2E4-C757-4744-87D2-1207E984E7F4}" destId="{AD87DF19-AC25-4DA4-AB2A-6643E0FA83F5}" srcOrd="0" destOrd="0" presId="urn:microsoft.com/office/officeart/2005/8/layout/hProcess9"/>
    <dgm:cxn modelId="{46928C75-18CD-4C96-9109-14E57A1D7988}" type="presOf" srcId="{070A14A1-B8D9-485A-8AD0-1220CA807694}" destId="{C0DC5177-B139-44F6-ACD1-52A0238B19F2}" srcOrd="0" destOrd="0" presId="urn:microsoft.com/office/officeart/2005/8/layout/hProcess9"/>
    <dgm:cxn modelId="{66D79F96-7022-4EFF-9A2C-95CD8E33DB80}" srcId="{CAAFA604-608E-4C06-ACD2-D6D1AEF24371}" destId="{CEF6F2E4-C757-4744-87D2-1207E984E7F4}" srcOrd="3" destOrd="0" parTransId="{B5AA4D15-5B3C-4969-A998-4B75294E6662}" sibTransId="{18349EB8-66B6-48D1-A96F-6B0329062F01}"/>
    <dgm:cxn modelId="{43E8F496-E843-4569-871A-C17A5141FAD3}" type="presOf" srcId="{D330C9B9-F04F-4504-AE47-DB7FF07511C9}" destId="{9FF46488-3E0B-4F16-B55E-156851FFA2AF}" srcOrd="0" destOrd="0" presId="urn:microsoft.com/office/officeart/2005/8/layout/hProcess9"/>
    <dgm:cxn modelId="{46F5C8AA-657E-49CD-9D64-71ED6A7E4DC2}" srcId="{CAAFA604-608E-4C06-ACD2-D6D1AEF24371}" destId="{2A9426FC-814C-4083-A18F-7A4CC716FFD4}" srcOrd="1" destOrd="0" parTransId="{92E4BADB-4EDF-40C3-ADDA-D68ADAD6D202}" sibTransId="{1CE4AD2E-49F8-4C0D-A8FD-0EEA86D2CCFA}"/>
    <dgm:cxn modelId="{AC1625BC-8AC5-4B51-A164-4A082F007672}" type="presOf" srcId="{954FAB0D-DE0E-4B25-A4C2-334B45CA821B}" destId="{03939C1F-6F40-4EB4-A040-F1A0EDE58815}" srcOrd="0" destOrd="0" presId="urn:microsoft.com/office/officeart/2005/8/layout/hProcess9"/>
    <dgm:cxn modelId="{95CB08D4-C4D8-411F-8403-9992F7104B39}" type="presOf" srcId="{2A9426FC-814C-4083-A18F-7A4CC716FFD4}" destId="{2D68B34B-CE4E-444C-B450-2CD1B9E21905}" srcOrd="0" destOrd="0" presId="urn:microsoft.com/office/officeart/2005/8/layout/hProcess9"/>
    <dgm:cxn modelId="{244106F6-87AA-46D2-A5F3-97B61E15C8F6}" srcId="{CAAFA604-608E-4C06-ACD2-D6D1AEF24371}" destId="{6952B488-6BF1-4DFB-AC0D-8C1B087EE617}" srcOrd="0" destOrd="0" parTransId="{3D59E578-ED5D-4378-83B9-C33E4E08E74F}" sibTransId="{F3EAA3AE-5155-4BCD-8056-0C295E4FFA18}"/>
    <dgm:cxn modelId="{95887BF9-5CBE-46D1-BAF1-1078AE9BBD0F}" srcId="{CAAFA604-608E-4C06-ACD2-D6D1AEF24371}" destId="{D330C9B9-F04F-4504-AE47-DB7FF07511C9}" srcOrd="5" destOrd="0" parTransId="{8A98383F-28CF-4586-847A-7ADB900F7491}" sibTransId="{796857E4-AE47-47E8-A7E2-FC77629ACD54}"/>
    <dgm:cxn modelId="{4025B3FF-1A91-498A-B722-84CA36FD5EB7}" srcId="{CAAFA604-608E-4C06-ACD2-D6D1AEF24371}" destId="{954FAB0D-DE0E-4B25-A4C2-334B45CA821B}" srcOrd="4" destOrd="0" parTransId="{01C9EA49-6B9F-4CD5-8E7A-C00456FCEF84}" sibTransId="{C6B564AB-E954-4BCE-B4D5-5CA9ADC6983F}"/>
    <dgm:cxn modelId="{004C2569-515A-4474-B46A-D8F639FA3CC8}" type="presParOf" srcId="{8018A5C3-7171-4CAA-BB72-78FAE3E735A1}" destId="{0AEDF357-866D-4276-9914-D3DBFEF6DF43}" srcOrd="0" destOrd="0" presId="urn:microsoft.com/office/officeart/2005/8/layout/hProcess9"/>
    <dgm:cxn modelId="{9D8C1586-A9C0-44B1-8FDD-AA1E82F8A12F}" type="presParOf" srcId="{8018A5C3-7171-4CAA-BB72-78FAE3E735A1}" destId="{A7080914-3419-47C5-B44D-6BBB74026DAB}" srcOrd="1" destOrd="0" presId="urn:microsoft.com/office/officeart/2005/8/layout/hProcess9"/>
    <dgm:cxn modelId="{8FFEC7B6-D974-4D9E-8DA7-29888B5DCDF7}" type="presParOf" srcId="{A7080914-3419-47C5-B44D-6BBB74026DAB}" destId="{26ADA0A9-6D2A-4C82-9292-D5CC83A46F1B}" srcOrd="0" destOrd="0" presId="urn:microsoft.com/office/officeart/2005/8/layout/hProcess9"/>
    <dgm:cxn modelId="{D8AA58AA-422D-4386-81AB-0CC23F6B2B6C}" type="presParOf" srcId="{A7080914-3419-47C5-B44D-6BBB74026DAB}" destId="{15DA6EE4-9518-489E-AFFB-0BF2FB1F035A}" srcOrd="1" destOrd="0" presId="urn:microsoft.com/office/officeart/2005/8/layout/hProcess9"/>
    <dgm:cxn modelId="{76D419C0-DA71-446A-BE50-8829102AC5C6}" type="presParOf" srcId="{A7080914-3419-47C5-B44D-6BBB74026DAB}" destId="{2D68B34B-CE4E-444C-B450-2CD1B9E21905}" srcOrd="2" destOrd="0" presId="urn:microsoft.com/office/officeart/2005/8/layout/hProcess9"/>
    <dgm:cxn modelId="{A0590ECA-0D7F-4617-B348-ABEA51964AFD}" type="presParOf" srcId="{A7080914-3419-47C5-B44D-6BBB74026DAB}" destId="{94FCB39E-540A-4AB8-BC76-6AC46AB77C11}" srcOrd="3" destOrd="0" presId="urn:microsoft.com/office/officeart/2005/8/layout/hProcess9"/>
    <dgm:cxn modelId="{DEDE453B-9A81-4BFF-A44A-6DFC88F6A585}" type="presParOf" srcId="{A7080914-3419-47C5-B44D-6BBB74026DAB}" destId="{EDC03AEA-AC97-472D-9C76-B43D35EE625E}" srcOrd="4" destOrd="0" presId="urn:microsoft.com/office/officeart/2005/8/layout/hProcess9"/>
    <dgm:cxn modelId="{E6820CDA-31A0-4B16-82CB-6DDCB53206F8}" type="presParOf" srcId="{A7080914-3419-47C5-B44D-6BBB74026DAB}" destId="{FD230671-8A53-48C5-BFFD-06491F055AD3}" srcOrd="5" destOrd="0" presId="urn:microsoft.com/office/officeart/2005/8/layout/hProcess9"/>
    <dgm:cxn modelId="{AF30096C-6BB8-4257-9E43-CB82C51D65C7}" type="presParOf" srcId="{A7080914-3419-47C5-B44D-6BBB74026DAB}" destId="{AD87DF19-AC25-4DA4-AB2A-6643E0FA83F5}" srcOrd="6" destOrd="0" presId="urn:microsoft.com/office/officeart/2005/8/layout/hProcess9"/>
    <dgm:cxn modelId="{6A825F9B-6F68-4B46-AD09-823B893E7773}" type="presParOf" srcId="{A7080914-3419-47C5-B44D-6BBB74026DAB}" destId="{E9F40B3C-EC40-4832-A395-C2B3120316B4}" srcOrd="7" destOrd="0" presId="urn:microsoft.com/office/officeart/2005/8/layout/hProcess9"/>
    <dgm:cxn modelId="{B1735CEB-61D9-45B8-A4CF-5DDF0273B6A1}" type="presParOf" srcId="{A7080914-3419-47C5-B44D-6BBB74026DAB}" destId="{03939C1F-6F40-4EB4-A040-F1A0EDE58815}" srcOrd="8" destOrd="0" presId="urn:microsoft.com/office/officeart/2005/8/layout/hProcess9"/>
    <dgm:cxn modelId="{8FAB6AD4-9E33-4CD2-8777-177531123AE9}" type="presParOf" srcId="{A7080914-3419-47C5-B44D-6BBB74026DAB}" destId="{E9C0D9F7-4E99-4163-B849-C1D445751AB4}" srcOrd="9" destOrd="0" presId="urn:microsoft.com/office/officeart/2005/8/layout/hProcess9"/>
    <dgm:cxn modelId="{4CC2F36C-8F42-4F61-A2D7-D76C00B4EF8E}" type="presParOf" srcId="{A7080914-3419-47C5-B44D-6BBB74026DAB}" destId="{9FF46488-3E0B-4F16-B55E-156851FFA2AF}" srcOrd="10" destOrd="0" presId="urn:microsoft.com/office/officeart/2005/8/layout/hProcess9"/>
    <dgm:cxn modelId="{D14E3679-F5D1-467B-8F5B-7003CBC87125}" type="presParOf" srcId="{A7080914-3419-47C5-B44D-6BBB74026DAB}" destId="{233EF171-1A5A-49C5-97B0-5785000495D1}" srcOrd="11" destOrd="0" presId="urn:microsoft.com/office/officeart/2005/8/layout/hProcess9"/>
    <dgm:cxn modelId="{93D1942F-E7A5-414C-9BC3-4222355312E9}" type="presParOf" srcId="{A7080914-3419-47C5-B44D-6BBB74026DAB}" destId="{C0DC5177-B139-44F6-ACD1-52A0238B19F2}" srcOrd="1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EDF357-866D-4276-9914-D3DBFEF6DF43}">
      <dsp:nvSpPr>
        <dsp:cNvPr id="0" name=""/>
        <dsp:cNvSpPr/>
      </dsp:nvSpPr>
      <dsp:spPr>
        <a:xfrm>
          <a:off x="5" y="0"/>
          <a:ext cx="11517395" cy="5449289"/>
        </a:xfrm>
        <a:prstGeom prst="rightArrow">
          <a:avLst/>
        </a:prstGeom>
        <a:gradFill rotWithShape="0">
          <a:gsLst>
            <a:gs pos="0">
              <a:schemeClr val="accent1">
                <a:tint val="40000"/>
                <a:hueOff val="0"/>
                <a:satOff val="0"/>
                <a:lumOff val="0"/>
                <a:alphaOff val="0"/>
                <a:satMod val="103000"/>
                <a:lumMod val="102000"/>
                <a:tint val="94000"/>
              </a:schemeClr>
            </a:gs>
            <a:gs pos="50000">
              <a:schemeClr val="accent1">
                <a:tint val="40000"/>
                <a:hueOff val="0"/>
                <a:satOff val="0"/>
                <a:lumOff val="0"/>
                <a:alphaOff val="0"/>
                <a:satMod val="110000"/>
                <a:lumMod val="100000"/>
                <a:shade val="100000"/>
              </a:schemeClr>
            </a:gs>
            <a:gs pos="100000">
              <a:schemeClr val="accent1">
                <a:tint val="4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26ADA0A9-6D2A-4C82-9292-D5CC83A46F1B}">
      <dsp:nvSpPr>
        <dsp:cNvPr id="0" name=""/>
        <dsp:cNvSpPr/>
      </dsp:nvSpPr>
      <dsp:spPr>
        <a:xfrm>
          <a:off x="1610533" y="1619485"/>
          <a:ext cx="1622169" cy="2179715"/>
        </a:xfrm>
        <a:prstGeom prst="roundRect">
          <a:avLst/>
        </a:prstGeom>
        <a:solidFill>
          <a:schemeClr val="accent2"/>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Prvé cenné papiere</a:t>
          </a:r>
        </a:p>
        <a:p>
          <a:pPr marL="0" lvl="0" indent="0" algn="ctr" defTabSz="622300">
            <a:lnSpc>
              <a:spcPct val="90000"/>
            </a:lnSpc>
            <a:spcBef>
              <a:spcPct val="0"/>
            </a:spcBef>
            <a:spcAft>
              <a:spcPct val="35000"/>
            </a:spcAft>
            <a:buNone/>
          </a:pPr>
          <a:r>
            <a:rPr lang="sk-SK" sz="1400" kern="1200" dirty="0"/>
            <a:t>a dočasný sekundárny trh</a:t>
          </a:r>
        </a:p>
      </dsp:txBody>
      <dsp:txXfrm>
        <a:off x="1689721" y="1698673"/>
        <a:ext cx="1463793" cy="2021339"/>
      </dsp:txXfrm>
    </dsp:sp>
    <dsp:sp modelId="{2D68B34B-CE4E-444C-B450-2CD1B9E21905}">
      <dsp:nvSpPr>
        <dsp:cNvPr id="0" name=""/>
        <dsp:cNvSpPr/>
      </dsp:nvSpPr>
      <dsp:spPr>
        <a:xfrm>
          <a:off x="3254144" y="1619485"/>
          <a:ext cx="1566209" cy="2179715"/>
        </a:xfrm>
        <a:prstGeom prst="roundRect">
          <a:avLst/>
        </a:prstGeom>
        <a:solidFill>
          <a:schemeClr val="accent2"/>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1. vlna kupónovej privatizácie</a:t>
          </a:r>
        </a:p>
        <a:p>
          <a:pPr marL="0" lvl="0" indent="0" algn="ctr" defTabSz="622300">
            <a:lnSpc>
              <a:spcPct val="90000"/>
            </a:lnSpc>
            <a:spcBef>
              <a:spcPct val="0"/>
            </a:spcBef>
            <a:spcAft>
              <a:spcPct val="35000"/>
            </a:spcAft>
            <a:buNone/>
          </a:pPr>
          <a:r>
            <a:rPr lang="sk-SK" sz="1400" kern="1200" dirty="0"/>
            <a:t> </a:t>
          </a:r>
        </a:p>
      </dsp:txBody>
      <dsp:txXfrm>
        <a:off x="3330600" y="1695941"/>
        <a:ext cx="1413297" cy="2026803"/>
      </dsp:txXfrm>
    </dsp:sp>
    <dsp:sp modelId="{EDC03AEA-AC97-472D-9C76-B43D35EE625E}">
      <dsp:nvSpPr>
        <dsp:cNvPr id="0" name=""/>
        <dsp:cNvSpPr/>
      </dsp:nvSpPr>
      <dsp:spPr>
        <a:xfrm>
          <a:off x="0" y="1619485"/>
          <a:ext cx="1574337" cy="2179715"/>
        </a:xfrm>
        <a:prstGeom prst="roundRect">
          <a:avLst/>
        </a:prstGeom>
        <a:solidFill>
          <a:schemeClr val="accent2"/>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Prvé </a:t>
          </a:r>
          <a:r>
            <a:rPr lang="sk-SK" sz="1400" kern="1200"/>
            <a:t>legislatívne normy </a:t>
          </a:r>
          <a:endParaRPr lang="sk-SK" sz="1400" kern="1200" dirty="0"/>
        </a:p>
      </dsp:txBody>
      <dsp:txXfrm>
        <a:off x="76853" y="1696338"/>
        <a:ext cx="1420631" cy="2026009"/>
      </dsp:txXfrm>
    </dsp:sp>
    <dsp:sp modelId="{AD87DF19-AC25-4DA4-AB2A-6643E0FA83F5}">
      <dsp:nvSpPr>
        <dsp:cNvPr id="0" name=""/>
        <dsp:cNvSpPr/>
      </dsp:nvSpPr>
      <dsp:spPr>
        <a:xfrm>
          <a:off x="6425044" y="1619485"/>
          <a:ext cx="1566209" cy="2179715"/>
        </a:xfrm>
        <a:prstGeom prst="roundRect">
          <a:avLst/>
        </a:prstGeom>
        <a:solidFill>
          <a:schemeClr val="accent5">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Po 1. vlne kupónovej privatizácie</a:t>
          </a:r>
        </a:p>
      </dsp:txBody>
      <dsp:txXfrm>
        <a:off x="6501500" y="1695941"/>
        <a:ext cx="1413297" cy="2026803"/>
      </dsp:txXfrm>
    </dsp:sp>
    <dsp:sp modelId="{03939C1F-6F40-4EB4-A040-F1A0EDE58815}">
      <dsp:nvSpPr>
        <dsp:cNvPr id="0" name=""/>
        <dsp:cNvSpPr/>
      </dsp:nvSpPr>
      <dsp:spPr>
        <a:xfrm>
          <a:off x="4830705" y="1619485"/>
          <a:ext cx="1566209" cy="2179715"/>
        </a:xfrm>
        <a:prstGeom prst="roundRect">
          <a:avLst/>
        </a:prstGeom>
        <a:solidFill>
          <a:schemeClr val="accent5">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Budovanie infraštruktúry</a:t>
          </a:r>
        </a:p>
      </dsp:txBody>
      <dsp:txXfrm>
        <a:off x="4907161" y="1695941"/>
        <a:ext cx="1413297" cy="2026803"/>
      </dsp:txXfrm>
    </dsp:sp>
    <dsp:sp modelId="{9FF46488-3E0B-4F16-B55E-156851FFA2AF}">
      <dsp:nvSpPr>
        <dsp:cNvPr id="0" name=""/>
        <dsp:cNvSpPr/>
      </dsp:nvSpPr>
      <dsp:spPr>
        <a:xfrm>
          <a:off x="8002185" y="1619485"/>
          <a:ext cx="1566209" cy="2179715"/>
        </a:xfrm>
        <a:prstGeom prst="roundRect">
          <a:avLst/>
        </a:prstGeom>
        <a:solidFill>
          <a:schemeClr val="accent5">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2. vlna kupónovej privatizácie </a:t>
          </a:r>
        </a:p>
      </dsp:txBody>
      <dsp:txXfrm>
        <a:off x="8078641" y="1695941"/>
        <a:ext cx="1413297" cy="2026803"/>
      </dsp:txXfrm>
    </dsp:sp>
    <dsp:sp modelId="{C0DC5177-B139-44F6-ACD1-52A0238B19F2}">
      <dsp:nvSpPr>
        <dsp:cNvPr id="0" name=""/>
        <dsp:cNvSpPr/>
      </dsp:nvSpPr>
      <dsp:spPr>
        <a:xfrm>
          <a:off x="9589491" y="1619485"/>
          <a:ext cx="1566209" cy="2179715"/>
        </a:xfrm>
        <a:prstGeom prst="roundRect">
          <a:avLst/>
        </a:prstGeom>
        <a:solidFill>
          <a:schemeClr val="accent5">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sk-SK" sz="1400" kern="1200" dirty="0"/>
            <a:t>Úpravy legislatívy </a:t>
          </a:r>
        </a:p>
      </dsp:txBody>
      <dsp:txXfrm>
        <a:off x="9665947" y="1695941"/>
        <a:ext cx="1413297" cy="202680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5C8304-6116-1C46-811E-1FEF8C4FB9B9}" type="datetimeFigureOut">
              <a:rPr lang="sk-SK" smtClean="0"/>
              <a:t>30. 5. 2023</a:t>
            </a:fld>
            <a:endParaRPr lang="sk-S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8446DF-9B5A-4940-A46B-E8523D7E98F8}" type="slidenum">
              <a:rPr lang="sk-SK" smtClean="0"/>
              <a:t>‹#›</a:t>
            </a:fld>
            <a:endParaRPr lang="sk-SK"/>
          </a:p>
        </p:txBody>
      </p:sp>
    </p:spTree>
    <p:extLst>
      <p:ext uri="{BB962C8B-B14F-4D97-AF65-F5344CB8AC3E}">
        <p14:creationId xmlns:p14="http://schemas.microsoft.com/office/powerpoint/2010/main" val="954244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a strán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1E047E5C-334D-8A43-BCD0-7183C9073217}"/>
              </a:ext>
            </a:extLst>
          </p:cNvPr>
          <p:cNvSpPr>
            <a:spLocks noGrp="1"/>
          </p:cNvSpPr>
          <p:nvPr>
            <p:ph type="body" sz="quarter" idx="14"/>
          </p:nvPr>
        </p:nvSpPr>
        <p:spPr>
          <a:xfrm>
            <a:off x="838200" y="3039692"/>
            <a:ext cx="8867775" cy="1899861"/>
          </a:xfrm>
        </p:spPr>
        <p:txBody>
          <a:bodyPr/>
          <a:lstStyle>
            <a:lvl1pPr>
              <a:defRPr>
                <a:solidFill>
                  <a:srgbClr val="A6835A"/>
                </a:solidFill>
              </a:defRPr>
            </a:lvl1pPr>
          </a:lstStyle>
          <a:p>
            <a:pPr lvl="0"/>
            <a:r>
              <a:rPr lang="en-US"/>
              <a:t>Click to edit Master text styles</a:t>
            </a:r>
          </a:p>
        </p:txBody>
      </p:sp>
      <p:sp>
        <p:nvSpPr>
          <p:cNvPr id="22" name="Text Placeholder 21">
            <a:extLst>
              <a:ext uri="{FF2B5EF4-FFF2-40B4-BE49-F238E27FC236}">
                <a16:creationId xmlns:a16="http://schemas.microsoft.com/office/drawing/2014/main" id="{7987D55B-CFE6-A240-995C-758E0ED0A53D}"/>
              </a:ext>
            </a:extLst>
          </p:cNvPr>
          <p:cNvSpPr>
            <a:spLocks noGrp="1"/>
          </p:cNvSpPr>
          <p:nvPr>
            <p:ph type="body" sz="quarter" idx="15"/>
          </p:nvPr>
        </p:nvSpPr>
        <p:spPr>
          <a:xfrm>
            <a:off x="838200" y="931581"/>
            <a:ext cx="8867775" cy="2035737"/>
          </a:xfrm>
        </p:spPr>
        <p:txBody>
          <a:bodyPr>
            <a:noAutofit/>
          </a:bodyPr>
          <a:lstStyle>
            <a:lvl1pPr>
              <a:defRPr sz="6000" b="1">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4" name="Text Placeholder 19">
            <a:extLst>
              <a:ext uri="{FF2B5EF4-FFF2-40B4-BE49-F238E27FC236}">
                <a16:creationId xmlns:a16="http://schemas.microsoft.com/office/drawing/2014/main" id="{87D5BADD-09D2-9748-B9CB-3CD64E871067}"/>
              </a:ext>
            </a:extLst>
          </p:cNvPr>
          <p:cNvSpPr>
            <a:spLocks noGrp="1"/>
          </p:cNvSpPr>
          <p:nvPr>
            <p:ph type="body" sz="quarter" idx="16"/>
          </p:nvPr>
        </p:nvSpPr>
        <p:spPr>
          <a:xfrm>
            <a:off x="8269234" y="5464816"/>
            <a:ext cx="2963761" cy="440676"/>
          </a:xfrm>
        </p:spPr>
        <p:txBody>
          <a:bodyPr anchor="ctr" anchorCtr="0">
            <a:normAutofit/>
          </a:bodyPr>
          <a:lstStyle>
            <a:lvl1pPr>
              <a:defRPr sz="1200">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5" name="Text Placeholder 19">
            <a:extLst>
              <a:ext uri="{FF2B5EF4-FFF2-40B4-BE49-F238E27FC236}">
                <a16:creationId xmlns:a16="http://schemas.microsoft.com/office/drawing/2014/main" id="{4C20C2F8-78E5-2D42-8898-F8C6F4213C93}"/>
              </a:ext>
            </a:extLst>
          </p:cNvPr>
          <p:cNvSpPr>
            <a:spLocks noGrp="1"/>
          </p:cNvSpPr>
          <p:nvPr>
            <p:ph type="body" sz="quarter" idx="17"/>
          </p:nvPr>
        </p:nvSpPr>
        <p:spPr>
          <a:xfrm>
            <a:off x="8269233" y="5995487"/>
            <a:ext cx="2963761" cy="440676"/>
          </a:xfrm>
        </p:spPr>
        <p:txBody>
          <a:bodyPr anchor="ctr" anchorCtr="0">
            <a:normAutofit/>
          </a:bodyPr>
          <a:lstStyle>
            <a:lvl1pPr>
              <a:defRPr sz="1200">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648895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orovanie tabuľ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F0B43CEA-B5AB-DC4C-92D3-5B74497420A9}"/>
              </a:ext>
            </a:extLst>
          </p:cNvPr>
          <p:cNvSpPr>
            <a:spLocks noGrp="1"/>
          </p:cNvSpPr>
          <p:nvPr>
            <p:ph type="tbl" sz="quarter" idx="15"/>
          </p:nvPr>
        </p:nvSpPr>
        <p:spPr>
          <a:xfrm>
            <a:off x="6275296" y="1288799"/>
            <a:ext cx="5197567" cy="4795199"/>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table</a:t>
            </a:r>
            <a:endParaRPr lang="sk-SK" dirty="0"/>
          </a:p>
        </p:txBody>
      </p:sp>
      <p:sp>
        <p:nvSpPr>
          <p:cNvPr id="12" name="Text Placeholder 14">
            <a:extLst>
              <a:ext uri="{FF2B5EF4-FFF2-40B4-BE49-F238E27FC236}">
                <a16:creationId xmlns:a16="http://schemas.microsoft.com/office/drawing/2014/main" id="{73400F2A-788B-4D47-8FE6-D8EBC29AE86B}"/>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able Placeholder 4">
            <a:extLst>
              <a:ext uri="{FF2B5EF4-FFF2-40B4-BE49-F238E27FC236}">
                <a16:creationId xmlns:a16="http://schemas.microsoft.com/office/drawing/2014/main" id="{472F33DC-DA1D-2248-BBF8-5C7322CDB89A}"/>
              </a:ext>
            </a:extLst>
          </p:cNvPr>
          <p:cNvSpPr>
            <a:spLocks noGrp="1"/>
          </p:cNvSpPr>
          <p:nvPr>
            <p:ph type="tbl" sz="quarter" idx="16"/>
          </p:nvPr>
        </p:nvSpPr>
        <p:spPr>
          <a:xfrm>
            <a:off x="838200" y="1288799"/>
            <a:ext cx="5197567" cy="4795199"/>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table</a:t>
            </a:r>
            <a:endParaRPr lang="sk-SK" dirty="0"/>
          </a:p>
        </p:txBody>
      </p:sp>
      <p:sp>
        <p:nvSpPr>
          <p:cNvPr id="8" name="Footer Placeholder 8">
            <a:extLst>
              <a:ext uri="{FF2B5EF4-FFF2-40B4-BE49-F238E27FC236}">
                <a16:creationId xmlns:a16="http://schemas.microsoft.com/office/drawing/2014/main" id="{47999E3C-0B57-EB4E-882D-C45B1953A160}"/>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0" name="Slide Number Placeholder 9">
            <a:extLst>
              <a:ext uri="{FF2B5EF4-FFF2-40B4-BE49-F238E27FC236}">
                <a16:creationId xmlns:a16="http://schemas.microsoft.com/office/drawing/2014/main" id="{B6D3EADC-7807-6E4C-A852-E44F734D1B95}"/>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2018674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bsah a tabuľ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4" name="Chart Placeholder 13">
            <a:extLst>
              <a:ext uri="{FF2B5EF4-FFF2-40B4-BE49-F238E27FC236}">
                <a16:creationId xmlns:a16="http://schemas.microsoft.com/office/drawing/2014/main" id="{B9BAFEA4-4946-AF49-9C77-648340E60852}"/>
              </a:ext>
            </a:extLst>
          </p:cNvPr>
          <p:cNvSpPr>
            <a:spLocks noGrp="1"/>
          </p:cNvSpPr>
          <p:nvPr>
            <p:ph type="chart" sz="quarter" idx="15"/>
          </p:nvPr>
        </p:nvSpPr>
        <p:spPr>
          <a:xfrm>
            <a:off x="6275296" y="1288799"/>
            <a:ext cx="5197567" cy="4509833"/>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chart</a:t>
            </a:r>
            <a:endParaRPr lang="sk-SK" dirty="0"/>
          </a:p>
        </p:txBody>
      </p:sp>
      <p:sp>
        <p:nvSpPr>
          <p:cNvPr id="9" name="Text Placeholder 14">
            <a:extLst>
              <a:ext uri="{FF2B5EF4-FFF2-40B4-BE49-F238E27FC236}">
                <a16:creationId xmlns:a16="http://schemas.microsoft.com/office/drawing/2014/main" id="{414C1392-11A7-644B-818A-B404A12CD5FA}"/>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Content Placeholder 16">
            <a:extLst>
              <a:ext uri="{FF2B5EF4-FFF2-40B4-BE49-F238E27FC236}">
                <a16:creationId xmlns:a16="http://schemas.microsoft.com/office/drawing/2014/main" id="{A49D2DB0-F242-FC44-AF8E-92E1E21150D8}"/>
              </a:ext>
            </a:extLst>
          </p:cNvPr>
          <p:cNvSpPr>
            <a:spLocks noGrp="1"/>
          </p:cNvSpPr>
          <p:nvPr>
            <p:ph sz="quarter" idx="14"/>
          </p:nvPr>
        </p:nvSpPr>
        <p:spPr>
          <a:xfrm>
            <a:off x="838200" y="1288800"/>
            <a:ext cx="5078506" cy="4509834"/>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7" name="Footer Placeholder 8">
            <a:extLst>
              <a:ext uri="{FF2B5EF4-FFF2-40B4-BE49-F238E27FC236}">
                <a16:creationId xmlns:a16="http://schemas.microsoft.com/office/drawing/2014/main" id="{04C87C30-0CDF-0745-8198-CF9E05A0CEA9}"/>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8" name="Slide Number Placeholder 9">
            <a:extLst>
              <a:ext uri="{FF2B5EF4-FFF2-40B4-BE49-F238E27FC236}">
                <a16:creationId xmlns:a16="http://schemas.microsoft.com/office/drawing/2014/main" id="{AAB291D7-8CE8-2B48-8E17-774B38849E37}"/>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40812787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orovnanie tabuľk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4" name="Chart Placeholder 13">
            <a:extLst>
              <a:ext uri="{FF2B5EF4-FFF2-40B4-BE49-F238E27FC236}">
                <a16:creationId xmlns:a16="http://schemas.microsoft.com/office/drawing/2014/main" id="{B9BAFEA4-4946-AF49-9C77-648340E60852}"/>
              </a:ext>
            </a:extLst>
          </p:cNvPr>
          <p:cNvSpPr>
            <a:spLocks noGrp="1"/>
          </p:cNvSpPr>
          <p:nvPr>
            <p:ph type="chart" sz="quarter" idx="15"/>
          </p:nvPr>
        </p:nvSpPr>
        <p:spPr>
          <a:xfrm>
            <a:off x="6275296" y="1288799"/>
            <a:ext cx="5197567" cy="4509833"/>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chart</a:t>
            </a:r>
            <a:endParaRPr lang="sk-SK" dirty="0"/>
          </a:p>
        </p:txBody>
      </p:sp>
      <p:sp>
        <p:nvSpPr>
          <p:cNvPr id="9" name="Text Placeholder 14">
            <a:extLst>
              <a:ext uri="{FF2B5EF4-FFF2-40B4-BE49-F238E27FC236}">
                <a16:creationId xmlns:a16="http://schemas.microsoft.com/office/drawing/2014/main" id="{414C1392-11A7-644B-818A-B404A12CD5FA}"/>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Chart Placeholder 13">
            <a:extLst>
              <a:ext uri="{FF2B5EF4-FFF2-40B4-BE49-F238E27FC236}">
                <a16:creationId xmlns:a16="http://schemas.microsoft.com/office/drawing/2014/main" id="{C696E328-21F3-D547-804C-B3A3332D04A7}"/>
              </a:ext>
            </a:extLst>
          </p:cNvPr>
          <p:cNvSpPr>
            <a:spLocks noGrp="1"/>
          </p:cNvSpPr>
          <p:nvPr>
            <p:ph type="chart" sz="quarter" idx="16"/>
          </p:nvPr>
        </p:nvSpPr>
        <p:spPr>
          <a:xfrm>
            <a:off x="838200" y="1291491"/>
            <a:ext cx="5197567" cy="4509833"/>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chart</a:t>
            </a:r>
            <a:endParaRPr lang="sk-SK" dirty="0"/>
          </a:p>
        </p:txBody>
      </p:sp>
      <p:sp>
        <p:nvSpPr>
          <p:cNvPr id="8" name="Footer Placeholder 8">
            <a:extLst>
              <a:ext uri="{FF2B5EF4-FFF2-40B4-BE49-F238E27FC236}">
                <a16:creationId xmlns:a16="http://schemas.microsoft.com/office/drawing/2014/main" id="{1687C601-DC2C-2E45-A70D-76112306E94B}"/>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0" name="Slide Number Placeholder 9">
            <a:extLst>
              <a:ext uri="{FF2B5EF4-FFF2-40B4-BE49-F238E27FC236}">
                <a16:creationId xmlns:a16="http://schemas.microsoft.com/office/drawing/2014/main" id="{90C62D56-688C-C745-9085-04ED406E0E13}"/>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35005989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 Predeľ">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24E59-6FB1-9347-860E-CA1E9F231DCB}"/>
              </a:ext>
            </a:extLst>
          </p:cNvPr>
          <p:cNvSpPr>
            <a:spLocks noGrp="1"/>
          </p:cNvSpPr>
          <p:nvPr>
            <p:ph type="title" hasCustomPrompt="1"/>
          </p:nvPr>
        </p:nvSpPr>
        <p:spPr>
          <a:xfrm>
            <a:off x="838200" y="1209600"/>
            <a:ext cx="10515600" cy="4910400"/>
          </a:xfrm>
        </p:spPr>
        <p:txBody>
          <a:bodyPr tIns="72000" bIns="72000" anchor="ctr" anchorCtr="0"/>
          <a:lstStyle>
            <a:lvl1pPr algn="ctr">
              <a:defRPr sz="5000" b="0"/>
            </a:lvl1pPr>
          </a:lstStyle>
          <a:p>
            <a:r>
              <a:rPr lang="en-US" dirty="0"/>
              <a:t>Click to edit </a:t>
            </a:r>
            <a:br>
              <a:rPr lang="en-US" dirty="0"/>
            </a:br>
            <a:r>
              <a:rPr lang="en-US" dirty="0"/>
              <a:t>Master title style</a:t>
            </a:r>
            <a:br>
              <a:rPr lang="en-US" dirty="0"/>
            </a:br>
            <a:endParaRPr lang="sk-SK" dirty="0"/>
          </a:p>
        </p:txBody>
      </p:sp>
      <p:sp>
        <p:nvSpPr>
          <p:cNvPr id="5" name="Footer Placeholder 8">
            <a:extLst>
              <a:ext uri="{FF2B5EF4-FFF2-40B4-BE49-F238E27FC236}">
                <a16:creationId xmlns:a16="http://schemas.microsoft.com/office/drawing/2014/main" id="{153C02C4-4FA1-F043-91AA-15F5D32511F1}"/>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6" name="Slide Number Placeholder 9">
            <a:extLst>
              <a:ext uri="{FF2B5EF4-FFF2-40B4-BE49-F238E27FC236}">
                <a16:creationId xmlns:a16="http://schemas.microsoft.com/office/drawing/2014/main" id="{DB2F8825-FA6A-6D4C-AF21-A5576A9C5BFF}"/>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
        <p:nvSpPr>
          <p:cNvPr id="12" name="Text Placeholder 14">
            <a:extLst>
              <a:ext uri="{FF2B5EF4-FFF2-40B4-BE49-F238E27FC236}">
                <a16:creationId xmlns:a16="http://schemas.microsoft.com/office/drawing/2014/main" id="{64FA34EF-C986-D143-9AD1-837977851DA0}"/>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590838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a obsah">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500A439F-6CF7-204D-B667-263C858B20E4}"/>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Content Placeholder 16">
            <a:extLst>
              <a:ext uri="{FF2B5EF4-FFF2-40B4-BE49-F238E27FC236}">
                <a16:creationId xmlns:a16="http://schemas.microsoft.com/office/drawing/2014/main" id="{1823898F-7705-E44C-BE86-A2A8C0102D5F}"/>
              </a:ext>
            </a:extLst>
          </p:cNvPr>
          <p:cNvSpPr>
            <a:spLocks noGrp="1"/>
          </p:cNvSpPr>
          <p:nvPr>
            <p:ph sz="quarter" idx="14"/>
          </p:nvPr>
        </p:nvSpPr>
        <p:spPr>
          <a:xfrm>
            <a:off x="838200" y="1267200"/>
            <a:ext cx="10515600" cy="4852800"/>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7" name="Footer Placeholder 8">
            <a:extLst>
              <a:ext uri="{FF2B5EF4-FFF2-40B4-BE49-F238E27FC236}">
                <a16:creationId xmlns:a16="http://schemas.microsoft.com/office/drawing/2014/main" id="{E6C42478-1194-6344-84B2-D54A264CF2CD}"/>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8" name="Slide Number Placeholder 9">
            <a:extLst>
              <a:ext uri="{FF2B5EF4-FFF2-40B4-BE49-F238E27FC236}">
                <a16:creationId xmlns:a16="http://schemas.microsoft.com/office/drawing/2014/main" id="{FC8DE990-9189-C94E-995F-0CC9A31750D4}"/>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2203898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sah s popis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500A439F-6CF7-204D-B667-263C858B20E4}"/>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Content Placeholder 16">
            <a:extLst>
              <a:ext uri="{FF2B5EF4-FFF2-40B4-BE49-F238E27FC236}">
                <a16:creationId xmlns:a16="http://schemas.microsoft.com/office/drawing/2014/main" id="{1823898F-7705-E44C-BE86-A2A8C0102D5F}"/>
              </a:ext>
            </a:extLst>
          </p:cNvPr>
          <p:cNvSpPr>
            <a:spLocks noGrp="1"/>
          </p:cNvSpPr>
          <p:nvPr>
            <p:ph sz="quarter" idx="14"/>
          </p:nvPr>
        </p:nvSpPr>
        <p:spPr>
          <a:xfrm>
            <a:off x="838200" y="1267200"/>
            <a:ext cx="3830619" cy="4852800"/>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7" name="Content Placeholder 16">
            <a:extLst>
              <a:ext uri="{FF2B5EF4-FFF2-40B4-BE49-F238E27FC236}">
                <a16:creationId xmlns:a16="http://schemas.microsoft.com/office/drawing/2014/main" id="{C8773CAC-334F-DD46-855F-72CFDFC25576}"/>
              </a:ext>
            </a:extLst>
          </p:cNvPr>
          <p:cNvSpPr>
            <a:spLocks noGrp="1"/>
          </p:cNvSpPr>
          <p:nvPr>
            <p:ph sz="quarter" idx="15"/>
          </p:nvPr>
        </p:nvSpPr>
        <p:spPr>
          <a:xfrm>
            <a:off x="4975302" y="1267200"/>
            <a:ext cx="6378498" cy="4852800"/>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8" name="Footer Placeholder 8">
            <a:extLst>
              <a:ext uri="{FF2B5EF4-FFF2-40B4-BE49-F238E27FC236}">
                <a16:creationId xmlns:a16="http://schemas.microsoft.com/office/drawing/2014/main" id="{4CC8DADB-B0C7-F54F-8594-817520C81805}"/>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9" name="Slide Number Placeholder 9">
            <a:extLst>
              <a:ext uri="{FF2B5EF4-FFF2-40B4-BE49-F238E27FC236}">
                <a16:creationId xmlns:a16="http://schemas.microsoft.com/office/drawing/2014/main" id="{1066BAAC-371C-6547-B045-188244A60A3F}"/>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3905407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ázdna stran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791FB48A-3A07-C34B-8600-92F5A06529AF}"/>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Footer Placeholder 8">
            <a:extLst>
              <a:ext uri="{FF2B5EF4-FFF2-40B4-BE49-F238E27FC236}">
                <a16:creationId xmlns:a16="http://schemas.microsoft.com/office/drawing/2014/main" id="{2911F75E-9BBC-9441-9022-4D40464FE8B7}"/>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8" name="Slide Number Placeholder 9">
            <a:extLst>
              <a:ext uri="{FF2B5EF4-FFF2-40B4-BE49-F238E27FC236}">
                <a16:creationId xmlns:a16="http://schemas.microsoft.com/office/drawing/2014/main" id="{808AF435-8ED8-EB4B-AD65-95E25C369709}"/>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2037129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sah a obrázo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Content Placeholder 16">
            <a:extLst>
              <a:ext uri="{FF2B5EF4-FFF2-40B4-BE49-F238E27FC236}">
                <a16:creationId xmlns:a16="http://schemas.microsoft.com/office/drawing/2014/main" id="{5D1B7725-6829-0D4F-A72C-AC141F8490C8}"/>
              </a:ext>
            </a:extLst>
          </p:cNvPr>
          <p:cNvSpPr>
            <a:spLocks noGrp="1"/>
          </p:cNvSpPr>
          <p:nvPr>
            <p:ph sz="quarter" idx="14"/>
          </p:nvPr>
        </p:nvSpPr>
        <p:spPr>
          <a:xfrm>
            <a:off x="838200" y="1288800"/>
            <a:ext cx="5078506" cy="4795200"/>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11" name="Picture Placeholder 11">
            <a:extLst>
              <a:ext uri="{FF2B5EF4-FFF2-40B4-BE49-F238E27FC236}">
                <a16:creationId xmlns:a16="http://schemas.microsoft.com/office/drawing/2014/main" id="{DCBC7289-DC29-544C-9249-003F388F64E2}"/>
              </a:ext>
            </a:extLst>
          </p:cNvPr>
          <p:cNvSpPr>
            <a:spLocks noGrp="1"/>
          </p:cNvSpPr>
          <p:nvPr>
            <p:ph type="pic" sz="quarter" idx="15"/>
          </p:nvPr>
        </p:nvSpPr>
        <p:spPr>
          <a:xfrm>
            <a:off x="6275296" y="1288758"/>
            <a:ext cx="5197567" cy="4794688"/>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picture</a:t>
            </a:r>
            <a:endParaRPr lang="sk-SK" dirty="0"/>
          </a:p>
        </p:txBody>
      </p:sp>
      <p:sp>
        <p:nvSpPr>
          <p:cNvPr id="8" name="Text Placeholder 14">
            <a:extLst>
              <a:ext uri="{FF2B5EF4-FFF2-40B4-BE49-F238E27FC236}">
                <a16:creationId xmlns:a16="http://schemas.microsoft.com/office/drawing/2014/main" id="{5A403D6F-F274-3D4D-89AB-17C1DB269954}"/>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Footer Placeholder 8">
            <a:extLst>
              <a:ext uri="{FF2B5EF4-FFF2-40B4-BE49-F238E27FC236}">
                <a16:creationId xmlns:a16="http://schemas.microsoft.com/office/drawing/2014/main" id="{AB9E9B45-C928-924A-8FA3-72026C03C636}"/>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2" name="Slide Number Placeholder 9">
            <a:extLst>
              <a:ext uri="{FF2B5EF4-FFF2-40B4-BE49-F238E27FC236}">
                <a16:creationId xmlns:a16="http://schemas.microsoft.com/office/drawing/2014/main" id="{42DE18CA-8E6B-8645-964B-602E6415BC9F}"/>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1765838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brazok s popis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Picture Placeholder 11">
            <a:extLst>
              <a:ext uri="{FF2B5EF4-FFF2-40B4-BE49-F238E27FC236}">
                <a16:creationId xmlns:a16="http://schemas.microsoft.com/office/drawing/2014/main" id="{DCBC7289-DC29-544C-9249-003F388F64E2}"/>
              </a:ext>
            </a:extLst>
          </p:cNvPr>
          <p:cNvSpPr>
            <a:spLocks noGrp="1"/>
          </p:cNvSpPr>
          <p:nvPr>
            <p:ph type="pic" sz="quarter" idx="15"/>
          </p:nvPr>
        </p:nvSpPr>
        <p:spPr>
          <a:xfrm>
            <a:off x="838200" y="1288758"/>
            <a:ext cx="10469137" cy="4120554"/>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picture</a:t>
            </a:r>
            <a:endParaRPr lang="sk-SK" dirty="0"/>
          </a:p>
        </p:txBody>
      </p:sp>
      <p:sp>
        <p:nvSpPr>
          <p:cNvPr id="8" name="Text Placeholder 14">
            <a:extLst>
              <a:ext uri="{FF2B5EF4-FFF2-40B4-BE49-F238E27FC236}">
                <a16:creationId xmlns:a16="http://schemas.microsoft.com/office/drawing/2014/main" id="{5A403D6F-F274-3D4D-89AB-17C1DB269954}"/>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4">
            <a:extLst>
              <a:ext uri="{FF2B5EF4-FFF2-40B4-BE49-F238E27FC236}">
                <a16:creationId xmlns:a16="http://schemas.microsoft.com/office/drawing/2014/main" id="{6CEDBF15-7E0B-2E4F-85D4-17D63BA9DFAE}"/>
              </a:ext>
            </a:extLst>
          </p:cNvPr>
          <p:cNvSpPr>
            <a:spLocks noGrp="1"/>
          </p:cNvSpPr>
          <p:nvPr>
            <p:ph type="body" sz="quarter" idx="16"/>
          </p:nvPr>
        </p:nvSpPr>
        <p:spPr>
          <a:xfrm>
            <a:off x="838200" y="5679689"/>
            <a:ext cx="10469137" cy="423746"/>
          </a:xfrm>
        </p:spPr>
        <p:txBody>
          <a:bodyPr>
            <a:normAutofit/>
          </a:bodyPr>
          <a:lstStyle>
            <a:lvl1pPr marL="0" indent="0">
              <a:buFontTx/>
              <a:buNone/>
              <a:defRPr sz="2000">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Footer Placeholder 8">
            <a:extLst>
              <a:ext uri="{FF2B5EF4-FFF2-40B4-BE49-F238E27FC236}">
                <a16:creationId xmlns:a16="http://schemas.microsoft.com/office/drawing/2014/main" id="{918D291C-082E-0441-9C75-F21E4882AF76}"/>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0" name="Slide Number Placeholder 9">
            <a:extLst>
              <a:ext uri="{FF2B5EF4-FFF2-40B4-BE49-F238E27FC236}">
                <a16:creationId xmlns:a16="http://schemas.microsoft.com/office/drawing/2014/main" id="{E502D312-4770-FA4E-A049-B365AAFC00D7}"/>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353889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rovananie obrazok s popisom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Picture Placeholder 11">
            <a:extLst>
              <a:ext uri="{FF2B5EF4-FFF2-40B4-BE49-F238E27FC236}">
                <a16:creationId xmlns:a16="http://schemas.microsoft.com/office/drawing/2014/main" id="{DCBC7289-DC29-544C-9249-003F388F64E2}"/>
              </a:ext>
            </a:extLst>
          </p:cNvPr>
          <p:cNvSpPr>
            <a:spLocks noGrp="1"/>
          </p:cNvSpPr>
          <p:nvPr>
            <p:ph type="pic" sz="quarter" idx="15"/>
          </p:nvPr>
        </p:nvSpPr>
        <p:spPr>
          <a:xfrm>
            <a:off x="838201" y="1288758"/>
            <a:ext cx="5012472" cy="4105686"/>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picture</a:t>
            </a:r>
            <a:endParaRPr lang="sk-SK" dirty="0"/>
          </a:p>
        </p:txBody>
      </p:sp>
      <p:sp>
        <p:nvSpPr>
          <p:cNvPr id="8" name="Text Placeholder 14">
            <a:extLst>
              <a:ext uri="{FF2B5EF4-FFF2-40B4-BE49-F238E27FC236}">
                <a16:creationId xmlns:a16="http://schemas.microsoft.com/office/drawing/2014/main" id="{5A403D6F-F274-3D4D-89AB-17C1DB269954}"/>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4">
            <a:extLst>
              <a:ext uri="{FF2B5EF4-FFF2-40B4-BE49-F238E27FC236}">
                <a16:creationId xmlns:a16="http://schemas.microsoft.com/office/drawing/2014/main" id="{6CEDBF15-7E0B-2E4F-85D4-17D63BA9DFAE}"/>
              </a:ext>
            </a:extLst>
          </p:cNvPr>
          <p:cNvSpPr>
            <a:spLocks noGrp="1"/>
          </p:cNvSpPr>
          <p:nvPr>
            <p:ph type="body" sz="quarter" idx="16"/>
          </p:nvPr>
        </p:nvSpPr>
        <p:spPr>
          <a:xfrm>
            <a:off x="838199" y="5672255"/>
            <a:ext cx="5012473" cy="423746"/>
          </a:xfrm>
        </p:spPr>
        <p:txBody>
          <a:bodyPr>
            <a:normAutofit/>
          </a:bodyPr>
          <a:lstStyle>
            <a:lvl1pPr marL="0" indent="0">
              <a:buFontTx/>
              <a:buNone/>
              <a:defRPr sz="2000">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Picture Placeholder 11">
            <a:extLst>
              <a:ext uri="{FF2B5EF4-FFF2-40B4-BE49-F238E27FC236}">
                <a16:creationId xmlns:a16="http://schemas.microsoft.com/office/drawing/2014/main" id="{A9A5AC6E-146A-CE43-9043-A9CAF000B346}"/>
              </a:ext>
            </a:extLst>
          </p:cNvPr>
          <p:cNvSpPr>
            <a:spLocks noGrp="1"/>
          </p:cNvSpPr>
          <p:nvPr>
            <p:ph type="pic" sz="quarter" idx="17"/>
          </p:nvPr>
        </p:nvSpPr>
        <p:spPr>
          <a:xfrm>
            <a:off x="6096000" y="1288757"/>
            <a:ext cx="5211336" cy="4093564"/>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picture</a:t>
            </a:r>
            <a:endParaRPr lang="sk-SK" dirty="0"/>
          </a:p>
        </p:txBody>
      </p:sp>
      <p:sp>
        <p:nvSpPr>
          <p:cNvPr id="10" name="Text Placeholder 14">
            <a:extLst>
              <a:ext uri="{FF2B5EF4-FFF2-40B4-BE49-F238E27FC236}">
                <a16:creationId xmlns:a16="http://schemas.microsoft.com/office/drawing/2014/main" id="{EA036A9B-A1E3-9045-A629-19597A46D8ED}"/>
              </a:ext>
            </a:extLst>
          </p:cNvPr>
          <p:cNvSpPr>
            <a:spLocks noGrp="1"/>
          </p:cNvSpPr>
          <p:nvPr>
            <p:ph type="body" sz="quarter" idx="18"/>
          </p:nvPr>
        </p:nvSpPr>
        <p:spPr>
          <a:xfrm>
            <a:off x="6096000" y="5666193"/>
            <a:ext cx="5012473" cy="423746"/>
          </a:xfrm>
        </p:spPr>
        <p:txBody>
          <a:bodyPr>
            <a:normAutofit/>
          </a:bodyPr>
          <a:lstStyle>
            <a:lvl1pPr marL="0" indent="0">
              <a:buFontTx/>
              <a:buNone/>
              <a:defRPr sz="2000">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4" name="Footer Placeholder 8">
            <a:extLst>
              <a:ext uri="{FF2B5EF4-FFF2-40B4-BE49-F238E27FC236}">
                <a16:creationId xmlns:a16="http://schemas.microsoft.com/office/drawing/2014/main" id="{DFDFD298-29B7-8C49-8F37-ABB79FDCF768}"/>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5" name="Slide Number Placeholder 9">
            <a:extLst>
              <a:ext uri="{FF2B5EF4-FFF2-40B4-BE49-F238E27FC236}">
                <a16:creationId xmlns:a16="http://schemas.microsoft.com/office/drawing/2014/main" id="{4CBEAFDC-2DAE-1848-8DAD-D8B4815A72E2}"/>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3430864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sah a graf">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able Placeholder 4">
            <a:extLst>
              <a:ext uri="{FF2B5EF4-FFF2-40B4-BE49-F238E27FC236}">
                <a16:creationId xmlns:a16="http://schemas.microsoft.com/office/drawing/2014/main" id="{F0B43CEA-B5AB-DC4C-92D3-5B74497420A9}"/>
              </a:ext>
            </a:extLst>
          </p:cNvPr>
          <p:cNvSpPr>
            <a:spLocks noGrp="1"/>
          </p:cNvSpPr>
          <p:nvPr>
            <p:ph type="tbl" sz="quarter" idx="15"/>
          </p:nvPr>
        </p:nvSpPr>
        <p:spPr>
          <a:xfrm>
            <a:off x="6275296" y="1288799"/>
            <a:ext cx="5197567" cy="4795199"/>
          </a:xfrm>
        </p:spPr>
        <p:txBody>
          <a:bodyPr/>
          <a:lstStyle>
            <a:lvl1pPr>
              <a:defRPr>
                <a:solidFill>
                  <a:srgbClr val="0067AC"/>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icon to add table</a:t>
            </a:r>
            <a:endParaRPr lang="sk-SK" dirty="0"/>
          </a:p>
        </p:txBody>
      </p:sp>
      <p:sp>
        <p:nvSpPr>
          <p:cNvPr id="8" name="Content Placeholder 16">
            <a:extLst>
              <a:ext uri="{FF2B5EF4-FFF2-40B4-BE49-F238E27FC236}">
                <a16:creationId xmlns:a16="http://schemas.microsoft.com/office/drawing/2014/main" id="{6E667F88-2B5B-FE4B-B81A-CE64F5A43654}"/>
              </a:ext>
            </a:extLst>
          </p:cNvPr>
          <p:cNvSpPr>
            <a:spLocks noGrp="1"/>
          </p:cNvSpPr>
          <p:nvPr>
            <p:ph sz="quarter" idx="14"/>
          </p:nvPr>
        </p:nvSpPr>
        <p:spPr>
          <a:xfrm>
            <a:off x="838200" y="1288800"/>
            <a:ext cx="5078506" cy="4795200"/>
          </a:xfrm>
        </p:spPr>
        <p:txBody>
          <a:bodyPr>
            <a:normAutofit/>
          </a:bodyPr>
          <a:lstStyle>
            <a:lvl1pPr marL="457200" indent="-457200">
              <a:buFont typeface="Arial" panose="020B0604020202020204" pitchFamily="34" charset="0"/>
              <a:buChar char="•"/>
              <a:defRPr sz="3000">
                <a:solidFill>
                  <a:srgbClr val="0067AC"/>
                </a:solidFill>
              </a:defRPr>
            </a:lvl1pPr>
            <a:lvl2pPr marL="800100" indent="-342900">
              <a:buFont typeface="Arial" panose="020B0604020202020204" pitchFamily="34" charset="0"/>
              <a:buChar char="•"/>
              <a:defRPr sz="2500">
                <a:solidFill>
                  <a:srgbClr val="0067AC"/>
                </a:solidFill>
              </a:defRPr>
            </a:lvl2pPr>
            <a:lvl3pPr marL="1257300" indent="-342900">
              <a:buFont typeface="Arial" panose="020B0604020202020204" pitchFamily="34" charset="0"/>
              <a:buChar char="•"/>
              <a:defRPr sz="2000">
                <a:solidFill>
                  <a:srgbClr val="0067AC"/>
                </a:solidFill>
              </a:defRPr>
            </a:lvl3pPr>
            <a:lvl4pPr marL="1657350" indent="-285750">
              <a:buFont typeface="Arial" panose="020B0604020202020204" pitchFamily="34" charset="0"/>
              <a:buChar char="•"/>
              <a:defRPr sz="1800">
                <a:solidFill>
                  <a:srgbClr val="0067AC"/>
                </a:solidFill>
              </a:defRPr>
            </a:lvl4pPr>
            <a:lvl5pPr marL="2114550" indent="-285750">
              <a:buFont typeface="Arial" panose="020B0604020202020204" pitchFamily="34" charset="0"/>
              <a:buChar char="•"/>
              <a:defRPr sz="1500">
                <a:solidFill>
                  <a:srgbClr val="0067A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dirty="0"/>
          </a:p>
        </p:txBody>
      </p:sp>
      <p:sp>
        <p:nvSpPr>
          <p:cNvPr id="12" name="Text Placeholder 14">
            <a:extLst>
              <a:ext uri="{FF2B5EF4-FFF2-40B4-BE49-F238E27FC236}">
                <a16:creationId xmlns:a16="http://schemas.microsoft.com/office/drawing/2014/main" id="{73400F2A-788B-4D47-8FE6-D8EBC29AE86B}"/>
              </a:ext>
            </a:extLst>
          </p:cNvPr>
          <p:cNvSpPr>
            <a:spLocks noGrp="1"/>
          </p:cNvSpPr>
          <p:nvPr>
            <p:ph type="body" sz="quarter" idx="13"/>
          </p:nvPr>
        </p:nvSpPr>
        <p:spPr>
          <a:xfrm>
            <a:off x="838200" y="227281"/>
            <a:ext cx="9191400" cy="687119"/>
          </a:xfrm>
        </p:spPr>
        <p:txBody>
          <a:bodyPr/>
          <a:lstStyle>
            <a:lvl1pPr marL="0" indent="0">
              <a:buFontTx/>
              <a:buNone/>
              <a:defRPr>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Footer Placeholder 8">
            <a:extLst>
              <a:ext uri="{FF2B5EF4-FFF2-40B4-BE49-F238E27FC236}">
                <a16:creationId xmlns:a16="http://schemas.microsoft.com/office/drawing/2014/main" id="{1D50C2A6-953C-8141-9659-A931CD7A15AC}"/>
              </a:ext>
            </a:extLst>
          </p:cNvPr>
          <p:cNvSpPr>
            <a:spLocks noGrp="1"/>
          </p:cNvSpPr>
          <p:nvPr>
            <p:ph type="ftr" sz="quarter" idx="11"/>
          </p:nvPr>
        </p:nvSpPr>
        <p:spPr>
          <a:xfrm>
            <a:off x="838199" y="6373812"/>
            <a:ext cx="9468293" cy="365125"/>
          </a:xfrm>
          <a:prstGeom prst="rect">
            <a:avLst/>
          </a:prstGeom>
        </p:spPr>
        <p:txBody>
          <a:bodyPr/>
          <a:lstStyle>
            <a:lvl1pPr algn="l">
              <a:defRPr sz="1200">
                <a:solidFill>
                  <a:srgbClr val="0067AC"/>
                </a:solidFill>
              </a:defRPr>
            </a:lvl1pPr>
          </a:lstStyle>
          <a:p>
            <a:r>
              <a:rPr lang="sk-SK" dirty="0"/>
              <a:t>Názov prezentácie</a:t>
            </a:r>
          </a:p>
        </p:txBody>
      </p:sp>
      <p:sp>
        <p:nvSpPr>
          <p:cNvPr id="10" name="Slide Number Placeholder 9">
            <a:extLst>
              <a:ext uri="{FF2B5EF4-FFF2-40B4-BE49-F238E27FC236}">
                <a16:creationId xmlns:a16="http://schemas.microsoft.com/office/drawing/2014/main" id="{12814408-B4A2-A241-831E-B6B58915E95E}"/>
              </a:ext>
            </a:extLst>
          </p:cNvPr>
          <p:cNvSpPr>
            <a:spLocks noGrp="1"/>
          </p:cNvSpPr>
          <p:nvPr>
            <p:ph type="sldNum" sz="quarter" idx="12"/>
          </p:nvPr>
        </p:nvSpPr>
        <p:spPr>
          <a:xfrm>
            <a:off x="10419907" y="6373811"/>
            <a:ext cx="1478493" cy="365125"/>
          </a:xfrm>
          <a:prstGeom prst="rect">
            <a:avLst/>
          </a:prstGeom>
        </p:spPr>
        <p:txBody>
          <a:bodyPr/>
          <a:lstStyle>
            <a:lvl1pPr algn="r">
              <a:defRPr sz="1200">
                <a:solidFill>
                  <a:srgbClr val="0067AC"/>
                </a:solidFill>
              </a:defRPr>
            </a:lvl1pPr>
          </a:lstStyle>
          <a:p>
            <a:fld id="{5DD979C4-B72D-9549-BD86-64D2882017CF}" type="slidenum">
              <a:rPr lang="sk-SK" smtClean="0"/>
              <a:pPr/>
              <a:t>‹#›</a:t>
            </a:fld>
            <a:endParaRPr lang="sk-SK" dirty="0"/>
          </a:p>
        </p:txBody>
      </p:sp>
    </p:spTree>
    <p:extLst>
      <p:ext uri="{BB962C8B-B14F-4D97-AF65-F5344CB8AC3E}">
        <p14:creationId xmlns:p14="http://schemas.microsoft.com/office/powerpoint/2010/main" val="3056686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A8F54B-A675-9F4E-8966-E13985D5FDE1}"/>
              </a:ext>
            </a:extLst>
          </p:cNvPr>
          <p:cNvSpPr>
            <a:spLocks noGrp="1"/>
          </p:cNvSpPr>
          <p:nvPr>
            <p:ph type="title"/>
          </p:nvPr>
        </p:nvSpPr>
        <p:spPr>
          <a:xfrm>
            <a:off x="838200" y="626165"/>
            <a:ext cx="10515600" cy="2385392"/>
          </a:xfrm>
          <a:prstGeom prst="rect">
            <a:avLst/>
          </a:prstGeom>
        </p:spPr>
        <p:txBody>
          <a:bodyPr vert="horz" lIns="91440" tIns="45720" rIns="91440" bIns="45720" rtlCol="0" anchor="ctr">
            <a:noAutofit/>
          </a:bodyPr>
          <a:lstStyle/>
          <a:p>
            <a:endParaRPr lang="sk-SK" dirty="0"/>
          </a:p>
        </p:txBody>
      </p:sp>
      <p:sp>
        <p:nvSpPr>
          <p:cNvPr id="3" name="Text Placeholder 2">
            <a:extLst>
              <a:ext uri="{FF2B5EF4-FFF2-40B4-BE49-F238E27FC236}">
                <a16:creationId xmlns:a16="http://schemas.microsoft.com/office/drawing/2014/main" id="{6A0FAB9E-E14D-904E-9850-6668D345A0A7}"/>
              </a:ext>
            </a:extLst>
          </p:cNvPr>
          <p:cNvSpPr>
            <a:spLocks noGrp="1"/>
          </p:cNvSpPr>
          <p:nvPr>
            <p:ph type="body" idx="1"/>
          </p:nvPr>
        </p:nvSpPr>
        <p:spPr>
          <a:xfrm>
            <a:off x="838200" y="3210339"/>
            <a:ext cx="7083287" cy="1083365"/>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to edit Master text</a:t>
            </a:r>
            <a:endParaRPr lang="sk-SK" dirty="0"/>
          </a:p>
        </p:txBody>
      </p:sp>
    </p:spTree>
    <p:extLst>
      <p:ext uri="{BB962C8B-B14F-4D97-AF65-F5344CB8AC3E}">
        <p14:creationId xmlns:p14="http://schemas.microsoft.com/office/powerpoint/2010/main" val="1203621864"/>
      </p:ext>
    </p:extLst>
  </p:cSld>
  <p:clrMap bg1="lt1" tx1="dk1" bg2="lt2" tx2="dk2" accent1="accent1" accent2="accent2" accent3="accent3" accent4="accent4" accent5="accent5" accent6="accent6" hlink="hlink" folHlink="folHlink"/>
  <p:sldLayoutIdLst>
    <p:sldLayoutId id="2147483658" r:id="rId1"/>
    <p:sldLayoutId id="2147483653" r:id="rId2"/>
    <p:sldLayoutId id="2147483652" r:id="rId3"/>
    <p:sldLayoutId id="2147483663" r:id="rId4"/>
    <p:sldLayoutId id="2147483655" r:id="rId5"/>
    <p:sldLayoutId id="2147483650" r:id="rId6"/>
    <p:sldLayoutId id="2147483661" r:id="rId7"/>
    <p:sldLayoutId id="2147483662" r:id="rId8"/>
    <p:sldLayoutId id="2147483656" r:id="rId9"/>
    <p:sldLayoutId id="2147483660" r:id="rId10"/>
    <p:sldLayoutId id="2147483654" r:id="rId11"/>
    <p:sldLayoutId id="2147483659" r:id="rId12"/>
  </p:sldLayoutIdLst>
  <p:hf hdr="0" dt="0"/>
  <p:txStyles>
    <p:titleStyle>
      <a:lvl1pPr algn="l" defTabSz="914400" rtl="0" eaLnBrk="1" latinLnBrk="0" hangingPunct="1">
        <a:lnSpc>
          <a:spcPct val="90000"/>
        </a:lnSpc>
        <a:spcBef>
          <a:spcPct val="0"/>
        </a:spcBef>
        <a:buNone/>
        <a:defRPr sz="6000" b="1" kern="1200">
          <a:solidFill>
            <a:srgbClr val="0067AC"/>
          </a:solidFill>
          <a:latin typeface="Verdana" panose="020B0604030504040204" pitchFamily="34" charset="0"/>
          <a:ea typeface="Verdana" panose="020B0604030504040204" pitchFamily="34" charset="0"/>
          <a:cs typeface="Verdana" panose="020B0604030504040204" pitchFamily="34" charset="0"/>
        </a:defRPr>
      </a:lvl1pPr>
    </p:titleStyle>
    <p:bodyStyle>
      <a:lvl1pPr marL="0" marR="0" indent="0" algn="l" defTabSz="914400" rtl="0" eaLnBrk="1" fontAlgn="auto" latinLnBrk="0" hangingPunct="1">
        <a:lnSpc>
          <a:spcPct val="90000"/>
        </a:lnSpc>
        <a:spcBef>
          <a:spcPts val="1000"/>
        </a:spcBef>
        <a:spcAft>
          <a:spcPts val="0"/>
        </a:spcAft>
        <a:buClrTx/>
        <a:buSzTx/>
        <a:buFontTx/>
        <a:buNone/>
        <a:tabLst/>
        <a:defRPr sz="4000" kern="1200">
          <a:solidFill>
            <a:srgbClr val="A6835A"/>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aspi.cz/products/lawText/1/38901/1/2/ASPI%253A/119/1990%20Sb." TargetMode="External"/><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113C19-1CB1-B9D6-4EF4-BE8EDDC13369}"/>
              </a:ext>
            </a:extLst>
          </p:cNvPr>
          <p:cNvSpPr>
            <a:spLocks noGrp="1"/>
          </p:cNvSpPr>
          <p:nvPr>
            <p:ph type="body" sz="quarter" idx="14"/>
          </p:nvPr>
        </p:nvSpPr>
        <p:spPr>
          <a:xfrm>
            <a:off x="771525" y="3039692"/>
            <a:ext cx="8867775" cy="1899861"/>
          </a:xfrm>
        </p:spPr>
        <p:txBody>
          <a:bodyPr/>
          <a:lstStyle/>
          <a:p>
            <a:r>
              <a:rPr lang="sk-SK" dirty="0"/>
              <a:t>Bratislava, 6. júna 2023</a:t>
            </a:r>
          </a:p>
        </p:txBody>
      </p:sp>
      <p:sp>
        <p:nvSpPr>
          <p:cNvPr id="3" name="Text Placeholder 2">
            <a:extLst>
              <a:ext uri="{FF2B5EF4-FFF2-40B4-BE49-F238E27FC236}">
                <a16:creationId xmlns:a16="http://schemas.microsoft.com/office/drawing/2014/main" id="{77C337AA-C9CC-E429-FA90-9E33DD26E89D}"/>
              </a:ext>
            </a:extLst>
          </p:cNvPr>
          <p:cNvSpPr>
            <a:spLocks noGrp="1"/>
          </p:cNvSpPr>
          <p:nvPr>
            <p:ph type="body" sz="quarter" idx="15"/>
          </p:nvPr>
        </p:nvSpPr>
        <p:spPr/>
        <p:txBody>
          <a:bodyPr/>
          <a:lstStyle/>
          <a:p>
            <a:r>
              <a:rPr lang="sk-SK" sz="44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4400" dirty="0">
              <a:solidFill>
                <a:srgbClr val="000000"/>
              </a:solidFill>
              <a:effectLst/>
              <a:latin typeface="Minion Pro"/>
              <a:ea typeface="Calibri" panose="020F0502020204030204" pitchFamily="34" charset="0"/>
              <a:cs typeface="Minion Pro"/>
            </a:endParaRPr>
          </a:p>
          <a:p>
            <a:endParaRPr lang="sk-SK" dirty="0"/>
          </a:p>
        </p:txBody>
      </p:sp>
      <p:sp>
        <p:nvSpPr>
          <p:cNvPr id="4" name="Text Placeholder 3">
            <a:extLst>
              <a:ext uri="{FF2B5EF4-FFF2-40B4-BE49-F238E27FC236}">
                <a16:creationId xmlns:a16="http://schemas.microsoft.com/office/drawing/2014/main" id="{7196A633-C2D1-CE13-B71B-65F3571A8036}"/>
              </a:ext>
            </a:extLst>
          </p:cNvPr>
          <p:cNvSpPr>
            <a:spLocks noGrp="1"/>
          </p:cNvSpPr>
          <p:nvPr>
            <p:ph type="body" sz="quarter" idx="16"/>
          </p:nvPr>
        </p:nvSpPr>
        <p:spPr/>
        <p:txBody>
          <a:bodyPr/>
          <a:lstStyle/>
          <a:p>
            <a:r>
              <a:rPr lang="sk-SK" dirty="0"/>
              <a:t>Dušan Jurčák </a:t>
            </a:r>
          </a:p>
        </p:txBody>
      </p:sp>
      <p:sp>
        <p:nvSpPr>
          <p:cNvPr id="5" name="Text Placeholder 4">
            <a:extLst>
              <a:ext uri="{FF2B5EF4-FFF2-40B4-BE49-F238E27FC236}">
                <a16:creationId xmlns:a16="http://schemas.microsoft.com/office/drawing/2014/main" id="{FFC26541-CE4D-3FBD-0F2D-8AF4F90149B9}"/>
              </a:ext>
            </a:extLst>
          </p:cNvPr>
          <p:cNvSpPr>
            <a:spLocks noGrp="1"/>
          </p:cNvSpPr>
          <p:nvPr>
            <p:ph type="body" sz="quarter" idx="17"/>
          </p:nvPr>
        </p:nvSpPr>
        <p:spPr/>
        <p:txBody>
          <a:bodyPr/>
          <a:lstStyle/>
          <a:p>
            <a:r>
              <a:rPr lang="sk-SK" dirty="0"/>
              <a:t>Národná banka Slovenska</a:t>
            </a:r>
          </a:p>
        </p:txBody>
      </p:sp>
    </p:spTree>
    <p:extLst>
      <p:ext uri="{BB962C8B-B14F-4D97-AF65-F5344CB8AC3E}">
        <p14:creationId xmlns:p14="http://schemas.microsoft.com/office/powerpoint/2010/main" val="1037784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CBF4BF1-AEBF-4AC2-4626-1594B65B19FE}"/>
              </a:ext>
            </a:extLst>
          </p:cNvPr>
          <p:cNvSpPr>
            <a:spLocks noGrp="1"/>
          </p:cNvSpPr>
          <p:nvPr>
            <p:ph type="body" sz="quarter" idx="13"/>
          </p:nvPr>
        </p:nvSpPr>
        <p:spPr/>
        <p:txBody>
          <a:bodyPr>
            <a:normAutofit/>
          </a:bodyPr>
          <a:lstStyle/>
          <a:p>
            <a:pPr algn="ctr"/>
            <a:r>
              <a:rPr lang="sk-SK" b="1" dirty="0">
                <a:effectLst/>
                <a:latin typeface="Cambria" panose="02040503050406030204" pitchFamily="18" charset="0"/>
                <a:ea typeface="Calibri" panose="020F0502020204030204" pitchFamily="34" charset="0"/>
                <a:cs typeface="Times New Roman" panose="02020603050405020304" pitchFamily="18" charset="0"/>
              </a:rPr>
              <a:t>Stredisko cenných papierov</a:t>
            </a:r>
            <a:r>
              <a:rPr lang="sk-SK" dirty="0">
                <a:effectLst/>
                <a:latin typeface="Cambria" panose="02040503050406030204" pitchFamily="18" charset="0"/>
                <a:ea typeface="Calibri" panose="020F0502020204030204" pitchFamily="34" charset="0"/>
                <a:cs typeface="Times New Roman" panose="02020603050405020304" pitchFamily="18" charset="0"/>
              </a:rPr>
              <a:t> </a:t>
            </a:r>
            <a:endParaRPr lang="sk-SK" dirty="0"/>
          </a:p>
        </p:txBody>
      </p:sp>
      <p:sp>
        <p:nvSpPr>
          <p:cNvPr id="3" name="Content Placeholder 2">
            <a:extLst>
              <a:ext uri="{FF2B5EF4-FFF2-40B4-BE49-F238E27FC236}">
                <a16:creationId xmlns:a16="http://schemas.microsoft.com/office/drawing/2014/main" id="{C7EE3D26-EADC-7FD3-BD03-C20A4C2D4640}"/>
              </a:ext>
            </a:extLst>
          </p:cNvPr>
          <p:cNvSpPr>
            <a:spLocks noGrp="1"/>
          </p:cNvSpPr>
          <p:nvPr>
            <p:ph sz="quarter" idx="14"/>
          </p:nvPr>
        </p:nvSpPr>
        <p:spPr>
          <a:xfrm>
            <a:off x="904875" y="1267200"/>
            <a:ext cx="10515600" cy="4852800"/>
          </a:xfrm>
        </p:spPr>
        <p:txBody>
          <a:bodyPr/>
          <a:lstStyle/>
          <a:p>
            <a:endParaRPr lang="sk-SK" sz="1800" dirty="0">
              <a:ea typeface="Calibri" panose="020F0502020204030204" pitchFamily="34" charset="0"/>
              <a:cs typeface="Times New Roman" panose="02020603050405020304" pitchFamily="18" charset="0"/>
            </a:endParaRPr>
          </a:p>
          <a:p>
            <a:endParaRPr lang="sk-SK" sz="1800" dirty="0">
              <a:ea typeface="Calibri" panose="020F0502020204030204" pitchFamily="34" charset="0"/>
              <a:cs typeface="Times New Roman" panose="02020603050405020304" pitchFamily="18" charset="0"/>
            </a:endParaRPr>
          </a:p>
          <a:p>
            <a:endParaRPr lang="sk-SK" sz="1800" dirty="0">
              <a:ea typeface="Calibri" panose="020F0502020204030204" pitchFamily="34" charset="0"/>
              <a:cs typeface="Times New Roman" panose="02020603050405020304" pitchFamily="18" charset="0"/>
            </a:endParaRPr>
          </a:p>
          <a:p>
            <a:r>
              <a:rPr lang="sk-SK" sz="1800" dirty="0">
                <a:ea typeface="Calibri" panose="020F0502020204030204" pitchFamily="34" charset="0"/>
                <a:cs typeface="Times New Roman" panose="02020603050405020304" pitchFamily="18" charset="0"/>
              </a:rPr>
              <a:t>Vzniklo 22</a:t>
            </a:r>
            <a:r>
              <a:rPr lang="sk-SK" sz="1800" dirty="0">
                <a:effectLst/>
                <a:latin typeface="Cambria" panose="02040503050406030204" pitchFamily="18" charset="0"/>
                <a:ea typeface="Calibri" panose="020F0502020204030204" pitchFamily="34" charset="0"/>
                <a:cs typeface="Times New Roman" panose="02020603050405020304" pitchFamily="18" charset="0"/>
              </a:rPr>
              <a:t>. decembra </a:t>
            </a:r>
            <a:r>
              <a:rPr lang="sk-SK" sz="1800" b="1" dirty="0">
                <a:effectLst/>
                <a:latin typeface="Cambria" panose="02040503050406030204" pitchFamily="18" charset="0"/>
                <a:ea typeface="Calibri" panose="020F0502020204030204" pitchFamily="34" charset="0"/>
                <a:cs typeface="Times New Roman" panose="02020603050405020304" pitchFamily="18" charset="0"/>
              </a:rPr>
              <a:t>1992, </a:t>
            </a:r>
            <a:r>
              <a:rPr lang="sk-SK" sz="1800" dirty="0">
                <a:effectLst/>
                <a:latin typeface="Cambria" panose="02040503050406030204" pitchFamily="18" charset="0"/>
                <a:ea typeface="Calibri" panose="020F0502020204030204" pitchFamily="34" charset="0"/>
                <a:cs typeface="Times New Roman" panose="02020603050405020304" pitchFamily="18" charset="0"/>
              </a:rPr>
              <a:t>a to podľa zákona 600/</a:t>
            </a:r>
            <a:r>
              <a:rPr lang="sk-SK" sz="1800" b="1" dirty="0">
                <a:effectLst/>
                <a:latin typeface="Cambria" panose="02040503050406030204" pitchFamily="18" charset="0"/>
                <a:ea typeface="Calibri" panose="020F0502020204030204" pitchFamily="34" charset="0"/>
                <a:cs typeface="Times New Roman" panose="02020603050405020304" pitchFamily="18" charset="0"/>
              </a:rPr>
              <a:t>1992</a:t>
            </a:r>
            <a:r>
              <a:rPr lang="sk-SK" sz="1800" dirty="0">
                <a:effectLst/>
                <a:latin typeface="Cambria" panose="02040503050406030204" pitchFamily="18" charset="0"/>
                <a:ea typeface="Calibri" panose="020F0502020204030204" pitchFamily="34" charset="0"/>
                <a:cs typeface="Times New Roman" panose="02020603050405020304" pitchFamily="18" charset="0"/>
              </a:rPr>
              <a:t> Zb. o </a:t>
            </a:r>
            <a:r>
              <a:rPr lang="sk-SK" sz="1800" b="1" dirty="0">
                <a:effectLst/>
                <a:latin typeface="Cambria" panose="02040503050406030204" pitchFamily="18" charset="0"/>
                <a:ea typeface="Calibri" panose="020F0502020204030204" pitchFamily="34" charset="0"/>
                <a:cs typeface="Times New Roman" panose="02020603050405020304" pitchFamily="18" charset="0"/>
              </a:rPr>
              <a:t>cenných</a:t>
            </a:r>
            <a:r>
              <a:rPr lang="sk-SK" sz="1800" dirty="0">
                <a:effectLst/>
                <a:latin typeface="Cambria" panose="02040503050406030204" pitchFamily="18" charset="0"/>
                <a:ea typeface="Calibri" panose="020F0502020204030204" pitchFamily="34" charset="0"/>
                <a:cs typeface="Times New Roman" panose="02020603050405020304" pitchFamily="18" charset="0"/>
              </a:rPr>
              <a:t> papieroch</a:t>
            </a:r>
            <a:endParaRPr lang="sk-SK" sz="1800" b="1"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b="1" dirty="0">
                <a:effectLst/>
                <a:latin typeface="Cambria" panose="02040503050406030204" pitchFamily="18" charset="0"/>
                <a:ea typeface="Calibri" panose="020F0502020204030204" pitchFamily="34" charset="0"/>
                <a:cs typeface="Times New Roman" panose="02020603050405020304" pitchFamily="18" charset="0"/>
              </a:rPr>
              <a:t>Akcie, ktoré vzišli s kupónovej privatizácie boli emitované ako zaknihované cenné papiere </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Po spustení prevádzky otvorilo viac </a:t>
            </a:r>
            <a:r>
              <a:rPr lang="sk-SK" sz="1800" b="1" dirty="0">
                <a:effectLst/>
                <a:latin typeface="Cambria" panose="02040503050406030204" pitchFamily="18" charset="0"/>
                <a:ea typeface="Calibri" panose="020F0502020204030204" pitchFamily="34" charset="0"/>
                <a:cs typeface="Times New Roman" panose="02020603050405020304" pitchFamily="18" charset="0"/>
              </a:rPr>
              <a:t>ako 2,6 milióna účtov </a:t>
            </a:r>
            <a:r>
              <a:rPr lang="sk-SK" sz="1800" dirty="0">
                <a:effectLst/>
                <a:latin typeface="Cambria" panose="02040503050406030204" pitchFamily="18" charset="0"/>
                <a:ea typeface="Calibri" panose="020F0502020204030204" pitchFamily="34" charset="0"/>
                <a:cs typeface="Times New Roman" panose="02020603050405020304" pitchFamily="18" charset="0"/>
              </a:rPr>
              <a:t>majiteľov zaknihovaných cenných papierov na ktoré sa pripísali akcie z emisií vydaných spoločnosťami privatizovaných prostredníctvom prvej vlny kupónovej privatizácie.</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Išlo o jedinečné riešenie v tomto období </a:t>
            </a:r>
          </a:p>
          <a:p>
            <a:pPr marL="0" indent="0">
              <a:buNone/>
            </a:pPr>
            <a:endParaRPr lang="sk-SK" sz="1800" b="1" dirty="0">
              <a:effectLst/>
              <a:latin typeface="Cambria" panose="020405030504060302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880B2D3-4951-224E-467E-5DD7E2B85EB3}"/>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4C2D0CD3-9790-8F59-3357-AC4185D641D0}"/>
              </a:ext>
            </a:extLst>
          </p:cNvPr>
          <p:cNvSpPr>
            <a:spLocks noGrp="1"/>
          </p:cNvSpPr>
          <p:nvPr>
            <p:ph type="sldNum" sz="quarter" idx="12"/>
          </p:nvPr>
        </p:nvSpPr>
        <p:spPr/>
        <p:txBody>
          <a:bodyPr/>
          <a:lstStyle/>
          <a:p>
            <a:fld id="{5DD979C4-B72D-9549-BD86-64D2882017CF}" type="slidenum">
              <a:rPr lang="sk-SK" smtClean="0"/>
              <a:pPr/>
              <a:t>10</a:t>
            </a:fld>
            <a:endParaRPr lang="sk-SK" dirty="0"/>
          </a:p>
        </p:txBody>
      </p:sp>
    </p:spTree>
    <p:extLst>
      <p:ext uri="{BB962C8B-B14F-4D97-AF65-F5344CB8AC3E}">
        <p14:creationId xmlns:p14="http://schemas.microsoft.com/office/powerpoint/2010/main" val="3280354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03186B-6B87-4744-1C6D-F84997A2DD2A}"/>
              </a:ext>
            </a:extLst>
          </p:cNvPr>
          <p:cNvSpPr>
            <a:spLocks noGrp="1"/>
          </p:cNvSpPr>
          <p:nvPr>
            <p:ph type="body" sz="quarter" idx="13"/>
          </p:nvPr>
        </p:nvSpPr>
        <p:spPr/>
        <p:txBody>
          <a:bodyPr>
            <a:normAutofit fontScale="92500"/>
          </a:bodyPr>
          <a:lstStyle/>
          <a:p>
            <a:r>
              <a:rPr lang="sk-SK" dirty="0"/>
              <a:t>Organizované trhy cenných papierov</a:t>
            </a:r>
          </a:p>
          <a:p>
            <a:endParaRPr lang="sk-SK" dirty="0"/>
          </a:p>
        </p:txBody>
      </p:sp>
      <p:sp>
        <p:nvSpPr>
          <p:cNvPr id="3" name="Content Placeholder 2">
            <a:extLst>
              <a:ext uri="{FF2B5EF4-FFF2-40B4-BE49-F238E27FC236}">
                <a16:creationId xmlns:a16="http://schemas.microsoft.com/office/drawing/2014/main" id="{79D45559-61EE-BD12-D929-3DE2F9220D51}"/>
              </a:ext>
            </a:extLst>
          </p:cNvPr>
          <p:cNvSpPr>
            <a:spLocks noGrp="1"/>
          </p:cNvSpPr>
          <p:nvPr>
            <p:ph sz="quarter" idx="14"/>
          </p:nvPr>
        </p:nvSpPr>
        <p:spPr>
          <a:xfrm>
            <a:off x="838201" y="1267200"/>
            <a:ext cx="2514600" cy="4852800"/>
          </a:xfrm>
        </p:spPr>
        <p:txBody>
          <a:bodyPr anchor="ctr">
            <a:normAutofit/>
          </a:bodyPr>
          <a:lstStyle/>
          <a:p>
            <a:pPr marL="0" indent="0" algn="ctr">
              <a:buNone/>
            </a:pPr>
            <a:r>
              <a:rPr lang="sk-SK" sz="6000" dirty="0"/>
              <a:t>BCPB</a:t>
            </a:r>
          </a:p>
        </p:txBody>
      </p:sp>
      <p:sp>
        <p:nvSpPr>
          <p:cNvPr id="4" name="Content Placeholder 3">
            <a:extLst>
              <a:ext uri="{FF2B5EF4-FFF2-40B4-BE49-F238E27FC236}">
                <a16:creationId xmlns:a16="http://schemas.microsoft.com/office/drawing/2014/main" id="{F3F0E4FE-C2F3-3E7F-1EF5-10AFEE079A39}"/>
              </a:ext>
            </a:extLst>
          </p:cNvPr>
          <p:cNvSpPr>
            <a:spLocks noGrp="1"/>
          </p:cNvSpPr>
          <p:nvPr>
            <p:ph sz="quarter" idx="15"/>
          </p:nvPr>
        </p:nvSpPr>
        <p:spPr>
          <a:xfrm>
            <a:off x="3648075" y="1267200"/>
            <a:ext cx="7705725" cy="4852800"/>
          </a:xfrm>
        </p:spPr>
        <p:txBody>
          <a:bodyPr>
            <a:normAutofit fontScale="70000" lnSpcReduction="20000"/>
          </a:bodyPr>
          <a:lstStyle/>
          <a:p>
            <a:endParaRPr lang="sk-SK" sz="3200" dirty="0">
              <a:effectLst/>
              <a:latin typeface="Times New Roman" panose="02020603050405020304" pitchFamily="18" charset="0"/>
              <a:ea typeface="Times New Roman" panose="02020603050405020304" pitchFamily="18" charset="0"/>
            </a:endParaRPr>
          </a:p>
          <a:p>
            <a:r>
              <a:rPr lang="sk-SK" sz="2900" dirty="0">
                <a:effectLst/>
                <a:latin typeface="Times New Roman" panose="02020603050405020304" pitchFamily="18" charset="0"/>
                <a:ea typeface="Times New Roman" panose="02020603050405020304" pitchFamily="18" charset="0"/>
              </a:rPr>
              <a:t>(BCPB) bola založená zakladateľskou zmluvou zo dňa 8.1.1991 bankami a poisťovňami a je jediným organizátorom regulovaného trhu s cennými papiermi v Slovenskej republike.</a:t>
            </a:r>
          </a:p>
          <a:p>
            <a:r>
              <a:rPr lang="sk-SK" sz="2900" dirty="0">
                <a:effectLst/>
                <a:latin typeface="Times New Roman" panose="02020603050405020304" pitchFamily="18" charset="0"/>
                <a:ea typeface="Times New Roman" panose="02020603050405020304" pitchFamily="18" charset="0"/>
              </a:rPr>
              <a:t>Obchodovať na BCPB sa začalo 6. apríla 1993 a to na základe povolenia Ministerstva financií SR na vznik burzy, organizovanie obchodovania cenných papierov a koordináciu nadväzných činností. </a:t>
            </a:r>
          </a:p>
          <a:p>
            <a:pPr lvl="1"/>
            <a:r>
              <a:rPr lang="sk-SK" sz="2900" dirty="0">
                <a:latin typeface="Times New Roman" panose="02020603050405020304" pitchFamily="18" charset="0"/>
                <a:ea typeface="Times New Roman" panose="02020603050405020304" pitchFamily="18" charset="0"/>
              </a:rPr>
              <a:t>Obchodovanie na členskom základe </a:t>
            </a:r>
          </a:p>
          <a:p>
            <a:pPr lvl="1"/>
            <a:r>
              <a:rPr lang="sk-SK" sz="2900" dirty="0">
                <a:latin typeface="Times New Roman" panose="02020603050405020304" pitchFamily="18" charset="0"/>
                <a:ea typeface="Times New Roman" panose="02020603050405020304" pitchFamily="18" charset="0"/>
              </a:rPr>
              <a:t>Prvé obchodovania na parkete BCPB, podklady pre vysporiadanie faxom </a:t>
            </a:r>
          </a:p>
          <a:p>
            <a:pPr lvl="1"/>
            <a:r>
              <a:rPr lang="sk-SK" sz="2900" dirty="0">
                <a:latin typeface="Times New Roman" panose="02020603050405020304" pitchFamily="18" charset="0"/>
                <a:ea typeface="Times New Roman" panose="02020603050405020304" pitchFamily="18" charset="0"/>
              </a:rPr>
              <a:t>Neskôr prepojením prostredníctvom špecializovaných SW</a:t>
            </a:r>
          </a:p>
          <a:p>
            <a:pPr lvl="1"/>
            <a:r>
              <a:rPr lang="sk-SK" sz="2900" dirty="0">
                <a:ea typeface="Calibri" panose="020F0502020204030204" pitchFamily="34" charset="0"/>
                <a:cs typeface="Times New Roman" panose="02020603050405020304" pitchFamily="18" charset="0"/>
              </a:rPr>
              <a:t>V roku 1996 už bolo na BCPB kótovaných a registrovaných 970 emisií akcií a podielových listov a 91 emisií dlhopisov</a:t>
            </a:r>
            <a:endParaRPr lang="sk-SK" sz="2900" dirty="0">
              <a:latin typeface="Times New Roman" panose="02020603050405020304" pitchFamily="18" charset="0"/>
              <a:ea typeface="Times New Roman" panose="02020603050405020304" pitchFamily="18" charset="0"/>
            </a:endParaRPr>
          </a:p>
          <a:p>
            <a:r>
              <a:rPr lang="sk-SK" sz="2900" dirty="0">
                <a:effectLst/>
                <a:latin typeface="Times New Roman" panose="02020603050405020304" pitchFamily="18" charset="0"/>
                <a:ea typeface="Times New Roman" panose="02020603050405020304" pitchFamily="18" charset="0"/>
              </a:rPr>
              <a:t>Od  26. júna 2001 vykonáva svoju činnosť na základe povolenia na vznik a činnosť burzy udeleného Úradom pre finančný trh SR. </a:t>
            </a:r>
          </a:p>
          <a:p>
            <a:r>
              <a:rPr lang="sk-SK" sz="2900" dirty="0">
                <a:effectLst/>
                <a:latin typeface="Times New Roman" panose="02020603050405020304" pitchFamily="18" charset="0"/>
                <a:ea typeface="Times New Roman" panose="02020603050405020304" pitchFamily="18" charset="0"/>
              </a:rPr>
              <a:t>Toto povolenie bolo dňa 26. marca 2008 na základe rozhodnutia Národnej banky Slovenska rozšírené o organizovanie mnohostranného obchodného systému (MTF). </a:t>
            </a:r>
          </a:p>
          <a:p>
            <a:endParaRPr lang="sk-SK" dirty="0"/>
          </a:p>
        </p:txBody>
      </p:sp>
      <p:sp>
        <p:nvSpPr>
          <p:cNvPr id="5" name="Footer Placeholder 4">
            <a:extLst>
              <a:ext uri="{FF2B5EF4-FFF2-40B4-BE49-F238E27FC236}">
                <a16:creationId xmlns:a16="http://schemas.microsoft.com/office/drawing/2014/main" id="{B5C5A7F9-4018-8A32-8F24-0A28B4D48D51}"/>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6" name="Slide Number Placeholder 5">
            <a:extLst>
              <a:ext uri="{FF2B5EF4-FFF2-40B4-BE49-F238E27FC236}">
                <a16:creationId xmlns:a16="http://schemas.microsoft.com/office/drawing/2014/main" id="{614615A2-15F3-4DBA-0654-E7E4F3236DAA}"/>
              </a:ext>
            </a:extLst>
          </p:cNvPr>
          <p:cNvSpPr>
            <a:spLocks noGrp="1"/>
          </p:cNvSpPr>
          <p:nvPr>
            <p:ph type="sldNum" sz="quarter" idx="12"/>
          </p:nvPr>
        </p:nvSpPr>
        <p:spPr/>
        <p:txBody>
          <a:bodyPr/>
          <a:lstStyle/>
          <a:p>
            <a:fld id="{5DD979C4-B72D-9549-BD86-64D2882017CF}" type="slidenum">
              <a:rPr lang="sk-SK" smtClean="0"/>
              <a:pPr/>
              <a:t>11</a:t>
            </a:fld>
            <a:endParaRPr lang="sk-SK" dirty="0"/>
          </a:p>
        </p:txBody>
      </p:sp>
    </p:spTree>
    <p:extLst>
      <p:ext uri="{BB962C8B-B14F-4D97-AF65-F5344CB8AC3E}">
        <p14:creationId xmlns:p14="http://schemas.microsoft.com/office/powerpoint/2010/main" val="296934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03186B-6B87-4744-1C6D-F84997A2DD2A}"/>
              </a:ext>
            </a:extLst>
          </p:cNvPr>
          <p:cNvSpPr>
            <a:spLocks noGrp="1"/>
          </p:cNvSpPr>
          <p:nvPr>
            <p:ph type="body" sz="quarter" idx="13"/>
          </p:nvPr>
        </p:nvSpPr>
        <p:spPr/>
        <p:txBody>
          <a:bodyPr>
            <a:normAutofit fontScale="92500"/>
          </a:bodyPr>
          <a:lstStyle/>
          <a:p>
            <a:r>
              <a:rPr lang="sk-SK" dirty="0"/>
              <a:t>Organizované trhy cenných papierov</a:t>
            </a:r>
          </a:p>
          <a:p>
            <a:endParaRPr lang="sk-SK" dirty="0"/>
          </a:p>
        </p:txBody>
      </p:sp>
      <p:sp>
        <p:nvSpPr>
          <p:cNvPr id="3" name="Content Placeholder 2">
            <a:extLst>
              <a:ext uri="{FF2B5EF4-FFF2-40B4-BE49-F238E27FC236}">
                <a16:creationId xmlns:a16="http://schemas.microsoft.com/office/drawing/2014/main" id="{79D45559-61EE-BD12-D929-3DE2F9220D51}"/>
              </a:ext>
            </a:extLst>
          </p:cNvPr>
          <p:cNvSpPr>
            <a:spLocks noGrp="1"/>
          </p:cNvSpPr>
          <p:nvPr>
            <p:ph sz="quarter" idx="14"/>
          </p:nvPr>
        </p:nvSpPr>
        <p:spPr>
          <a:xfrm>
            <a:off x="838201" y="1267200"/>
            <a:ext cx="2514600" cy="4852800"/>
          </a:xfrm>
        </p:spPr>
        <p:txBody>
          <a:bodyPr anchor="ctr">
            <a:normAutofit/>
          </a:bodyPr>
          <a:lstStyle/>
          <a:p>
            <a:pPr marL="0" indent="0" algn="ctr">
              <a:buNone/>
            </a:pPr>
            <a:r>
              <a:rPr lang="sk-SK" sz="6000" dirty="0"/>
              <a:t>RMS</a:t>
            </a:r>
          </a:p>
        </p:txBody>
      </p:sp>
      <p:sp>
        <p:nvSpPr>
          <p:cNvPr id="4" name="Content Placeholder 3">
            <a:extLst>
              <a:ext uri="{FF2B5EF4-FFF2-40B4-BE49-F238E27FC236}">
                <a16:creationId xmlns:a16="http://schemas.microsoft.com/office/drawing/2014/main" id="{F3F0E4FE-C2F3-3E7F-1EF5-10AFEE079A39}"/>
              </a:ext>
            </a:extLst>
          </p:cNvPr>
          <p:cNvSpPr>
            <a:spLocks noGrp="1"/>
          </p:cNvSpPr>
          <p:nvPr>
            <p:ph sz="quarter" idx="15"/>
          </p:nvPr>
        </p:nvSpPr>
        <p:spPr>
          <a:xfrm>
            <a:off x="3648075" y="1098884"/>
            <a:ext cx="7705725" cy="4684295"/>
          </a:xfrm>
        </p:spPr>
        <p:txBody>
          <a:bodyPr>
            <a:normAutofit/>
          </a:bodyPr>
          <a:lstStyle/>
          <a:p>
            <a:pPr marL="0" indent="0">
              <a:buNone/>
            </a:pP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endParaRPr lang="sk-SK" sz="1800" dirty="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Založený 1. marca 1993</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Obchodovanie nebolo založené na členskom princípe </a:t>
            </a:r>
          </a:p>
          <a:p>
            <a:r>
              <a:rPr lang="sk-SK" sz="1800" dirty="0">
                <a:ea typeface="Calibri" panose="020F0502020204030204" pitchFamily="34" charset="0"/>
                <a:cs typeface="Times New Roman" panose="02020603050405020304" pitchFamily="18" charset="0"/>
              </a:rPr>
              <a:t>Využíval pobočkovú sieť </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3. mája 1993, sa začalo prvé kolo periodickej aukcie na obchodovanie s cennými papiermi na organizovanom mimoburzovom trhu RM-Systému Slovakia</a:t>
            </a:r>
          </a:p>
          <a:p>
            <a:r>
              <a:rPr lang="sk-SK" sz="1800" dirty="0"/>
              <a:t>Priebežnú aukciu v RM-Systéme Slovakia po celý čas obchodovania bolo možné sledovať na TELETEXTE</a:t>
            </a:r>
          </a:p>
          <a:p>
            <a:r>
              <a:rPr lang="sk-SK" sz="1800" dirty="0"/>
              <a:t>Zrušený od 2.9.2003</a:t>
            </a:r>
            <a:br>
              <a:rPr lang="sk-SK" sz="1800" dirty="0"/>
            </a:br>
            <a:br>
              <a:rPr lang="sk-SK" sz="1800" dirty="0"/>
            </a:b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endParaRPr lang="sk-SK" dirty="0"/>
          </a:p>
        </p:txBody>
      </p:sp>
      <p:sp>
        <p:nvSpPr>
          <p:cNvPr id="5" name="Footer Placeholder 4">
            <a:extLst>
              <a:ext uri="{FF2B5EF4-FFF2-40B4-BE49-F238E27FC236}">
                <a16:creationId xmlns:a16="http://schemas.microsoft.com/office/drawing/2014/main" id="{B5C5A7F9-4018-8A32-8F24-0A28B4D48D51}"/>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6" name="Slide Number Placeholder 5">
            <a:extLst>
              <a:ext uri="{FF2B5EF4-FFF2-40B4-BE49-F238E27FC236}">
                <a16:creationId xmlns:a16="http://schemas.microsoft.com/office/drawing/2014/main" id="{614615A2-15F3-4DBA-0654-E7E4F3236DAA}"/>
              </a:ext>
            </a:extLst>
          </p:cNvPr>
          <p:cNvSpPr>
            <a:spLocks noGrp="1"/>
          </p:cNvSpPr>
          <p:nvPr>
            <p:ph type="sldNum" sz="quarter" idx="12"/>
          </p:nvPr>
        </p:nvSpPr>
        <p:spPr/>
        <p:txBody>
          <a:bodyPr/>
          <a:lstStyle/>
          <a:p>
            <a:fld id="{5DD979C4-B72D-9549-BD86-64D2882017CF}" type="slidenum">
              <a:rPr lang="sk-SK" smtClean="0"/>
              <a:pPr/>
              <a:t>12</a:t>
            </a:fld>
            <a:endParaRPr lang="sk-SK" dirty="0"/>
          </a:p>
        </p:txBody>
      </p:sp>
    </p:spTree>
    <p:extLst>
      <p:ext uri="{BB962C8B-B14F-4D97-AF65-F5344CB8AC3E}">
        <p14:creationId xmlns:p14="http://schemas.microsoft.com/office/powerpoint/2010/main" val="3863352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03186B-6B87-4744-1C6D-F84997A2DD2A}"/>
              </a:ext>
            </a:extLst>
          </p:cNvPr>
          <p:cNvSpPr>
            <a:spLocks noGrp="1"/>
          </p:cNvSpPr>
          <p:nvPr>
            <p:ph type="body" sz="quarter" idx="13"/>
          </p:nvPr>
        </p:nvSpPr>
        <p:spPr/>
        <p:txBody>
          <a:bodyPr>
            <a:normAutofit/>
          </a:bodyPr>
          <a:lstStyle/>
          <a:p>
            <a:r>
              <a:rPr lang="sk-SK" sz="3200" dirty="0">
                <a:latin typeface="Cambria "/>
              </a:rPr>
              <a:t>Organizované trhy cenných papierov</a:t>
            </a:r>
          </a:p>
          <a:p>
            <a:endParaRPr lang="sk-SK" dirty="0"/>
          </a:p>
        </p:txBody>
      </p:sp>
      <p:sp>
        <p:nvSpPr>
          <p:cNvPr id="3" name="Content Placeholder 2">
            <a:extLst>
              <a:ext uri="{FF2B5EF4-FFF2-40B4-BE49-F238E27FC236}">
                <a16:creationId xmlns:a16="http://schemas.microsoft.com/office/drawing/2014/main" id="{79D45559-61EE-BD12-D929-3DE2F9220D51}"/>
              </a:ext>
            </a:extLst>
          </p:cNvPr>
          <p:cNvSpPr>
            <a:spLocks noGrp="1"/>
          </p:cNvSpPr>
          <p:nvPr>
            <p:ph sz="quarter" idx="14"/>
          </p:nvPr>
        </p:nvSpPr>
        <p:spPr>
          <a:xfrm>
            <a:off x="838201" y="1267200"/>
            <a:ext cx="2514600" cy="4852800"/>
          </a:xfrm>
        </p:spPr>
        <p:txBody>
          <a:bodyPr anchor="ctr">
            <a:normAutofit/>
          </a:bodyPr>
          <a:lstStyle/>
          <a:p>
            <a:pPr marL="0" indent="0" algn="ctr">
              <a:buNone/>
            </a:pPr>
            <a:r>
              <a:rPr lang="sk-SK" sz="6000" dirty="0"/>
              <a:t>BOB</a:t>
            </a:r>
          </a:p>
        </p:txBody>
      </p:sp>
      <p:sp>
        <p:nvSpPr>
          <p:cNvPr id="4" name="Content Placeholder 3">
            <a:extLst>
              <a:ext uri="{FF2B5EF4-FFF2-40B4-BE49-F238E27FC236}">
                <a16:creationId xmlns:a16="http://schemas.microsoft.com/office/drawing/2014/main" id="{F3F0E4FE-C2F3-3E7F-1EF5-10AFEE079A39}"/>
              </a:ext>
            </a:extLst>
          </p:cNvPr>
          <p:cNvSpPr>
            <a:spLocks noGrp="1"/>
          </p:cNvSpPr>
          <p:nvPr>
            <p:ph sz="quarter" idx="15"/>
          </p:nvPr>
        </p:nvSpPr>
        <p:spPr>
          <a:xfrm>
            <a:off x="3648075" y="1267200"/>
            <a:ext cx="7705725" cy="4852800"/>
          </a:xfrm>
        </p:spPr>
        <p:txBody>
          <a:bodyPr>
            <a:normAutofit fontScale="25000" lnSpcReduction="20000"/>
          </a:bodyPr>
          <a:lstStyle/>
          <a:p>
            <a:pPr algn="just">
              <a:lnSpc>
                <a:spcPct val="115000"/>
              </a:lnSpc>
              <a:spcAft>
                <a:spcPts val="600"/>
              </a:spcAft>
            </a:pPr>
            <a:r>
              <a:rPr lang="sk-SK" sz="6400" dirty="0">
                <a:effectLst/>
                <a:latin typeface="Cambria" panose="02040503050406030204" pitchFamily="18" charset="0"/>
                <a:ea typeface="Calibri" panose="020F0502020204030204" pitchFamily="34" charset="0"/>
                <a:cs typeface="Times New Roman" panose="02020603050405020304" pitchFamily="18" charset="0"/>
              </a:rPr>
              <a:t>Bratislavská opčná burza ako prvá opčná burza vo východnom bloku. </a:t>
            </a:r>
          </a:p>
          <a:p>
            <a:pPr algn="just">
              <a:lnSpc>
                <a:spcPct val="115000"/>
              </a:lnSpc>
              <a:spcAft>
                <a:spcPts val="600"/>
              </a:spcAft>
            </a:pPr>
            <a:r>
              <a:rPr lang="sk-SK" sz="6400" dirty="0">
                <a:effectLst/>
                <a:latin typeface="Cambria" panose="02040503050406030204" pitchFamily="18" charset="0"/>
                <a:ea typeface="Calibri" panose="020F0502020204030204" pitchFamily="34" charset="0"/>
                <a:cs typeface="Times New Roman" panose="02020603050405020304" pitchFamily="18" charset="0"/>
              </a:rPr>
              <a:t>Založenie sa podarilo aj vďaka zahraničnému kapitálu od švédskej burzy </a:t>
            </a:r>
            <a:r>
              <a:rPr lang="sk-SK" sz="6400" dirty="0" err="1">
                <a:effectLst/>
                <a:latin typeface="Cambria" panose="02040503050406030204" pitchFamily="18" charset="0"/>
                <a:ea typeface="Calibri" panose="020F0502020204030204" pitchFamily="34" charset="0"/>
                <a:cs typeface="Times New Roman" panose="02020603050405020304" pitchFamily="18" charset="0"/>
              </a:rPr>
              <a:t>Option</a:t>
            </a:r>
            <a:r>
              <a:rPr lang="sk-SK" sz="6400" dirty="0">
                <a:effectLst/>
                <a:latin typeface="Cambria" panose="02040503050406030204" pitchFamily="18" charset="0"/>
                <a:ea typeface="Calibri" panose="020F0502020204030204" pitchFamily="34" charset="0"/>
                <a:cs typeface="Times New Roman" panose="02020603050405020304" pitchFamily="18" charset="0"/>
              </a:rPr>
              <a:t> </a:t>
            </a:r>
            <a:r>
              <a:rPr lang="sk-SK" sz="6400" dirty="0" err="1">
                <a:effectLst/>
                <a:latin typeface="Cambria" panose="02040503050406030204" pitchFamily="18" charset="0"/>
                <a:ea typeface="Calibri" panose="020F0502020204030204" pitchFamily="34" charset="0"/>
                <a:cs typeface="Times New Roman" panose="02020603050405020304" pitchFamily="18" charset="0"/>
              </a:rPr>
              <a:t>Market</a:t>
            </a:r>
            <a:r>
              <a:rPr lang="sk-SK" sz="6400" dirty="0">
                <a:effectLst/>
                <a:latin typeface="Cambria" panose="02040503050406030204" pitchFamily="18" charset="0"/>
                <a:ea typeface="Calibri" panose="020F0502020204030204" pitchFamily="34" charset="0"/>
                <a:cs typeface="Times New Roman" panose="02020603050405020304" pitchFamily="18" charset="0"/>
              </a:rPr>
              <a:t> Systems International. O</a:t>
            </a:r>
            <a:r>
              <a:rPr lang="sk-SK" sz="6400" dirty="0"/>
              <a:t>krem švédskej burzy patrili do jej akcionárskej štruktúry aj B.O.B., Slovnaft, Slovenská sporiteľňa, Investičná a rozvojová banka, VSŽ Košice, Niké, </a:t>
            </a:r>
            <a:r>
              <a:rPr lang="sk-SK" sz="6400" dirty="0" err="1"/>
              <a:t>Kerametal</a:t>
            </a:r>
            <a:r>
              <a:rPr lang="sk-SK" sz="6400" dirty="0"/>
              <a:t>, </a:t>
            </a:r>
            <a:r>
              <a:rPr lang="sk-SK" sz="6400" dirty="0" err="1"/>
              <a:t>Omnia</a:t>
            </a:r>
            <a:r>
              <a:rPr lang="sk-SK" sz="6400" dirty="0"/>
              <a:t> a </a:t>
            </a:r>
            <a:r>
              <a:rPr lang="sk-SK" sz="6400" dirty="0" err="1"/>
              <a:t>Želstav</a:t>
            </a:r>
            <a:r>
              <a:rPr lang="sk-SK" sz="6400" dirty="0"/>
              <a:t> A-Z.</a:t>
            </a:r>
            <a:endParaRPr lang="sk-SK" sz="6400" dirty="0">
              <a:effectLst/>
              <a:latin typeface="Cambria" panose="02040503050406030204" pitchFamily="18" charset="0"/>
              <a:ea typeface="Calibri" panose="020F0502020204030204" pitchFamily="34" charset="0"/>
              <a:cs typeface="Times New Roman" panose="02020603050405020304" pitchFamily="18" charset="0"/>
            </a:endParaRPr>
          </a:p>
          <a:p>
            <a:pPr algn="just">
              <a:lnSpc>
                <a:spcPct val="115000"/>
              </a:lnSpc>
              <a:spcAft>
                <a:spcPts val="600"/>
              </a:spcAft>
            </a:pPr>
            <a:r>
              <a:rPr lang="sk-SK" sz="6400" dirty="0">
                <a:ea typeface="Calibri" panose="020F0502020204030204" pitchFamily="34" charset="0"/>
                <a:cs typeface="Times New Roman" panose="02020603050405020304" pitchFamily="18" charset="0"/>
              </a:rPr>
              <a:t>Obchodovanie sa začalo 2.4.1993. </a:t>
            </a:r>
            <a:r>
              <a:rPr lang="sk-SK" sz="6400" dirty="0">
                <a:effectLst/>
                <a:latin typeface="Cambria" panose="02040503050406030204" pitchFamily="18" charset="0"/>
                <a:ea typeface="Calibri" panose="020F0502020204030204" pitchFamily="34" charset="0"/>
                <a:cs typeface="Times New Roman" panose="02020603050405020304" pitchFamily="18" charset="0"/>
              </a:rPr>
              <a:t>Ministerstvo financií Slovenskej republiky  neskôr odobralo Bratislavskej opčnej burze licenciu a v roku 1998 Krajský súd v Bratislave zamietol návrh na vyhlásenie konkurzu pre nedostatok majetku. Vymazaná z obchodného registra bola až 7. augusta 2002.</a:t>
            </a:r>
          </a:p>
          <a:p>
            <a:pPr algn="just">
              <a:lnSpc>
                <a:spcPct val="115000"/>
              </a:lnSpc>
              <a:spcAft>
                <a:spcPts val="600"/>
              </a:spcAft>
            </a:pPr>
            <a:r>
              <a:rPr lang="sk-SK" sz="6400" dirty="0">
                <a:effectLst/>
                <a:latin typeface="Cambria" panose="02040503050406030204" pitchFamily="18" charset="0"/>
                <a:ea typeface="Calibri" panose="020F0502020204030204" pitchFamily="34" charset="0"/>
                <a:cs typeface="Times New Roman" panose="02020603050405020304" pitchFamily="18" charset="0"/>
              </a:rPr>
              <a:t>Obchodovalo sa s tzv. americkým typom opcií na sedem akcií, kým na burze vo Viedni bolo kótovaných šesť akcií. Obchodovanie v tom čase bolo pre súčasníka veľmi ťažko predstaviteľné. Išlo o telefonický objednávkový systém a zúčtovanie a realizovanie obchodov fungovalo vďaka informačnému systému, kurzový lístok bol zverejnený prostredníctvom TELETEXTU </a:t>
            </a:r>
          </a:p>
          <a:p>
            <a:pPr algn="just">
              <a:lnSpc>
                <a:spcPct val="115000"/>
              </a:lnSpc>
              <a:spcAft>
                <a:spcPts val="600"/>
              </a:spcAft>
            </a:pPr>
            <a:r>
              <a:rPr lang="sk-SK" sz="6400" dirty="0"/>
              <a:t>Bratislavská opčná burza sa snažila zvýšiť úroveň finančnej gramotnosti aj svojimi vzdelávacími aktivitami. </a:t>
            </a:r>
            <a:endParaRPr lang="sk-SK" sz="6400" dirty="0">
              <a:effectLst/>
              <a:latin typeface="Cambria" panose="02040503050406030204" pitchFamily="18" charset="0"/>
              <a:ea typeface="Calibri" panose="020F0502020204030204" pitchFamily="34" charset="0"/>
              <a:cs typeface="Times New Roman" panose="02020603050405020304" pitchFamily="18" charset="0"/>
            </a:endParaRPr>
          </a:p>
          <a:p>
            <a:endParaRPr lang="sk-SK" dirty="0"/>
          </a:p>
        </p:txBody>
      </p:sp>
      <p:sp>
        <p:nvSpPr>
          <p:cNvPr id="5" name="Footer Placeholder 4">
            <a:extLst>
              <a:ext uri="{FF2B5EF4-FFF2-40B4-BE49-F238E27FC236}">
                <a16:creationId xmlns:a16="http://schemas.microsoft.com/office/drawing/2014/main" id="{B5C5A7F9-4018-8A32-8F24-0A28B4D48D51}"/>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6" name="Slide Number Placeholder 5">
            <a:extLst>
              <a:ext uri="{FF2B5EF4-FFF2-40B4-BE49-F238E27FC236}">
                <a16:creationId xmlns:a16="http://schemas.microsoft.com/office/drawing/2014/main" id="{614615A2-15F3-4DBA-0654-E7E4F3236DAA}"/>
              </a:ext>
            </a:extLst>
          </p:cNvPr>
          <p:cNvSpPr>
            <a:spLocks noGrp="1"/>
          </p:cNvSpPr>
          <p:nvPr>
            <p:ph type="sldNum" sz="quarter" idx="12"/>
          </p:nvPr>
        </p:nvSpPr>
        <p:spPr/>
        <p:txBody>
          <a:bodyPr/>
          <a:lstStyle/>
          <a:p>
            <a:fld id="{5DD979C4-B72D-9549-BD86-64D2882017CF}" type="slidenum">
              <a:rPr lang="sk-SK" smtClean="0"/>
              <a:pPr/>
              <a:t>13</a:t>
            </a:fld>
            <a:endParaRPr lang="sk-SK" dirty="0"/>
          </a:p>
        </p:txBody>
      </p:sp>
    </p:spTree>
    <p:extLst>
      <p:ext uri="{BB962C8B-B14F-4D97-AF65-F5344CB8AC3E}">
        <p14:creationId xmlns:p14="http://schemas.microsoft.com/office/powerpoint/2010/main" val="3088088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A65EA-3FE0-BDFA-DF95-3361D33438BE}"/>
              </a:ext>
            </a:extLst>
          </p:cNvPr>
          <p:cNvSpPr>
            <a:spLocks noGrp="1"/>
          </p:cNvSpPr>
          <p:nvPr>
            <p:ph type="title"/>
          </p:nvPr>
        </p:nvSpPr>
        <p:spPr>
          <a:xfrm>
            <a:off x="838200" y="1209600"/>
            <a:ext cx="10515600" cy="5164212"/>
          </a:xfrm>
        </p:spPr>
        <p:txBody>
          <a:bodyPr/>
          <a:lstStyle/>
          <a:p>
            <a:pPr algn="l">
              <a:lnSpc>
                <a:spcPct val="107000"/>
              </a:lnSpc>
              <a:spcAft>
                <a:spcPts val="800"/>
              </a:spcAft>
            </a:pP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r>
              <a:rPr lang="sk-SK" sz="1800" dirty="0">
                <a:latin typeface="Times New Roman" panose="02020603050405020304" pitchFamily="18" charset="0"/>
              </a:rPr>
              <a:t>. </a:t>
            </a:r>
            <a:br>
              <a:rPr lang="sk-SK" sz="1800" dirty="0">
                <a:latin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br>
              <a:rPr lang="sk-SK" sz="1800" dirty="0">
                <a:effectLst/>
                <a:latin typeface="Calibri" panose="020F0502020204030204" pitchFamily="34" charset="0"/>
                <a:ea typeface="Calibri" panose="020F0502020204030204" pitchFamily="34" charset="0"/>
                <a:cs typeface="Times New Roman" panose="02020603050405020304" pitchFamily="18" charset="0"/>
              </a:rPr>
            </a:br>
            <a:r>
              <a:rPr lang="sk-SK" sz="1600" dirty="0">
                <a:effectLst/>
                <a:latin typeface="Cambria" panose="02040503050406030204" pitchFamily="18" charset="0"/>
                <a:ea typeface="Cambria" panose="02040503050406030204" pitchFamily="18" charset="0"/>
                <a:cs typeface="Times New Roman" panose="02020603050405020304" pitchFamily="18" charset="0"/>
              </a:rPr>
              <a:t>Už v rokoch 1990 a 1991 bolo povolené vydávať emisie nových cenných papierov, ktoré boli emitované prevažne ako obchodovateľné cenné papiere </a:t>
            </a: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r>
              <a:rPr lang="sk-SK" sz="1600" dirty="0">
                <a:effectLst/>
                <a:latin typeface="Cambria" panose="02040503050406030204" pitchFamily="18" charset="0"/>
                <a:ea typeface="Cambria" panose="02040503050406030204" pitchFamily="18" charset="0"/>
                <a:cs typeface="Times New Roman" panose="02020603050405020304" pitchFamily="18" charset="0"/>
              </a:rPr>
              <a:t>Ministerstvo financií SR začalo vydávať štátne dlhopisy v roku 1992. Prvá séria prvej emisie bola emitovaná dňa 27.3.1992. V rokoch 1992 až 1995 sa emitovali dlhopisy so splatnosťou od 1 do 5rokov .</a:t>
            </a: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r>
              <a:rPr lang="sk-SK" sz="1600" dirty="0">
                <a:effectLst/>
                <a:latin typeface="Cambria" panose="02040503050406030204" pitchFamily="18" charset="0"/>
                <a:ea typeface="Cambria" panose="02040503050406030204" pitchFamily="18" charset="0"/>
                <a:cs typeface="Times New Roman" panose="02020603050405020304" pitchFamily="18" charset="0"/>
              </a:rPr>
              <a:t>V nasledujúcich rokoch došlo pod vplyvom rastu úrokových nákladov k zníženiu doby splatnosti štátnych dlhopisov a do roku 1999 sa preferovali emisie so splatnosťou 1 rok. Maximálna doba splatnosti v danom období bola len 3 roky.</a:t>
            </a: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600" dirty="0">
                <a:latin typeface="Cambria" panose="02040503050406030204" pitchFamily="18" charset="0"/>
                <a:ea typeface="Cambria" panose="02040503050406030204" pitchFamily="18" charset="0"/>
              </a:rPr>
            </a:br>
            <a:r>
              <a:rPr lang="sk-SK" sz="1600" dirty="0">
                <a:latin typeface="Cambria" panose="02040503050406030204" pitchFamily="18" charset="0"/>
                <a:ea typeface="Cambria" panose="02040503050406030204" pitchFamily="18" charset="0"/>
              </a:rPr>
              <a:t>NBS vydávala ŠPP. </a:t>
            </a:r>
            <a:r>
              <a:rPr lang="sk-SK" sz="1600" dirty="0">
                <a:effectLst/>
                <a:latin typeface="Cambria" panose="02040503050406030204" pitchFamily="18" charset="0"/>
                <a:ea typeface="Cambria" panose="02040503050406030204" pitchFamily="18" charset="0"/>
                <a:cs typeface="Times New Roman" panose="02020603050405020304" pitchFamily="18" charset="0"/>
              </a:rPr>
              <a:t>V priebehu rokov 1993 až 1995 požadovaný výnos klesol zo 17 % na 4 %. Od roku 1995 dochádzalo k rastu až na maximálnu úroveň 32 % v roku 1998. Od roku 1998 nastal v priebehu nasledujúcich dvoch rokov prudký pokles výnosu na 8 %. Od roku 2000 investormi požadovaný výnos štátnych pokladničných poukážok naďalej klesal.</a:t>
            </a: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r>
              <a:rPr lang="sk-SK" sz="1600" dirty="0">
                <a:effectLst/>
                <a:latin typeface="Cambria" panose="02040503050406030204" pitchFamily="18" charset="0"/>
                <a:ea typeface="Cambria" panose="02040503050406030204" pitchFamily="18" charset="0"/>
                <a:cs typeface="Times New Roman" panose="02020603050405020304" pitchFamily="18" charset="0"/>
              </a:rPr>
              <a:t>Boli emitované a na trhoch obchodované podnikové dlhopisy. Aktívna bola i komunálna sféra, mestá začali vydávať komunálne obligácie .</a:t>
            </a: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r>
              <a:rPr lang="sk-SK" sz="1600" dirty="0">
                <a:latin typeface="Cambria" panose="02040503050406030204" pitchFamily="18" charset="0"/>
                <a:ea typeface="Cambria" panose="02040503050406030204" pitchFamily="18" charset="0"/>
              </a:rPr>
              <a:t>Dalo zarábať na cenových rozdieloch medzi cenami na RMS, BCPB a BOB. </a:t>
            </a:r>
            <a:br>
              <a:rPr lang="sk-SK" sz="1600" dirty="0">
                <a:latin typeface="Cambria" panose="02040503050406030204" pitchFamily="18" charset="0"/>
                <a:ea typeface="Cambria" panose="020405030504060302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dirty="0">
                <a:effectLst/>
                <a:latin typeface="Times New Roman" panose="02020603050405020304" pitchFamily="18" charset="0"/>
              </a:rPr>
            </a:br>
            <a:br>
              <a:rPr lang="sk-SK" dirty="0">
                <a:effectLst/>
                <a:latin typeface="Times New Roman" panose="02020603050405020304" pitchFamily="18" charset="0"/>
              </a:rPr>
            </a:br>
            <a:br>
              <a:rPr lang="sk-SK" dirty="0">
                <a:effectLst/>
                <a:latin typeface="Times New Roman" panose="02020603050405020304" pitchFamily="18" charset="0"/>
              </a:rPr>
            </a:br>
            <a:r>
              <a:rPr lang="sk-SK" dirty="0">
                <a:effectLst/>
                <a:latin typeface="Times New Roman" panose="02020603050405020304" pitchFamily="18" charset="0"/>
              </a:rPr>
              <a:t>.</a:t>
            </a:r>
            <a:endParaRPr lang="sk-SK" dirty="0"/>
          </a:p>
        </p:txBody>
      </p:sp>
      <p:sp>
        <p:nvSpPr>
          <p:cNvPr id="3" name="Footer Placeholder 2">
            <a:extLst>
              <a:ext uri="{FF2B5EF4-FFF2-40B4-BE49-F238E27FC236}">
                <a16:creationId xmlns:a16="http://schemas.microsoft.com/office/drawing/2014/main" id="{88FF546A-ADB6-D328-55A5-52087DCD1EFD}"/>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4" name="Slide Number Placeholder 3">
            <a:extLst>
              <a:ext uri="{FF2B5EF4-FFF2-40B4-BE49-F238E27FC236}">
                <a16:creationId xmlns:a16="http://schemas.microsoft.com/office/drawing/2014/main" id="{02343EE3-087F-21F3-69B7-BA32531150A4}"/>
              </a:ext>
            </a:extLst>
          </p:cNvPr>
          <p:cNvSpPr>
            <a:spLocks noGrp="1"/>
          </p:cNvSpPr>
          <p:nvPr>
            <p:ph type="sldNum" sz="quarter" idx="12"/>
          </p:nvPr>
        </p:nvSpPr>
        <p:spPr/>
        <p:txBody>
          <a:bodyPr/>
          <a:lstStyle/>
          <a:p>
            <a:fld id="{5DD979C4-B72D-9549-BD86-64D2882017CF}" type="slidenum">
              <a:rPr lang="sk-SK" smtClean="0"/>
              <a:pPr/>
              <a:t>14</a:t>
            </a:fld>
            <a:endParaRPr lang="sk-SK" dirty="0"/>
          </a:p>
        </p:txBody>
      </p:sp>
      <p:sp>
        <p:nvSpPr>
          <p:cNvPr id="5" name="Text Placeholder 4">
            <a:extLst>
              <a:ext uri="{FF2B5EF4-FFF2-40B4-BE49-F238E27FC236}">
                <a16:creationId xmlns:a16="http://schemas.microsoft.com/office/drawing/2014/main" id="{7E3B6C94-A1FB-9CA3-3DE8-65E62E51F6BD}"/>
              </a:ext>
            </a:extLst>
          </p:cNvPr>
          <p:cNvSpPr>
            <a:spLocks noGrp="1"/>
          </p:cNvSpPr>
          <p:nvPr>
            <p:ph type="body" sz="quarter" idx="13"/>
          </p:nvPr>
        </p:nvSpPr>
        <p:spPr/>
        <p:txBody>
          <a:bodyPr>
            <a:normAutofit/>
          </a:bodyPr>
          <a:lstStyle/>
          <a:p>
            <a:r>
              <a:rPr lang="sk-SK" sz="3200" dirty="0">
                <a:latin typeface="Cambria" panose="02040503050406030204" pitchFamily="18" charset="0"/>
                <a:ea typeface="Cambria" panose="02040503050406030204" pitchFamily="18" charset="0"/>
              </a:rPr>
              <a:t>Kde investovať  ?</a:t>
            </a:r>
          </a:p>
        </p:txBody>
      </p:sp>
    </p:spTree>
    <p:extLst>
      <p:ext uri="{BB962C8B-B14F-4D97-AF65-F5344CB8AC3E}">
        <p14:creationId xmlns:p14="http://schemas.microsoft.com/office/powerpoint/2010/main" val="3013658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28BC2-A667-14BD-8345-3115C4B695E5}"/>
              </a:ext>
            </a:extLst>
          </p:cNvPr>
          <p:cNvSpPr>
            <a:spLocks noGrp="1"/>
          </p:cNvSpPr>
          <p:nvPr>
            <p:ph type="title"/>
          </p:nvPr>
        </p:nvSpPr>
        <p:spPr>
          <a:xfrm>
            <a:off x="838199" y="1209600"/>
            <a:ext cx="10515600" cy="4910400"/>
          </a:xfrm>
        </p:spPr>
        <p:txBody>
          <a:bodyPr/>
          <a:lstStyle/>
          <a:p>
            <a:r>
              <a:rPr lang="sk-SK" dirty="0"/>
              <a:t>ĎAKUJEM ZA POZORNOSŤ</a:t>
            </a:r>
          </a:p>
        </p:txBody>
      </p:sp>
      <p:sp>
        <p:nvSpPr>
          <p:cNvPr id="3" name="Footer Placeholder 2">
            <a:extLst>
              <a:ext uri="{FF2B5EF4-FFF2-40B4-BE49-F238E27FC236}">
                <a16:creationId xmlns:a16="http://schemas.microsoft.com/office/drawing/2014/main" id="{353D2FFE-2282-B4BD-D2C5-831DA79966AF}"/>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4" name="Slide Number Placeholder 3">
            <a:extLst>
              <a:ext uri="{FF2B5EF4-FFF2-40B4-BE49-F238E27FC236}">
                <a16:creationId xmlns:a16="http://schemas.microsoft.com/office/drawing/2014/main" id="{A8921C93-E602-C8A5-96A4-218B27F6C23A}"/>
              </a:ext>
            </a:extLst>
          </p:cNvPr>
          <p:cNvSpPr>
            <a:spLocks noGrp="1"/>
          </p:cNvSpPr>
          <p:nvPr>
            <p:ph type="sldNum" sz="quarter" idx="12"/>
          </p:nvPr>
        </p:nvSpPr>
        <p:spPr/>
        <p:txBody>
          <a:bodyPr/>
          <a:lstStyle/>
          <a:p>
            <a:fld id="{5DD979C4-B72D-9549-BD86-64D2882017CF}" type="slidenum">
              <a:rPr lang="sk-SK" smtClean="0"/>
              <a:pPr/>
              <a:t>15</a:t>
            </a:fld>
            <a:endParaRPr lang="sk-SK" dirty="0"/>
          </a:p>
        </p:txBody>
      </p:sp>
    </p:spTree>
    <p:extLst>
      <p:ext uri="{BB962C8B-B14F-4D97-AF65-F5344CB8AC3E}">
        <p14:creationId xmlns:p14="http://schemas.microsoft.com/office/powerpoint/2010/main" val="2472713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C829-7A26-375D-CC7D-10214EFFAB46}"/>
              </a:ext>
            </a:extLst>
          </p:cNvPr>
          <p:cNvSpPr>
            <a:spLocks noGrp="1"/>
          </p:cNvSpPr>
          <p:nvPr>
            <p:ph type="title"/>
          </p:nvPr>
        </p:nvSpPr>
        <p:spPr>
          <a:xfrm>
            <a:off x="393032" y="1494503"/>
            <a:ext cx="11417968" cy="4070555"/>
          </a:xfrm>
        </p:spPr>
        <p:txBody>
          <a:bodyPr/>
          <a:lstStyle/>
          <a:p>
            <a:pPr lvl="0"/>
            <a:endParaRPr lang="sk-SK" dirty="0"/>
          </a:p>
        </p:txBody>
      </p:sp>
      <p:sp>
        <p:nvSpPr>
          <p:cNvPr id="3" name="Footer Placeholder 2">
            <a:extLst>
              <a:ext uri="{FF2B5EF4-FFF2-40B4-BE49-F238E27FC236}">
                <a16:creationId xmlns:a16="http://schemas.microsoft.com/office/drawing/2014/main" id="{D4375A7F-59E2-E76C-3985-3674C7D35720}"/>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4" name="Slide Number Placeholder 3">
            <a:extLst>
              <a:ext uri="{FF2B5EF4-FFF2-40B4-BE49-F238E27FC236}">
                <a16:creationId xmlns:a16="http://schemas.microsoft.com/office/drawing/2014/main" id="{45643603-9F4E-23C3-1C8D-38F7072A0C84}"/>
              </a:ext>
            </a:extLst>
          </p:cNvPr>
          <p:cNvSpPr>
            <a:spLocks noGrp="1"/>
          </p:cNvSpPr>
          <p:nvPr>
            <p:ph type="sldNum" sz="quarter" idx="12"/>
          </p:nvPr>
        </p:nvSpPr>
        <p:spPr/>
        <p:txBody>
          <a:bodyPr/>
          <a:lstStyle/>
          <a:p>
            <a:fld id="{5DD979C4-B72D-9549-BD86-64D2882017CF}" type="slidenum">
              <a:rPr lang="sk-SK" smtClean="0"/>
              <a:pPr/>
              <a:t>2</a:t>
            </a:fld>
            <a:endParaRPr lang="sk-SK" dirty="0"/>
          </a:p>
        </p:txBody>
      </p:sp>
      <p:sp>
        <p:nvSpPr>
          <p:cNvPr id="5" name="Text Placeholder 4">
            <a:extLst>
              <a:ext uri="{FF2B5EF4-FFF2-40B4-BE49-F238E27FC236}">
                <a16:creationId xmlns:a16="http://schemas.microsoft.com/office/drawing/2014/main" id="{E55832B7-BC2F-8B39-2EB2-D864EC4D0B99}"/>
              </a:ext>
            </a:extLst>
          </p:cNvPr>
          <p:cNvSpPr>
            <a:spLocks noGrp="1"/>
          </p:cNvSpPr>
          <p:nvPr>
            <p:ph type="body" sz="quarter" idx="13"/>
          </p:nvPr>
        </p:nvSpPr>
        <p:spPr/>
        <p:txBody>
          <a:bodyPr/>
          <a:lstStyle/>
          <a:p>
            <a:pPr algn="ctr"/>
            <a:r>
              <a:rPr lang="sk-SK" dirty="0"/>
              <a:t>Hlavné míľniky</a:t>
            </a:r>
          </a:p>
        </p:txBody>
      </p:sp>
      <p:graphicFrame>
        <p:nvGraphicFramePr>
          <p:cNvPr id="7" name="Diagram 6">
            <a:extLst>
              <a:ext uri="{FF2B5EF4-FFF2-40B4-BE49-F238E27FC236}">
                <a16:creationId xmlns:a16="http://schemas.microsoft.com/office/drawing/2014/main" id="{0C48A942-433A-53BC-6162-891CD708C2B2}"/>
              </a:ext>
            </a:extLst>
          </p:cNvPr>
          <p:cNvGraphicFramePr/>
          <p:nvPr>
            <p:extLst>
              <p:ext uri="{D42A27DB-BD31-4B8C-83A1-F6EECF244321}">
                <p14:modId xmlns:p14="http://schemas.microsoft.com/office/powerpoint/2010/main" val="3215855702"/>
              </p:ext>
            </p:extLst>
          </p:nvPr>
        </p:nvGraphicFramePr>
        <p:xfrm>
          <a:off x="380998" y="719666"/>
          <a:ext cx="11517401" cy="5449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283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1F7BCAF-9B6C-722A-5197-196135F771CA}"/>
              </a:ext>
            </a:extLst>
          </p:cNvPr>
          <p:cNvSpPr>
            <a:spLocks noGrp="1"/>
          </p:cNvSpPr>
          <p:nvPr>
            <p:ph type="body" sz="quarter" idx="13"/>
          </p:nvPr>
        </p:nvSpPr>
        <p:spPr/>
        <p:txBody>
          <a:bodyPr>
            <a:normAutofit/>
          </a:bodyPr>
          <a:lstStyle/>
          <a:p>
            <a:r>
              <a:rPr lang="sk-SK" sz="3200" dirty="0">
                <a:latin typeface="Cambria "/>
              </a:rPr>
              <a:t>Prvé legislatívne normy </a:t>
            </a:r>
          </a:p>
        </p:txBody>
      </p:sp>
      <p:sp>
        <p:nvSpPr>
          <p:cNvPr id="3" name="Content Placeholder 2">
            <a:extLst>
              <a:ext uri="{FF2B5EF4-FFF2-40B4-BE49-F238E27FC236}">
                <a16:creationId xmlns:a16="http://schemas.microsoft.com/office/drawing/2014/main" id="{E59EBC62-7179-1F43-1542-4D597FA65E10}"/>
              </a:ext>
            </a:extLst>
          </p:cNvPr>
          <p:cNvSpPr>
            <a:spLocks noGrp="1"/>
          </p:cNvSpPr>
          <p:nvPr>
            <p:ph sz="quarter" idx="14"/>
          </p:nvPr>
        </p:nvSpPr>
        <p:spPr/>
        <p:txBody>
          <a:bodyPr>
            <a:normAutofit/>
          </a:bodyPr>
          <a:lstStyle/>
          <a:p>
            <a:pPr marL="0" indent="0">
              <a:buNone/>
            </a:pPr>
            <a:endParaRPr lang="sk-SK" b="1" dirty="0"/>
          </a:p>
          <a:p>
            <a:r>
              <a:rPr lang="sk-SK" sz="2000" dirty="0"/>
              <a:t>Zákon č. 104/1990 Zb. o akciových spoločnostiach</a:t>
            </a:r>
          </a:p>
          <a:p>
            <a:r>
              <a:rPr lang="sk-SK" sz="2000" dirty="0"/>
              <a:t>Zákon č. 530/1990 Zb. o dlhopisoch </a:t>
            </a:r>
          </a:p>
          <a:p>
            <a:r>
              <a:rPr lang="sk-SK" sz="2000" dirty="0"/>
              <a:t>Zákon č. 92/1991 Zb. o podmienkach prevodu majetku štátu na iné osoby</a:t>
            </a:r>
          </a:p>
          <a:p>
            <a:r>
              <a:rPr lang="sk-SK" sz="2000" dirty="0"/>
              <a:t>Zákon č. 513/1991 Zb. Obchodný zákonník </a:t>
            </a:r>
          </a:p>
          <a:p>
            <a:r>
              <a:rPr lang="sk-SK" sz="2000" dirty="0"/>
              <a:t>Zákon č. 248/1992 Zb. o investičných spoločnostiach a investičných fondoch</a:t>
            </a:r>
          </a:p>
          <a:p>
            <a:r>
              <a:rPr lang="sk-SK" sz="2000" dirty="0">
                <a:effectLst/>
                <a:latin typeface="Times New Roman" panose="02020603050405020304" pitchFamily="18" charset="0"/>
                <a:ea typeface="Times New Roman" panose="02020603050405020304" pitchFamily="18" charset="0"/>
              </a:rPr>
              <a:t>Zákon č. 566/1992 Zb. o Národnej banke Slovenska v znení neskorších predpisov</a:t>
            </a:r>
          </a:p>
          <a:p>
            <a:r>
              <a:rPr lang="sk-SK" sz="2000" dirty="0"/>
              <a:t>Zákon č. 600/1992 Zb. o cenných papieroch </a:t>
            </a:r>
          </a:p>
          <a:p>
            <a:r>
              <a:rPr lang="sk-SK" sz="2000" dirty="0"/>
              <a:t>Zákon č. 214/1992 Zb. o burze cenných papierov</a:t>
            </a:r>
          </a:p>
          <a:p>
            <a:pPr marL="0" indent="0">
              <a:buNone/>
            </a:pPr>
            <a:endParaRPr lang="sk-SK" b="1" dirty="0"/>
          </a:p>
          <a:p>
            <a:endParaRPr lang="sk-SK" b="1" dirty="0"/>
          </a:p>
          <a:p>
            <a:endParaRPr lang="sk-SK" b="1" dirty="0"/>
          </a:p>
          <a:p>
            <a:endParaRPr lang="sk-SK" b="1" dirty="0"/>
          </a:p>
          <a:p>
            <a:endParaRPr lang="sk-SK" dirty="0"/>
          </a:p>
        </p:txBody>
      </p:sp>
      <p:sp>
        <p:nvSpPr>
          <p:cNvPr id="4" name="Footer Placeholder 3">
            <a:extLst>
              <a:ext uri="{FF2B5EF4-FFF2-40B4-BE49-F238E27FC236}">
                <a16:creationId xmlns:a16="http://schemas.microsoft.com/office/drawing/2014/main" id="{064B7566-CEB0-BBE2-9C4C-600E3EA1AECC}"/>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4865A83F-3F91-802E-E4F9-05562050A4C6}"/>
              </a:ext>
            </a:extLst>
          </p:cNvPr>
          <p:cNvSpPr>
            <a:spLocks noGrp="1"/>
          </p:cNvSpPr>
          <p:nvPr>
            <p:ph type="sldNum" sz="quarter" idx="12"/>
          </p:nvPr>
        </p:nvSpPr>
        <p:spPr/>
        <p:txBody>
          <a:bodyPr/>
          <a:lstStyle/>
          <a:p>
            <a:fld id="{5DD979C4-B72D-9549-BD86-64D2882017CF}" type="slidenum">
              <a:rPr lang="sk-SK" smtClean="0"/>
              <a:pPr/>
              <a:t>3</a:t>
            </a:fld>
            <a:endParaRPr lang="sk-SK" dirty="0"/>
          </a:p>
        </p:txBody>
      </p:sp>
    </p:spTree>
    <p:extLst>
      <p:ext uri="{BB962C8B-B14F-4D97-AF65-F5344CB8AC3E}">
        <p14:creationId xmlns:p14="http://schemas.microsoft.com/office/powerpoint/2010/main" val="1963301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FC88A7-7750-9E43-955D-0FFCA0AEF62A}"/>
              </a:ext>
            </a:extLst>
          </p:cNvPr>
          <p:cNvSpPr>
            <a:spLocks noGrp="1"/>
          </p:cNvSpPr>
          <p:nvPr>
            <p:ph type="body" sz="quarter" idx="13"/>
          </p:nvPr>
        </p:nvSpPr>
        <p:spPr/>
        <p:txBody>
          <a:bodyPr>
            <a:normAutofit/>
          </a:bodyPr>
          <a:lstStyle/>
          <a:p>
            <a:pPr algn="ctr"/>
            <a:r>
              <a:rPr lang="sk-SK" sz="3200" b="1" kern="1800" dirty="0">
                <a:latin typeface="Cambria" panose="02040503050406030204" pitchFamily="18" charset="0"/>
                <a:ea typeface="Cambria" panose="02040503050406030204" pitchFamily="18" charset="0"/>
              </a:rPr>
              <a:t>Prvé </a:t>
            </a:r>
            <a:r>
              <a:rPr lang="sk-SK" sz="3200" b="1" kern="1800" dirty="0">
                <a:effectLst/>
                <a:latin typeface="Cambria" panose="02040503050406030204" pitchFamily="18" charset="0"/>
                <a:ea typeface="Cambria" panose="02040503050406030204" pitchFamily="18" charset="0"/>
              </a:rPr>
              <a:t>dlhopisy </a:t>
            </a:r>
            <a:endParaRPr lang="sk-SK" sz="3200" dirty="0">
              <a:latin typeface="Cambria" panose="02040503050406030204" pitchFamily="18" charset="0"/>
              <a:ea typeface="Cambria" panose="02040503050406030204" pitchFamily="18" charset="0"/>
            </a:endParaRPr>
          </a:p>
        </p:txBody>
      </p:sp>
      <p:pic>
        <p:nvPicPr>
          <p:cNvPr id="8" name="Content Placeholder 7" descr="A close-up of a document&#10;&#10;Description automatically generated with medium confidence">
            <a:extLst>
              <a:ext uri="{FF2B5EF4-FFF2-40B4-BE49-F238E27FC236}">
                <a16:creationId xmlns:a16="http://schemas.microsoft.com/office/drawing/2014/main" id="{DAF4F680-082F-4D71-3CD7-35E59FD5107A}"/>
              </a:ext>
            </a:extLst>
          </p:cNvPr>
          <p:cNvPicPr>
            <a:picLocks noGrp="1" noChangeAspect="1"/>
          </p:cNvPicPr>
          <p:nvPr>
            <p:ph sz="quarter" idx="14"/>
          </p:nvPr>
        </p:nvPicPr>
        <p:blipFill>
          <a:blip r:embed="rId2"/>
          <a:stretch>
            <a:fillRect/>
          </a:stretch>
        </p:blipFill>
        <p:spPr>
          <a:xfrm>
            <a:off x="1082380" y="1266825"/>
            <a:ext cx="3342278" cy="4852988"/>
          </a:xfrm>
        </p:spPr>
      </p:pic>
      <p:sp>
        <p:nvSpPr>
          <p:cNvPr id="4" name="Content Placeholder 3">
            <a:extLst>
              <a:ext uri="{FF2B5EF4-FFF2-40B4-BE49-F238E27FC236}">
                <a16:creationId xmlns:a16="http://schemas.microsoft.com/office/drawing/2014/main" id="{58571C17-DA13-6FDD-6907-33E5910E4112}"/>
              </a:ext>
            </a:extLst>
          </p:cNvPr>
          <p:cNvSpPr>
            <a:spLocks noGrp="1"/>
          </p:cNvSpPr>
          <p:nvPr>
            <p:ph sz="quarter" idx="15"/>
          </p:nvPr>
        </p:nvSpPr>
        <p:spPr>
          <a:xfrm>
            <a:off x="4977551" y="1267200"/>
            <a:ext cx="6378498" cy="4852800"/>
          </a:xfrm>
        </p:spPr>
        <p:txBody>
          <a:bodyPr/>
          <a:lstStyle/>
          <a:p>
            <a:pPr marL="0" indent="0" algn="just">
              <a:buNone/>
            </a:pPr>
            <a:endParaRPr lang="sk-SK" sz="1600" b="0" i="0" dirty="0">
              <a:solidFill>
                <a:srgbClr val="232323"/>
              </a:solidFill>
              <a:effectLst/>
              <a:latin typeface="Fira Sans" panose="020B0604020202020204" pitchFamily="34" charset="0"/>
            </a:endParaRPr>
          </a:p>
          <a:p>
            <a:pPr marL="0" indent="0" algn="just">
              <a:buNone/>
            </a:pPr>
            <a:r>
              <a:rPr lang="sk-SK" sz="1600" b="0" i="0" dirty="0">
                <a:solidFill>
                  <a:schemeClr val="accent1"/>
                </a:solidFill>
                <a:effectLst/>
                <a:latin typeface="Fira Sans" panose="020B0604020202020204" pitchFamily="34" charset="0"/>
              </a:rPr>
              <a:t>„ </a:t>
            </a:r>
            <a:r>
              <a:rPr lang="sk-SK" sz="1800" b="0" i="0" dirty="0">
                <a:solidFill>
                  <a:schemeClr val="accent1"/>
                </a:solidFill>
                <a:effectLst/>
                <a:ea typeface="Cambria" panose="02040503050406030204" pitchFamily="18" charset="0"/>
              </a:rPr>
              <a:t>Štátny rehabilitačný dlhopis“ </a:t>
            </a:r>
          </a:p>
          <a:p>
            <a:pPr marL="0" indent="0" algn="just">
              <a:buNone/>
            </a:pPr>
            <a:endParaRPr lang="sk-SK" sz="1800" b="0" i="0" dirty="0">
              <a:solidFill>
                <a:schemeClr val="accent1"/>
              </a:solidFill>
              <a:effectLst/>
              <a:ea typeface="Cambria" panose="02040503050406030204" pitchFamily="18" charset="0"/>
            </a:endParaRPr>
          </a:p>
          <a:p>
            <a:pPr marL="0" indent="0" algn="just">
              <a:buNone/>
            </a:pPr>
            <a:r>
              <a:rPr lang="sk-SK" sz="1800" dirty="0">
                <a:solidFill>
                  <a:schemeClr val="accent1"/>
                </a:solidFill>
                <a:ea typeface="Cambria" panose="02040503050406030204" pitchFamily="18" charset="0"/>
              </a:rPr>
              <a:t>Emitovaný v zmysle </a:t>
            </a:r>
            <a:r>
              <a:rPr lang="sk-SK" sz="1800" b="0" i="0" dirty="0">
                <a:solidFill>
                  <a:schemeClr val="accent1"/>
                </a:solidFill>
                <a:effectLst/>
                <a:ea typeface="Cambria" panose="02040503050406030204" pitchFamily="18" charset="0"/>
              </a:rPr>
              <a:t>NAŘÍZENÍ VLÁDY České a Slovenské </a:t>
            </a:r>
            <a:r>
              <a:rPr lang="sk-SK" sz="1800" b="0" i="0" dirty="0" err="1">
                <a:solidFill>
                  <a:schemeClr val="accent1"/>
                </a:solidFill>
                <a:effectLst/>
                <a:ea typeface="Cambria" panose="02040503050406030204" pitchFamily="18" charset="0"/>
              </a:rPr>
              <a:t>Federativní</a:t>
            </a:r>
            <a:r>
              <a:rPr lang="sk-SK" sz="1800" b="0" i="0" dirty="0">
                <a:solidFill>
                  <a:schemeClr val="accent1"/>
                </a:solidFill>
                <a:effectLst/>
                <a:ea typeface="Cambria" panose="02040503050406030204" pitchFamily="18" charset="0"/>
              </a:rPr>
              <a:t> Republiky č. 532/1990 </a:t>
            </a:r>
            <a:r>
              <a:rPr lang="sk-SK" sz="1800" b="0" i="0" dirty="0" err="1">
                <a:solidFill>
                  <a:schemeClr val="accent1"/>
                </a:solidFill>
                <a:effectLst/>
                <a:ea typeface="Cambria" panose="02040503050406030204" pitchFamily="18" charset="0"/>
              </a:rPr>
              <a:t>Sb</a:t>
            </a:r>
            <a:r>
              <a:rPr lang="sk-SK" sz="1800" b="0" i="0" dirty="0">
                <a:solidFill>
                  <a:schemeClr val="accent1"/>
                </a:solidFill>
                <a:effectLst/>
                <a:ea typeface="Cambria" panose="02040503050406030204" pitchFamily="18" charset="0"/>
              </a:rPr>
              <a:t>. o </a:t>
            </a:r>
            <a:r>
              <a:rPr lang="sk-SK" sz="1800" b="0" i="0" dirty="0" err="1">
                <a:solidFill>
                  <a:schemeClr val="accent1"/>
                </a:solidFill>
                <a:effectLst/>
                <a:ea typeface="Cambria" panose="02040503050406030204" pitchFamily="18" charset="0"/>
              </a:rPr>
              <a:t>vydání</a:t>
            </a:r>
            <a:r>
              <a:rPr lang="sk-SK" sz="1800" b="0" i="0" dirty="0">
                <a:solidFill>
                  <a:schemeClr val="accent1"/>
                </a:solidFill>
                <a:effectLst/>
                <a:ea typeface="Cambria" panose="02040503050406030204" pitchFamily="18" charset="0"/>
              </a:rPr>
              <a:t> </a:t>
            </a:r>
            <a:r>
              <a:rPr lang="sk-SK" sz="1800" b="0" i="0" dirty="0" err="1">
                <a:solidFill>
                  <a:schemeClr val="accent1"/>
                </a:solidFill>
                <a:effectLst/>
                <a:ea typeface="Cambria" panose="02040503050406030204" pitchFamily="18" charset="0"/>
              </a:rPr>
              <a:t>státních</a:t>
            </a:r>
            <a:r>
              <a:rPr lang="sk-SK" sz="1800" b="0" i="0" dirty="0">
                <a:solidFill>
                  <a:schemeClr val="accent1"/>
                </a:solidFill>
                <a:effectLst/>
                <a:ea typeface="Cambria" panose="02040503050406030204" pitchFamily="18" charset="0"/>
              </a:rPr>
              <a:t> </a:t>
            </a:r>
            <a:r>
              <a:rPr lang="sk-SK" sz="1800" b="0" i="0" dirty="0" err="1">
                <a:solidFill>
                  <a:schemeClr val="accent1"/>
                </a:solidFill>
                <a:effectLst/>
                <a:ea typeface="Cambria" panose="02040503050406030204" pitchFamily="18" charset="0"/>
              </a:rPr>
              <a:t>dluhopisů</a:t>
            </a:r>
            <a:r>
              <a:rPr lang="sk-SK" sz="1800" b="0" i="0" dirty="0">
                <a:solidFill>
                  <a:schemeClr val="accent1"/>
                </a:solidFill>
                <a:effectLst/>
                <a:ea typeface="Cambria" panose="02040503050406030204" pitchFamily="18" charset="0"/>
              </a:rPr>
              <a:t> k úhradám </a:t>
            </a:r>
            <a:r>
              <a:rPr lang="sk-SK" sz="1800" b="0" i="0" dirty="0" err="1">
                <a:solidFill>
                  <a:schemeClr val="accent1"/>
                </a:solidFill>
                <a:effectLst/>
                <a:ea typeface="Cambria" panose="02040503050406030204" pitchFamily="18" charset="0"/>
              </a:rPr>
              <a:t>pohledávek</a:t>
            </a:r>
            <a:r>
              <a:rPr lang="sk-SK" sz="1800" b="0" i="0" dirty="0">
                <a:solidFill>
                  <a:schemeClr val="accent1"/>
                </a:solidFill>
                <a:effectLst/>
                <a:ea typeface="Cambria" panose="02040503050406030204" pitchFamily="18" charset="0"/>
              </a:rPr>
              <a:t> z </a:t>
            </a:r>
            <a:r>
              <a:rPr lang="sk-SK" sz="1800" b="0" i="0" dirty="0" err="1">
                <a:solidFill>
                  <a:schemeClr val="accent1"/>
                </a:solidFill>
                <a:effectLst/>
                <a:ea typeface="Cambria" panose="02040503050406030204" pitchFamily="18" charset="0"/>
              </a:rPr>
              <a:t>přiznaných</a:t>
            </a:r>
            <a:r>
              <a:rPr lang="sk-SK" sz="1800" b="0" i="0" dirty="0">
                <a:solidFill>
                  <a:schemeClr val="accent1"/>
                </a:solidFill>
                <a:effectLst/>
                <a:ea typeface="Cambria" panose="02040503050406030204" pitchFamily="18" charset="0"/>
              </a:rPr>
              <a:t> </a:t>
            </a:r>
            <a:r>
              <a:rPr lang="sk-SK" sz="1800" b="0" i="0" dirty="0" err="1">
                <a:solidFill>
                  <a:schemeClr val="accent1"/>
                </a:solidFill>
                <a:effectLst/>
                <a:ea typeface="Cambria" panose="02040503050406030204" pitchFamily="18" charset="0"/>
              </a:rPr>
              <a:t>odškodnění</a:t>
            </a:r>
            <a:r>
              <a:rPr lang="sk-SK" sz="1800" b="0" i="0" dirty="0">
                <a:solidFill>
                  <a:schemeClr val="accent1"/>
                </a:solidFill>
                <a:effectLst/>
                <a:ea typeface="Cambria" panose="02040503050406030204" pitchFamily="18" charset="0"/>
              </a:rPr>
              <a:t> </a:t>
            </a:r>
            <a:r>
              <a:rPr lang="sk-SK" sz="1800" b="0" i="0" dirty="0" err="1">
                <a:solidFill>
                  <a:schemeClr val="accent1"/>
                </a:solidFill>
                <a:effectLst/>
                <a:ea typeface="Cambria" panose="02040503050406030204" pitchFamily="18" charset="0"/>
              </a:rPr>
              <a:t>podle</a:t>
            </a:r>
            <a:r>
              <a:rPr lang="sk-SK" sz="1800" b="0" i="0" dirty="0">
                <a:solidFill>
                  <a:schemeClr val="accent1"/>
                </a:solidFill>
                <a:effectLst/>
                <a:ea typeface="Cambria" panose="02040503050406030204" pitchFamily="18" charset="0"/>
              </a:rPr>
              <a:t> zákona č. </a:t>
            </a:r>
            <a:r>
              <a:rPr lang="sk-SK" sz="1800" b="0" i="0" u="none" strike="noStrike" dirty="0">
                <a:solidFill>
                  <a:srgbClr val="0563C1"/>
                </a:solidFill>
                <a:effectLst/>
                <a:ea typeface="Cambria" panose="02040503050406030204" pitchFamily="18" charset="0"/>
                <a:hlinkClick r:id="rId3">
                  <a:extLst>
                    <a:ext uri="{A12FA001-AC4F-418D-AE19-62706E023703}">
                      <ahyp:hlinkClr xmlns:ahyp="http://schemas.microsoft.com/office/drawing/2018/hyperlinkcolor" val="tx"/>
                    </a:ext>
                  </a:extLst>
                </a:hlinkClick>
              </a:rPr>
              <a:t>119/1990 </a:t>
            </a:r>
            <a:r>
              <a:rPr lang="sk-SK" sz="1800" b="0" i="0" u="none" strike="noStrike" dirty="0" err="1">
                <a:solidFill>
                  <a:srgbClr val="0563C1"/>
                </a:solidFill>
                <a:effectLst/>
                <a:ea typeface="Cambria" panose="02040503050406030204" pitchFamily="18" charset="0"/>
                <a:hlinkClick r:id="rId3">
                  <a:extLst>
                    <a:ext uri="{A12FA001-AC4F-418D-AE19-62706E023703}">
                      <ahyp:hlinkClr xmlns:ahyp="http://schemas.microsoft.com/office/drawing/2018/hyperlinkcolor" val="tx"/>
                    </a:ext>
                  </a:extLst>
                </a:hlinkClick>
              </a:rPr>
              <a:t>Sb</a:t>
            </a:r>
            <a:r>
              <a:rPr lang="sk-SK" sz="1800" b="0" i="0" u="none" strike="noStrike" dirty="0">
                <a:solidFill>
                  <a:schemeClr val="accent1"/>
                </a:solidFill>
                <a:effectLst/>
                <a:ea typeface="Cambria" panose="02040503050406030204" pitchFamily="18" charset="0"/>
                <a:hlinkClick r:id="rId3">
                  <a:extLst>
                    <a:ext uri="{A12FA001-AC4F-418D-AE19-62706E023703}">
                      <ahyp:hlinkClr xmlns:ahyp="http://schemas.microsoft.com/office/drawing/2018/hyperlinkcolor" val="tx"/>
                    </a:ext>
                  </a:extLst>
                </a:hlinkClick>
              </a:rPr>
              <a:t>.</a:t>
            </a:r>
            <a:r>
              <a:rPr lang="sk-SK" sz="1800" b="0" i="0" dirty="0">
                <a:solidFill>
                  <a:schemeClr val="accent1"/>
                </a:solidFill>
                <a:effectLst/>
                <a:ea typeface="Cambria" panose="02040503050406030204" pitchFamily="18" charset="0"/>
              </a:rPr>
              <a:t>, o </a:t>
            </a:r>
            <a:r>
              <a:rPr lang="sk-SK" sz="1800" b="0" i="0" dirty="0" err="1">
                <a:solidFill>
                  <a:schemeClr val="accent1"/>
                </a:solidFill>
                <a:effectLst/>
                <a:ea typeface="Cambria" panose="02040503050406030204" pitchFamily="18" charset="0"/>
              </a:rPr>
              <a:t>soudní</a:t>
            </a:r>
            <a:r>
              <a:rPr lang="sk-SK" sz="1800" b="0" i="0" dirty="0">
                <a:solidFill>
                  <a:schemeClr val="accent1"/>
                </a:solidFill>
                <a:effectLst/>
                <a:ea typeface="Cambria" panose="02040503050406030204" pitchFamily="18" charset="0"/>
              </a:rPr>
              <a:t> </a:t>
            </a:r>
            <a:r>
              <a:rPr lang="sk-SK" sz="1800" b="0" i="0" dirty="0" err="1">
                <a:solidFill>
                  <a:schemeClr val="accent1"/>
                </a:solidFill>
                <a:effectLst/>
                <a:ea typeface="Cambria" panose="02040503050406030204" pitchFamily="18" charset="0"/>
              </a:rPr>
              <a:t>rehabilitaci</a:t>
            </a:r>
            <a:endParaRPr lang="sk-SK" sz="1800" b="0" i="0" dirty="0">
              <a:solidFill>
                <a:schemeClr val="accent1"/>
              </a:solidFill>
              <a:effectLst/>
              <a:ea typeface="Cambria" panose="02040503050406030204" pitchFamily="18" charset="0"/>
            </a:endParaRPr>
          </a:p>
          <a:p>
            <a:pPr marL="0" indent="0">
              <a:buNone/>
            </a:pPr>
            <a:r>
              <a:rPr lang="sk-SK" sz="1800" dirty="0">
                <a:solidFill>
                  <a:schemeClr val="accent1"/>
                </a:solidFill>
                <a:effectLst/>
                <a:ea typeface="Cambria" panose="02040503050406030204" pitchFamily="18" charset="0"/>
                <a:cs typeface="Times New Roman" panose="02020603050405020304" pitchFamily="18" charset="0"/>
              </a:rPr>
              <a:t>Menovitá hodnota po 1000 Kčs a 10 000 Kčs v slovenskom jazyku, v menovitých hodnotách po 5000 Kčs a 20 000 Kčs v českom jazyku</a:t>
            </a:r>
          </a:p>
          <a:p>
            <a:pPr marL="0" indent="0">
              <a:buNone/>
            </a:pPr>
            <a:r>
              <a:rPr lang="sk-SK" sz="1800" b="0" i="0" dirty="0">
                <a:solidFill>
                  <a:schemeClr val="accent1"/>
                </a:solidFill>
                <a:effectLst/>
                <a:ea typeface="Cambria" panose="02040503050406030204" pitchFamily="18" charset="0"/>
              </a:rPr>
              <a:t>Celkový rozsah vydávaných dlhopisov bol stanovený  až </a:t>
            </a:r>
            <a:r>
              <a:rPr lang="sk-SK" sz="1800" dirty="0">
                <a:solidFill>
                  <a:schemeClr val="accent1"/>
                </a:solidFill>
                <a:ea typeface="Cambria" panose="02040503050406030204" pitchFamily="18" charset="0"/>
              </a:rPr>
              <a:t>do </a:t>
            </a:r>
            <a:r>
              <a:rPr lang="sk-SK" sz="1800" b="0" i="0" dirty="0">
                <a:solidFill>
                  <a:schemeClr val="accent1"/>
                </a:solidFill>
                <a:effectLst/>
                <a:ea typeface="Cambria" panose="02040503050406030204" pitchFamily="18" charset="0"/>
              </a:rPr>
              <a:t> 4,5 </a:t>
            </a:r>
            <a:r>
              <a:rPr lang="sk-SK" sz="1800" b="0" i="0" dirty="0" err="1">
                <a:solidFill>
                  <a:schemeClr val="accent1"/>
                </a:solidFill>
                <a:effectLst/>
                <a:ea typeface="Cambria" panose="02040503050406030204" pitchFamily="18" charset="0"/>
              </a:rPr>
              <a:t>mld</a:t>
            </a:r>
            <a:r>
              <a:rPr lang="sk-SK" sz="1800" b="0" i="0" dirty="0">
                <a:solidFill>
                  <a:schemeClr val="accent1"/>
                </a:solidFill>
                <a:effectLst/>
                <a:ea typeface="Cambria" panose="02040503050406030204" pitchFamily="18" charset="0"/>
              </a:rPr>
              <a:t> Kčs.</a:t>
            </a:r>
            <a:endParaRPr lang="sk-SK" sz="1800" dirty="0">
              <a:solidFill>
                <a:schemeClr val="accent1"/>
              </a:solidFill>
              <a:ea typeface="Cambria" panose="02040503050406030204" pitchFamily="18" charset="0"/>
              <a:cs typeface="Times New Roman" panose="02020603050405020304" pitchFamily="18" charset="0"/>
            </a:endParaRPr>
          </a:p>
          <a:p>
            <a:pPr marL="0" indent="0">
              <a:buNone/>
            </a:pPr>
            <a:r>
              <a:rPr lang="sk-SK" sz="1800" dirty="0">
                <a:solidFill>
                  <a:schemeClr val="accent1"/>
                </a:solidFill>
                <a:effectLst/>
                <a:latin typeface="Cambria" panose="02040503050406030204" pitchFamily="18" charset="0"/>
                <a:ea typeface="Calibri" panose="020F0502020204030204" pitchFamily="34" charset="0"/>
                <a:cs typeface="Times New Roman" panose="02020603050405020304" pitchFamily="18" charset="0"/>
              </a:rPr>
              <a:t>Účinnosť 21.12.1990</a:t>
            </a:r>
          </a:p>
          <a:p>
            <a:pPr marL="0" indent="0">
              <a:buNone/>
            </a:pPr>
            <a:endParaRPr lang="sk-SK" sz="2000" dirty="0"/>
          </a:p>
        </p:txBody>
      </p:sp>
      <p:sp>
        <p:nvSpPr>
          <p:cNvPr id="5" name="Footer Placeholder 4">
            <a:extLst>
              <a:ext uri="{FF2B5EF4-FFF2-40B4-BE49-F238E27FC236}">
                <a16:creationId xmlns:a16="http://schemas.microsoft.com/office/drawing/2014/main" id="{FB417F5E-4482-4F2B-EEEB-8CF16CF42BB9}"/>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6" name="Slide Number Placeholder 5">
            <a:extLst>
              <a:ext uri="{FF2B5EF4-FFF2-40B4-BE49-F238E27FC236}">
                <a16:creationId xmlns:a16="http://schemas.microsoft.com/office/drawing/2014/main" id="{CC848161-C93A-15CF-0F5D-1D24E777AEBC}"/>
              </a:ext>
            </a:extLst>
          </p:cNvPr>
          <p:cNvSpPr>
            <a:spLocks noGrp="1"/>
          </p:cNvSpPr>
          <p:nvPr>
            <p:ph type="sldNum" sz="quarter" idx="12"/>
          </p:nvPr>
        </p:nvSpPr>
        <p:spPr/>
        <p:txBody>
          <a:bodyPr/>
          <a:lstStyle/>
          <a:p>
            <a:fld id="{5DD979C4-B72D-9549-BD86-64D2882017CF}" type="slidenum">
              <a:rPr lang="sk-SK" smtClean="0"/>
              <a:pPr/>
              <a:t>4</a:t>
            </a:fld>
            <a:endParaRPr lang="sk-SK" dirty="0"/>
          </a:p>
        </p:txBody>
      </p:sp>
    </p:spTree>
    <p:extLst>
      <p:ext uri="{BB962C8B-B14F-4D97-AF65-F5344CB8AC3E}">
        <p14:creationId xmlns:p14="http://schemas.microsoft.com/office/powerpoint/2010/main" val="3181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2D34C-E0CB-B39F-932C-4525328D35EF}"/>
              </a:ext>
            </a:extLst>
          </p:cNvPr>
          <p:cNvSpPr>
            <a:spLocks noGrp="1"/>
          </p:cNvSpPr>
          <p:nvPr>
            <p:ph type="body" sz="quarter" idx="13"/>
          </p:nvPr>
        </p:nvSpPr>
        <p:spPr/>
        <p:txBody>
          <a:bodyPr>
            <a:normAutofit/>
          </a:bodyPr>
          <a:lstStyle/>
          <a:p>
            <a:r>
              <a:rPr lang="sk-SK" sz="3500" dirty="0">
                <a:latin typeface="Cambria "/>
              </a:rPr>
              <a:t>Dočasný sekundárny trh cenných papierov</a:t>
            </a:r>
          </a:p>
          <a:p>
            <a:endParaRPr lang="sk-SK" dirty="0"/>
          </a:p>
        </p:txBody>
      </p:sp>
      <p:sp>
        <p:nvSpPr>
          <p:cNvPr id="3" name="Content Placeholder 2">
            <a:extLst>
              <a:ext uri="{FF2B5EF4-FFF2-40B4-BE49-F238E27FC236}">
                <a16:creationId xmlns:a16="http://schemas.microsoft.com/office/drawing/2014/main" id="{F0301E0C-FEFA-BC3F-320B-DFE07EA1D6E1}"/>
              </a:ext>
            </a:extLst>
          </p:cNvPr>
          <p:cNvSpPr>
            <a:spLocks noGrp="1"/>
          </p:cNvSpPr>
          <p:nvPr>
            <p:ph sz="quarter" idx="14"/>
          </p:nvPr>
        </p:nvSpPr>
        <p:spPr/>
        <p:txBody>
          <a:bodyPr>
            <a:normAutofit/>
          </a:bodyPr>
          <a:lstStyle/>
          <a:p>
            <a:pPr marL="0" indent="0" algn="just">
              <a:buNone/>
            </a:pP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Bol otvorený v roku 1991 , obchodovanie na ňom bolo ukončené 22.12.1992</a:t>
            </a:r>
          </a:p>
          <a:p>
            <a:r>
              <a:rPr lang="sk-SK" sz="1800" dirty="0">
                <a:ea typeface="Calibri" panose="020F0502020204030204" pitchFamily="34" charset="0"/>
                <a:cs typeface="Times New Roman" panose="02020603050405020304" pitchFamily="18" charset="0"/>
              </a:rPr>
              <a:t>Vzorom techniky obchodovania boli aukčné obchody na svetových komoditných trhoch                  (napr. londýnskeho zlatého trhu)</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Bol regulovaný, dohliadaný vtedajšou ŠBČS, ktorá zároveň zabezpečovala obchodovanie a vysporiadanie obchodov</a:t>
            </a:r>
          </a:p>
          <a:p>
            <a:r>
              <a:rPr lang="sk-SK" sz="1800" dirty="0">
                <a:effectLst/>
                <a:ea typeface="Cambria" panose="02040503050406030204" pitchFamily="18" charset="0"/>
                <a:cs typeface="Times New Roman" panose="02020603050405020304" pitchFamily="18" charset="0"/>
              </a:rPr>
              <a:t>Už na tomto trhu boli definované podmienky pre prijatie cenných papierov. Základnou podmienkou bolo, aby emitent zverejnil v dennej tlači podrobné informácie o svojej ekonomickej situácii, obchodných plánoch, mená riadiacich pracovníkov. </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Na začiatku prevládali obchody s bankovými (VUB, KB) a štátnymi dlhopismi, neskôr dlhopismi TOS </a:t>
            </a:r>
            <a:r>
              <a:rPr lang="sk-SK" sz="1800" dirty="0" err="1">
                <a:effectLst/>
                <a:latin typeface="Cambria" panose="02040503050406030204" pitchFamily="18" charset="0"/>
                <a:ea typeface="Calibri" panose="020F0502020204030204" pitchFamily="34" charset="0"/>
                <a:cs typeface="Times New Roman" panose="02020603050405020304" pitchFamily="18" charset="0"/>
              </a:rPr>
              <a:t>Kuřim</a:t>
            </a:r>
            <a:r>
              <a:rPr lang="sk-SK" sz="1800" dirty="0">
                <a:ea typeface="Calibri" panose="020F0502020204030204" pitchFamily="34" charset="0"/>
                <a:cs typeface="Times New Roman" panose="02020603050405020304" pitchFamily="18" charset="0"/>
              </a:rPr>
              <a:t> . </a:t>
            </a:r>
          </a:p>
          <a:p>
            <a:r>
              <a:rPr lang="sk-SK" sz="1800" dirty="0">
                <a:ea typeface="Calibri" panose="020F0502020204030204" pitchFamily="34" charset="0"/>
                <a:cs typeface="Times New Roman" panose="02020603050405020304" pitchFamily="18" charset="0"/>
              </a:rPr>
              <a:t>Ku koncu bolo 7 emisií , 14 účastníkov (napr. za SR VUB, SLSP, IRB, </a:t>
            </a:r>
            <a:r>
              <a:rPr lang="sk-SK" sz="1800" dirty="0" err="1">
                <a:ea typeface="Calibri" panose="020F0502020204030204" pitchFamily="34" charset="0"/>
                <a:cs typeface="Times New Roman" panose="02020603050405020304" pitchFamily="18" charset="0"/>
              </a:rPr>
              <a:t>Poľnobanka</a:t>
            </a:r>
            <a:r>
              <a:rPr lang="sk-SK" sz="1800" dirty="0">
                <a:ea typeface="Calibri" panose="020F0502020204030204" pitchFamily="34" charset="0"/>
                <a:cs typeface="Times New Roman" panose="02020603050405020304" pitchFamily="18" charset="0"/>
              </a:rPr>
              <a:t>)</a:t>
            </a: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dirty="0">
                <a:ea typeface="Calibri" panose="020F0502020204030204" pitchFamily="34" charset="0"/>
                <a:cs typeface="Times New Roman" panose="02020603050405020304" pitchFamily="18" charset="0"/>
              </a:rPr>
              <a:t>Celkovo sa uskutočnilo 37 aukcií, konali sa raz za dva týždne (každú stredu párneho týždňa) v budove ŠBČS a boli neverejné</a:t>
            </a:r>
          </a:p>
          <a:p>
            <a:r>
              <a:rPr lang="sk-SK" sz="1800" dirty="0">
                <a:ea typeface="Cambria" panose="02040503050406030204" pitchFamily="18" charset="0"/>
              </a:rPr>
              <a:t>Vyrástla prvá generácia profesionálov, ktorá sa naučila orientovať na kapitálovom trhu</a:t>
            </a:r>
            <a:endParaRPr lang="sk-SK" sz="1800" dirty="0">
              <a:ea typeface="Cambria" panose="02040503050406030204" pitchFamily="18" charset="0"/>
              <a:cs typeface="Times New Roman" panose="02020603050405020304" pitchFamily="18" charset="0"/>
            </a:endParaRPr>
          </a:p>
          <a:p>
            <a:endParaRPr lang="sk-SK" sz="1800" dirty="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4B52D4C1-DF02-9290-F178-469449131755}"/>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80B7B8F1-5A1F-BBD7-D239-75B21E1AF4FF}"/>
              </a:ext>
            </a:extLst>
          </p:cNvPr>
          <p:cNvSpPr>
            <a:spLocks noGrp="1"/>
          </p:cNvSpPr>
          <p:nvPr>
            <p:ph type="sldNum" sz="quarter" idx="12"/>
          </p:nvPr>
        </p:nvSpPr>
        <p:spPr/>
        <p:txBody>
          <a:bodyPr/>
          <a:lstStyle/>
          <a:p>
            <a:fld id="{5DD979C4-B72D-9549-BD86-64D2882017CF}" type="slidenum">
              <a:rPr lang="sk-SK" smtClean="0"/>
              <a:pPr/>
              <a:t>5</a:t>
            </a:fld>
            <a:endParaRPr lang="sk-SK" dirty="0"/>
          </a:p>
        </p:txBody>
      </p:sp>
    </p:spTree>
    <p:extLst>
      <p:ext uri="{BB962C8B-B14F-4D97-AF65-F5344CB8AC3E}">
        <p14:creationId xmlns:p14="http://schemas.microsoft.com/office/powerpoint/2010/main" val="362036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2D34C-E0CB-B39F-932C-4525328D35EF}"/>
              </a:ext>
            </a:extLst>
          </p:cNvPr>
          <p:cNvSpPr>
            <a:spLocks noGrp="1"/>
          </p:cNvSpPr>
          <p:nvPr>
            <p:ph type="body" sz="quarter" idx="13"/>
          </p:nvPr>
        </p:nvSpPr>
        <p:spPr/>
        <p:txBody>
          <a:bodyPr>
            <a:normAutofit fontScale="92500"/>
          </a:bodyPr>
          <a:lstStyle/>
          <a:p>
            <a:r>
              <a:rPr lang="sk-SK" sz="4000" dirty="0">
                <a:latin typeface="Cambria "/>
              </a:rPr>
              <a:t>Dočasný sekundárny trh cenných papierov</a:t>
            </a:r>
          </a:p>
          <a:p>
            <a:endParaRPr lang="sk-SK" dirty="0"/>
          </a:p>
        </p:txBody>
      </p:sp>
      <p:sp>
        <p:nvSpPr>
          <p:cNvPr id="3" name="Content Placeholder 2">
            <a:extLst>
              <a:ext uri="{FF2B5EF4-FFF2-40B4-BE49-F238E27FC236}">
                <a16:creationId xmlns:a16="http://schemas.microsoft.com/office/drawing/2014/main" id="{F0301E0C-FEFA-BC3F-320B-DFE07EA1D6E1}"/>
              </a:ext>
            </a:extLst>
          </p:cNvPr>
          <p:cNvSpPr>
            <a:spLocks noGrp="1"/>
          </p:cNvSpPr>
          <p:nvPr>
            <p:ph sz="quarter" idx="14"/>
          </p:nvPr>
        </p:nvSpPr>
        <p:spPr/>
        <p:txBody>
          <a:bodyPr>
            <a:normAutofit/>
          </a:bodyPr>
          <a:lstStyle/>
          <a:p>
            <a:pPr marL="0" indent="0" algn="just">
              <a:buNone/>
            </a:pP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Ponuky do aukcie boli zadávané telefonicky</a:t>
            </a:r>
          </a:p>
          <a:p>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Samotné aukcie boli realizované prostredníctvom periodických aukcií priamo medzi agentmi jednotlivých bánk. Išlo o prezenčné obchodovanie , </a:t>
            </a:r>
            <a:r>
              <a:rPr lang="sk-SK" sz="1800" dirty="0" err="1">
                <a:effectLst/>
                <a:latin typeface="Cambria" panose="02040503050406030204" pitchFamily="18" charset="0"/>
                <a:ea typeface="Calibri" panose="020F0502020204030204" pitchFamily="34" charset="0"/>
                <a:cs typeface="Times New Roman" panose="02020603050405020304" pitchFamily="18" charset="0"/>
              </a:rPr>
              <a:t>t.j</a:t>
            </a:r>
            <a:r>
              <a:rPr lang="sk-SK" sz="1800" dirty="0">
                <a:effectLst/>
                <a:latin typeface="Cambria" panose="02040503050406030204" pitchFamily="18" charset="0"/>
                <a:ea typeface="Calibri" panose="020F0502020204030204" pitchFamily="34" charset="0"/>
                <a:cs typeface="Times New Roman" panose="02020603050405020304" pitchFamily="18" charset="0"/>
              </a:rPr>
              <a:t>. účastníci boli osobne prítomní. </a:t>
            </a:r>
          </a:p>
          <a:p>
            <a:pPr lvl="1"/>
            <a:r>
              <a:rPr lang="sk-SK" sz="1400" dirty="0">
                <a:effectLst/>
                <a:latin typeface="Cambria" panose="02040503050406030204" pitchFamily="18" charset="0"/>
                <a:ea typeface="Calibri" panose="020F0502020204030204" pitchFamily="34" charset="0"/>
                <a:cs typeface="Times New Roman" panose="02020603050405020304" pitchFamily="18" charset="0"/>
              </a:rPr>
              <a:t>Každý zástupca banky sa musel osobne dostaviť do Prahy </a:t>
            </a:r>
          </a:p>
          <a:p>
            <a:pPr lvl="1"/>
            <a:r>
              <a:rPr lang="sk-SK" sz="1400" dirty="0">
                <a:ea typeface="Calibri" panose="020F0502020204030204" pitchFamily="34" charset="0"/>
                <a:cs typeface="Times New Roman" panose="02020603050405020304" pitchFamily="18" charset="0"/>
              </a:rPr>
              <a:t>Stretnutie (aukcie) sa konala v budove ŠBČS</a:t>
            </a:r>
          </a:p>
          <a:p>
            <a:pPr lvl="1"/>
            <a:r>
              <a:rPr lang="sk-SK" sz="1400" dirty="0">
                <a:ea typeface="Calibri" panose="020F0502020204030204" pitchFamily="34" charset="0"/>
                <a:cs typeface="Times New Roman" panose="02020603050405020304" pitchFamily="18" charset="0"/>
              </a:rPr>
              <a:t>Zástupcovia sa stretli v jeden miestnosti, kde zástupca ŠBČS prečítal výsledky aukcie</a:t>
            </a:r>
          </a:p>
          <a:p>
            <a:pPr lvl="1"/>
            <a:r>
              <a:rPr lang="sk-SK" sz="1400" dirty="0">
                <a:ea typeface="Calibri" panose="020F0502020204030204" pitchFamily="34" charset="0"/>
                <a:cs typeface="Times New Roman" panose="02020603050405020304" pitchFamily="18" charset="0"/>
              </a:rPr>
              <a:t>Všetko trvalo cca 30 min. </a:t>
            </a:r>
          </a:p>
          <a:p>
            <a:pPr lvl="1"/>
            <a:r>
              <a:rPr lang="sk-SK" sz="1400" dirty="0">
                <a:ea typeface="Calibri" panose="020F0502020204030204" pitchFamily="34" charset="0"/>
                <a:cs typeface="Times New Roman" panose="02020603050405020304" pitchFamily="18" charset="0"/>
              </a:rPr>
              <a:t>Zástupcovia bánk podpísali dokumentáciu k výsledkom aukcie </a:t>
            </a:r>
          </a:p>
          <a:p>
            <a:pPr lvl="1"/>
            <a:r>
              <a:rPr lang="sk-SK" sz="1400" dirty="0">
                <a:ea typeface="Calibri" panose="020F0502020204030204" pitchFamily="34" charset="0"/>
                <a:cs typeface="Times New Roman" panose="02020603050405020304" pitchFamily="18" charset="0"/>
              </a:rPr>
              <a:t>Vysporiadanie prebiehalo nasledujúce dni po návrate do domovskej banky</a:t>
            </a:r>
          </a:p>
          <a:p>
            <a:pPr marL="457200" lvl="1" indent="0">
              <a:buNone/>
            </a:pPr>
            <a:endParaRPr lang="sk-SK" sz="1400" dirty="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Vytvorené kurzy platili až do nasledujúcej aukcie </a:t>
            </a:r>
          </a:p>
        </p:txBody>
      </p:sp>
      <p:sp>
        <p:nvSpPr>
          <p:cNvPr id="4" name="Footer Placeholder 3">
            <a:extLst>
              <a:ext uri="{FF2B5EF4-FFF2-40B4-BE49-F238E27FC236}">
                <a16:creationId xmlns:a16="http://schemas.microsoft.com/office/drawing/2014/main" id="{4B52D4C1-DF02-9290-F178-469449131755}"/>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80B7B8F1-5A1F-BBD7-D239-75B21E1AF4FF}"/>
              </a:ext>
            </a:extLst>
          </p:cNvPr>
          <p:cNvSpPr>
            <a:spLocks noGrp="1"/>
          </p:cNvSpPr>
          <p:nvPr>
            <p:ph type="sldNum" sz="quarter" idx="12"/>
          </p:nvPr>
        </p:nvSpPr>
        <p:spPr/>
        <p:txBody>
          <a:bodyPr/>
          <a:lstStyle/>
          <a:p>
            <a:fld id="{5DD979C4-B72D-9549-BD86-64D2882017CF}" type="slidenum">
              <a:rPr lang="sk-SK" smtClean="0"/>
              <a:pPr/>
              <a:t>6</a:t>
            </a:fld>
            <a:endParaRPr lang="sk-SK" dirty="0"/>
          </a:p>
        </p:txBody>
      </p:sp>
    </p:spTree>
    <p:extLst>
      <p:ext uri="{BB962C8B-B14F-4D97-AF65-F5344CB8AC3E}">
        <p14:creationId xmlns:p14="http://schemas.microsoft.com/office/powerpoint/2010/main" val="1565809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95E86BB-668E-EDAC-631C-943FE4C3EC0C}"/>
              </a:ext>
            </a:extLst>
          </p:cNvPr>
          <p:cNvSpPr>
            <a:spLocks noGrp="1"/>
          </p:cNvSpPr>
          <p:nvPr>
            <p:ph type="body" sz="quarter" idx="13"/>
          </p:nvPr>
        </p:nvSpPr>
        <p:spPr/>
        <p:txBody>
          <a:bodyPr>
            <a:normAutofit/>
          </a:bodyPr>
          <a:lstStyle/>
          <a:p>
            <a:r>
              <a:rPr lang="sk-SK" sz="3200" dirty="0">
                <a:latin typeface="Cambria "/>
              </a:rPr>
              <a:t>Privatizácia </a:t>
            </a:r>
          </a:p>
        </p:txBody>
      </p:sp>
      <p:sp>
        <p:nvSpPr>
          <p:cNvPr id="3" name="Content Placeholder 2">
            <a:extLst>
              <a:ext uri="{FF2B5EF4-FFF2-40B4-BE49-F238E27FC236}">
                <a16:creationId xmlns:a16="http://schemas.microsoft.com/office/drawing/2014/main" id="{8819037E-64FC-4EDA-6F5E-74E3609AF3A0}"/>
              </a:ext>
            </a:extLst>
          </p:cNvPr>
          <p:cNvSpPr>
            <a:spLocks noGrp="1"/>
          </p:cNvSpPr>
          <p:nvPr>
            <p:ph sz="quarter" idx="14"/>
          </p:nvPr>
        </p:nvSpPr>
        <p:spPr/>
        <p:txBody>
          <a:bodyPr>
            <a:normAutofit lnSpcReduction="10000"/>
          </a:bodyPr>
          <a:lstStyle/>
          <a:p>
            <a:pPr marL="0" indent="0">
              <a:buNone/>
            </a:pP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pPr marL="0" indent="0">
              <a:buNone/>
            </a:pPr>
            <a:r>
              <a:rPr lang="sk-SK" sz="1800" dirty="0">
                <a:effectLst/>
                <a:latin typeface="Cambria" panose="02040503050406030204" pitchFamily="18" charset="0"/>
                <a:ea typeface="Calibri" panose="020F0502020204030204" pitchFamily="34" charset="0"/>
                <a:cs typeface="Times New Roman" panose="02020603050405020304" pitchFamily="18" charset="0"/>
              </a:rPr>
              <a:t>Predpokladom vzniku kapitálového trhu bola zmena právnej formy štátom vlastnených spoločností, vo veľkej miere nasledovaná privatizáciou.</a:t>
            </a:r>
            <a:br>
              <a:rPr lang="sk-SK" sz="1800" dirty="0">
                <a:effectLst/>
                <a:latin typeface="Cambria" panose="02040503050406030204" pitchFamily="18" charset="0"/>
                <a:ea typeface="Calibri" panose="020F0502020204030204" pitchFamily="34" charset="0"/>
                <a:cs typeface="Times New Roman" panose="02020603050405020304" pitchFamily="18" charset="0"/>
              </a:rPr>
            </a:b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pPr marL="0" indent="0">
              <a:buNone/>
            </a:pPr>
            <a:r>
              <a:rPr lang="sk-SK" sz="1800" dirty="0">
                <a:effectLst/>
                <a:latin typeface="Cambria" panose="02040503050406030204" pitchFamily="18" charset="0"/>
                <a:ea typeface="Cambria" panose="02040503050406030204" pitchFamily="18" charset="0"/>
              </a:rPr>
              <a:t>Najdôležitejšou legislatívnou formou pre privatizáciu v bývalej ČSFR sa stal </a:t>
            </a:r>
            <a:r>
              <a:rPr lang="sk-SK" sz="1800" b="1" dirty="0">
                <a:effectLst/>
                <a:latin typeface="Cambria" panose="02040503050406030204" pitchFamily="18" charset="0"/>
                <a:ea typeface="Cambria" panose="02040503050406030204" pitchFamily="18" charset="0"/>
              </a:rPr>
              <a:t>zákon z roku 1991 o podmienkach prevodu majetku štátu na iné osoby. </a:t>
            </a:r>
            <a:br>
              <a:rPr lang="sk-SK" sz="1800" b="1" dirty="0">
                <a:effectLst/>
                <a:latin typeface="Cambria" panose="02040503050406030204" pitchFamily="18" charset="0"/>
                <a:ea typeface="Cambria" panose="02040503050406030204" pitchFamily="18" charset="0"/>
              </a:rPr>
            </a:b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r>
              <a:rPr lang="sk-SK" sz="1800" dirty="0">
                <a:effectLst/>
                <a:latin typeface="Cambria" panose="02040503050406030204" pitchFamily="18" charset="0"/>
                <a:ea typeface="Calibri" panose="020F0502020204030204" pitchFamily="34" charset="0"/>
                <a:cs typeface="Times New Roman" panose="02020603050405020304" pitchFamily="18" charset="0"/>
              </a:rPr>
              <a:t>malá privatizácia ( najmä 1991-1993)</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reštitúcie (navrátenie majetku oprávneným bývalým majiteľom alebo ich dedičom ( najmä v rokoch  1990–1991), </a:t>
            </a:r>
          </a:p>
          <a:p>
            <a:r>
              <a:rPr lang="sk-SK" sz="1800" dirty="0">
                <a:ea typeface="Calibri" panose="020F0502020204030204" pitchFamily="34" charset="0"/>
                <a:cs typeface="Times New Roman" panose="02020603050405020304" pitchFamily="18" charset="0"/>
              </a:rPr>
              <a:t>odštátnenie poľnohospodárskeho sektora </a:t>
            </a:r>
          </a:p>
          <a:p>
            <a:r>
              <a:rPr lang="sk-SK" sz="1800" dirty="0">
                <a:effectLst/>
                <a:latin typeface="Cambria" panose="02040503050406030204" pitchFamily="18" charset="0"/>
                <a:ea typeface="Calibri" panose="020F0502020204030204" pitchFamily="34" charset="0"/>
                <a:cs typeface="Times New Roman" panose="02020603050405020304" pitchFamily="18" charset="0"/>
              </a:rPr>
              <a:t>veľká privatizácia  (začala v roku 1991)</a:t>
            </a:r>
          </a:p>
          <a:p>
            <a:endParaRPr lang="sk-SK" sz="1800" dirty="0">
              <a:ea typeface="Calibri" panose="020F0502020204030204" pitchFamily="34" charset="0"/>
              <a:cs typeface="Times New Roman" panose="02020603050405020304" pitchFamily="18" charset="0"/>
            </a:endParaRPr>
          </a:p>
          <a:p>
            <a:pPr marL="0" indent="0">
              <a:buNone/>
            </a:pPr>
            <a:r>
              <a:rPr lang="sk-SK" sz="1800" dirty="0">
                <a:effectLst/>
                <a:latin typeface="Cambria" panose="02040503050406030204" pitchFamily="18" charset="0"/>
                <a:ea typeface="Calibri" panose="020F0502020204030204" pitchFamily="34" charset="0"/>
                <a:cs typeface="Times New Roman" panose="02020603050405020304" pitchFamily="18" charset="0"/>
              </a:rPr>
              <a:t>Súčasťou veľkej privatizácia bola kupónová privatizácia </a:t>
            </a:r>
            <a:br>
              <a:rPr lang="sk-SK" sz="1800" dirty="0">
                <a:effectLst/>
                <a:latin typeface="Cambria" panose="02040503050406030204" pitchFamily="18" charset="0"/>
                <a:ea typeface="Calibri" panose="020F0502020204030204" pitchFamily="34" charset="0"/>
                <a:cs typeface="Times New Roman" panose="02020603050405020304" pitchFamily="18" charset="0"/>
              </a:rPr>
            </a:br>
            <a:endParaRPr lang="sk-SK" dirty="0"/>
          </a:p>
        </p:txBody>
      </p:sp>
      <p:sp>
        <p:nvSpPr>
          <p:cNvPr id="4" name="Footer Placeholder 3">
            <a:extLst>
              <a:ext uri="{FF2B5EF4-FFF2-40B4-BE49-F238E27FC236}">
                <a16:creationId xmlns:a16="http://schemas.microsoft.com/office/drawing/2014/main" id="{A1DBA2B7-15D6-AD45-DEC9-8AF441E6A1EC}"/>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02375B56-7B14-3BBE-8B7D-79F8D6EA74D4}"/>
              </a:ext>
            </a:extLst>
          </p:cNvPr>
          <p:cNvSpPr>
            <a:spLocks noGrp="1"/>
          </p:cNvSpPr>
          <p:nvPr>
            <p:ph type="sldNum" sz="quarter" idx="12"/>
          </p:nvPr>
        </p:nvSpPr>
        <p:spPr/>
        <p:txBody>
          <a:bodyPr/>
          <a:lstStyle/>
          <a:p>
            <a:fld id="{5DD979C4-B72D-9549-BD86-64D2882017CF}" type="slidenum">
              <a:rPr lang="sk-SK" smtClean="0"/>
              <a:pPr/>
              <a:t>7</a:t>
            </a:fld>
            <a:endParaRPr lang="sk-SK" dirty="0"/>
          </a:p>
        </p:txBody>
      </p:sp>
    </p:spTree>
    <p:extLst>
      <p:ext uri="{BB962C8B-B14F-4D97-AF65-F5344CB8AC3E}">
        <p14:creationId xmlns:p14="http://schemas.microsoft.com/office/powerpoint/2010/main" val="3089517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C8195-D2A0-72B6-7FF6-CA7CD97678CC}"/>
              </a:ext>
            </a:extLst>
          </p:cNvPr>
          <p:cNvSpPr>
            <a:spLocks noGrp="1"/>
          </p:cNvSpPr>
          <p:nvPr>
            <p:ph type="title"/>
          </p:nvPr>
        </p:nvSpPr>
        <p:spPr>
          <a:xfrm>
            <a:off x="409074" y="1156138"/>
            <a:ext cx="11489326" cy="5217674"/>
          </a:xfrm>
        </p:spPr>
        <p:txBody>
          <a:bodyPr/>
          <a:lstStyle/>
          <a:p>
            <a:pPr algn="l"/>
            <a:br>
              <a:rPr lang="sk-SK" sz="1600" dirty="0">
                <a:effectLst/>
                <a:latin typeface="Cambria" panose="02040503050406030204" pitchFamily="18" charset="0"/>
                <a:ea typeface="Cambria" panose="02040503050406030204" pitchFamily="18" charset="0"/>
              </a:rPr>
            </a:br>
            <a:br>
              <a:rPr lang="sk-SK" sz="1600" dirty="0">
                <a:effectLst/>
                <a:latin typeface="Cambria" panose="02040503050406030204" pitchFamily="18" charset="0"/>
                <a:ea typeface="Cambria" panose="02040503050406030204" pitchFamily="18" charset="0"/>
              </a:rPr>
            </a:br>
            <a:br>
              <a:rPr lang="sk-SK" sz="1600" dirty="0">
                <a:effectLst/>
                <a:latin typeface="Cambria" panose="02040503050406030204" pitchFamily="18" charset="0"/>
                <a:ea typeface="Cambria" panose="02040503050406030204" pitchFamily="18" charset="0"/>
              </a:rPr>
            </a:br>
            <a:br>
              <a:rPr lang="sk-SK" sz="1600" dirty="0">
                <a:effectLst/>
                <a:latin typeface="Cambria" panose="02040503050406030204" pitchFamily="18" charset="0"/>
                <a:ea typeface="Cambria" panose="02040503050406030204" pitchFamily="18" charset="0"/>
              </a:rPr>
            </a:br>
            <a:br>
              <a:rPr lang="sk-SK" sz="1600" dirty="0">
                <a:effectLst/>
                <a:latin typeface="Cambria" panose="02040503050406030204" pitchFamily="18" charset="0"/>
                <a:ea typeface="Cambria" panose="02040503050406030204" pitchFamily="18" charset="0"/>
              </a:rPr>
            </a:br>
            <a:r>
              <a:rPr lang="sk-SK" sz="1600" dirty="0">
                <a:latin typeface="Cambria "/>
                <a:ea typeface="Cambria" panose="02040503050406030204" pitchFamily="18" charset="0"/>
              </a:rPr>
              <a:t>Základným predpokladom kupónovej privatizácie bola rýchla transformácia štátnych podnikov (š. p.) na akciové spoločnosti (a. s.). Ich akcie potom mohli získať obyvatelia za tzv. investičné kupóny. </a:t>
            </a:r>
            <a:br>
              <a:rPr lang="sk-SK" sz="1600" dirty="0">
                <a:latin typeface="Cambria "/>
                <a:ea typeface="Cambria" panose="02040503050406030204" pitchFamily="18" charset="0"/>
              </a:rPr>
            </a:br>
            <a:br>
              <a:rPr lang="sk-SK" sz="1600" dirty="0">
                <a:latin typeface="Cambria "/>
                <a:ea typeface="Cambria" panose="02040503050406030204" pitchFamily="18" charset="0"/>
              </a:rPr>
            </a:br>
            <a:r>
              <a:rPr lang="sk-SK" sz="1600" dirty="0">
                <a:latin typeface="Cambria "/>
                <a:ea typeface="Cambria" panose="02040503050406030204" pitchFamily="18" charset="0"/>
              </a:rPr>
              <a:t>Každý občan nad 18 rokov mal nárok na kupónovú knižku, v ktorej boli šeky na 1000 bodov. Za účasť v privatizačnom procese zaplatili ľudia symbolických 1000 korún československých (Kčs) plus 35-korunový poplatok za samotnú knižku.</a:t>
            </a:r>
            <a:br>
              <a:rPr lang="sk-SK" sz="1600" dirty="0">
                <a:effectLst/>
                <a:latin typeface="Cambria "/>
                <a:ea typeface="Cambria" panose="02040503050406030204" pitchFamily="18" charset="0"/>
              </a:rPr>
            </a:br>
            <a:br>
              <a:rPr lang="sk-SK" sz="1600" dirty="0">
                <a:effectLst/>
                <a:latin typeface="Cambria "/>
                <a:ea typeface="Cambria" panose="02040503050406030204" pitchFamily="18" charset="0"/>
              </a:rPr>
            </a:br>
            <a:r>
              <a:rPr lang="sk-SK" sz="1600" dirty="0">
                <a:effectLst/>
                <a:latin typeface="Cambria "/>
                <a:ea typeface="Cambria" panose="02040503050406030204" pitchFamily="18" charset="0"/>
              </a:rPr>
              <a:t>Registrácia občanov do prvej vlny kupónovej privatizácie začala 1. novembra 1991 a ukončila sa v marci 1992. P</a:t>
            </a:r>
            <a:r>
              <a:rPr lang="sk-SK" sz="1600" dirty="0">
                <a:effectLst/>
                <a:latin typeface="Cambria "/>
                <a:ea typeface="Calibri" panose="020F0502020204030204" pitchFamily="34" charset="0"/>
                <a:cs typeface="Times New Roman" panose="02020603050405020304" pitchFamily="18" charset="0"/>
              </a:rPr>
              <a:t>rebiehala v Registra</a:t>
            </a:r>
            <a:r>
              <a:rPr lang="sk-SK" sz="1600" dirty="0">
                <a:effectLst/>
                <a:latin typeface="Cambria "/>
                <a:ea typeface="Calibri" panose="020F0502020204030204" pitchFamily="34" charset="0"/>
              </a:rPr>
              <a:t>č</a:t>
            </a:r>
            <a:r>
              <a:rPr lang="sk-SK" sz="1600" dirty="0">
                <a:effectLst/>
                <a:latin typeface="Cambria "/>
                <a:ea typeface="Calibri" panose="020F0502020204030204" pitchFamily="34" charset="0"/>
                <a:cs typeface="Times New Roman" panose="02020603050405020304" pitchFamily="18" charset="0"/>
              </a:rPr>
              <a:t>ných miestach (RM) Podniku výpo</a:t>
            </a:r>
            <a:r>
              <a:rPr lang="sk-SK" sz="1600" dirty="0">
                <a:effectLst/>
                <a:latin typeface="Cambria "/>
                <a:ea typeface="Calibri" panose="020F0502020204030204" pitchFamily="34" charset="0"/>
              </a:rPr>
              <a:t>č</a:t>
            </a:r>
            <a:r>
              <a:rPr lang="sk-SK" sz="1600" dirty="0">
                <a:effectLst/>
                <a:latin typeface="Cambria "/>
                <a:ea typeface="Calibri" panose="020F0502020204030204" pitchFamily="34" charset="0"/>
                <a:cs typeface="Times New Roman" panose="02020603050405020304" pitchFamily="18" charset="0"/>
              </a:rPr>
              <a:t>tovej techniky .</a:t>
            </a:r>
            <a:br>
              <a:rPr lang="sk-SK" sz="1600" dirty="0">
                <a:effectLst/>
                <a:latin typeface="Cambria "/>
                <a:ea typeface="Calibri" panose="020F0502020204030204" pitchFamily="34" charset="0"/>
                <a:cs typeface="Times New Roman" panose="02020603050405020304" pitchFamily="18" charset="0"/>
              </a:rPr>
            </a:br>
            <a:br>
              <a:rPr lang="sk-SK" sz="1600" dirty="0">
                <a:effectLst/>
                <a:latin typeface="Cambria "/>
                <a:ea typeface="Cambria" panose="02040503050406030204" pitchFamily="18" charset="0"/>
              </a:rPr>
            </a:br>
            <a:r>
              <a:rPr lang="sk-SK" sz="1600" dirty="0">
                <a:effectLst/>
                <a:latin typeface="Cambria "/>
                <a:ea typeface="Cambria" panose="02040503050406030204" pitchFamily="18" charset="0"/>
              </a:rPr>
              <a:t>Nasledovalo nulté kolo, ktoré prebiehalo od februára1992 do apríla 1992. V tomto kole sa držitelia kupónov rozhodovali, či budú investovať sami alebo cez IPF. </a:t>
            </a:r>
            <a:br>
              <a:rPr lang="sk-SK" sz="1600" dirty="0">
                <a:effectLst/>
                <a:latin typeface="Cambria "/>
                <a:ea typeface="Cambria" panose="02040503050406030204" pitchFamily="18" charset="0"/>
              </a:rPr>
            </a:br>
            <a:br>
              <a:rPr lang="sk-SK" sz="1600" dirty="0">
                <a:effectLst/>
                <a:latin typeface="Cambria "/>
                <a:ea typeface="Cambria" panose="02040503050406030204" pitchFamily="18" charset="0"/>
              </a:rPr>
            </a:br>
            <a:r>
              <a:rPr lang="sk-SK" sz="1600" dirty="0">
                <a:effectLst/>
                <a:latin typeface="Cambria "/>
                <a:ea typeface="Cambria" panose="02040503050406030204" pitchFamily="18" charset="0"/>
              </a:rPr>
              <a:t>Prvé privatizačné kolo začalo 18.5.1992. </a:t>
            </a:r>
            <a:br>
              <a:rPr lang="sk-SK" sz="1600" dirty="0">
                <a:effectLst/>
                <a:latin typeface="Cambria "/>
                <a:ea typeface="Cambria" panose="02040503050406030204" pitchFamily="18" charset="0"/>
              </a:rPr>
            </a:br>
            <a:r>
              <a:rPr lang="sk-SK" sz="1600" dirty="0">
                <a:effectLst/>
                <a:latin typeface="Cambria "/>
                <a:ea typeface="Cambria" panose="02040503050406030204" pitchFamily="18" charset="0"/>
              </a:rPr>
              <a:t>Prebehlo 5 privatizačných kôl a prvá vlna kupónovej privatizácie oficiálne skončila 31. januára 1993.</a:t>
            </a:r>
            <a:br>
              <a:rPr lang="sk-SK" sz="1600" dirty="0">
                <a:effectLst/>
                <a:latin typeface="Cambria "/>
                <a:ea typeface="Cambria" panose="02040503050406030204" pitchFamily="18" charset="0"/>
                <a:cs typeface="Times New Roman" panose="02020603050405020304" pitchFamily="18" charset="0"/>
              </a:rPr>
            </a:br>
            <a:br>
              <a:rPr lang="sk-SK" sz="1600" dirty="0">
                <a:effectLst/>
                <a:latin typeface="Cambria "/>
                <a:ea typeface="Cambria" panose="02040503050406030204" pitchFamily="18" charset="0"/>
              </a:rPr>
            </a:br>
            <a:r>
              <a:rPr lang="sk-SK" sz="1600" dirty="0">
                <a:latin typeface="Cambria "/>
                <a:ea typeface="Cambria" panose="02040503050406030204" pitchFamily="18" charset="0"/>
                <a:cs typeface="Times New Roman" panose="02020603050405020304" pitchFamily="18" charset="0"/>
              </a:rPr>
              <a:t>Do prvej vlny kupónovej privatizácie sa v Českej republike zaregistrovalo 5.942.851 občanov, v SR to bolo 2.579.327 občanov. Na jedného držiteľa investičných kupónov pripadal v prvej vlne kupónovej privatizácie majetok v účtovnej cene približne 35.000 Kčs.</a:t>
            </a:r>
            <a:br>
              <a:rPr lang="sk-SK" sz="1600" dirty="0">
                <a:latin typeface="Cambria "/>
                <a:ea typeface="Cambria" panose="02040503050406030204" pitchFamily="18" charset="0"/>
                <a:cs typeface="Times New Roman" panose="02020603050405020304" pitchFamily="18" charset="0"/>
              </a:rPr>
            </a:br>
            <a:r>
              <a:rPr lang="sk-SK" sz="1600" dirty="0">
                <a:effectLst/>
                <a:latin typeface="Cambria "/>
                <a:ea typeface="Cambria" panose="02040503050406030204" pitchFamily="18" charset="0"/>
                <a:cs typeface="Times New Roman" panose="02020603050405020304" pitchFamily="18" charset="0"/>
              </a:rPr>
              <a:t> </a:t>
            </a:r>
            <a:br>
              <a:rPr lang="sk-SK" sz="1600" dirty="0">
                <a:effectLst/>
                <a:latin typeface="Cambria "/>
                <a:ea typeface="Cambria" panose="02040503050406030204" pitchFamily="18" charset="0"/>
                <a:cs typeface="Times New Roman" panose="02020603050405020304" pitchFamily="18" charset="0"/>
              </a:rPr>
            </a:br>
            <a:r>
              <a:rPr lang="sk-SK" sz="1600" dirty="0">
                <a:effectLst/>
                <a:latin typeface="Cambria "/>
                <a:ea typeface="Cambria" panose="02040503050406030204" pitchFamily="18" charset="0"/>
                <a:cs typeface="Times New Roman" panose="02020603050405020304" pitchFamily="18" charset="0"/>
              </a:rPr>
              <a:t>Z Fondu národného majetku (FNM) ČR bol do prvej vlny kupónovej privatizácie vyčlenený majetok v hodnote 206.424.419.000 Kčs a z FNM SR 90.111.742.000 Kčs. V ponuke boli akcie 1491 podnikov, z toho 5O4 slovenských.</a:t>
            </a:r>
            <a:br>
              <a:rPr lang="sk-SK" sz="1600" dirty="0">
                <a:effectLst/>
                <a:latin typeface="Cambria "/>
                <a:ea typeface="Cambria" panose="02040503050406030204" pitchFamily="18" charset="0"/>
                <a:cs typeface="Times New Roman" panose="02020603050405020304" pitchFamily="18" charset="0"/>
              </a:rPr>
            </a:br>
            <a:br>
              <a:rPr lang="sk-SK" sz="1600" dirty="0">
                <a:effectLst/>
                <a:latin typeface="Cambria" panose="02040503050406030204" pitchFamily="18" charset="0"/>
                <a:ea typeface="Cambria" panose="02040503050406030204" pitchFamily="18" charset="0"/>
                <a:cs typeface="Times New Roman" panose="02020603050405020304" pitchFamily="18" charset="0"/>
              </a:rPr>
            </a:br>
            <a:br>
              <a:rPr lang="sk-SK" sz="1800" dirty="0">
                <a:effectLst/>
                <a:latin typeface="Cambria" panose="02040503050406030204" pitchFamily="18" charset="0"/>
                <a:ea typeface="Cambria" panose="02040503050406030204" pitchFamily="18" charset="0"/>
                <a:cs typeface="Times New Roman" panose="02020603050405020304" pitchFamily="18" charset="0"/>
              </a:rPr>
            </a:br>
            <a:br>
              <a:rPr lang="sk-SK" sz="1800" dirty="0">
                <a:effectLst/>
                <a:latin typeface="Cambria" panose="02040503050406030204" pitchFamily="18" charset="0"/>
                <a:ea typeface="Cambria" panose="02040503050406030204" pitchFamily="18" charset="0"/>
                <a:cs typeface="Times New Roman" panose="02020603050405020304" pitchFamily="18" charset="0"/>
              </a:rPr>
            </a:br>
            <a:endParaRPr lang="sk-SK" sz="1800" dirty="0">
              <a:latin typeface="Cambria" panose="02040503050406030204" pitchFamily="18" charset="0"/>
              <a:ea typeface="Cambria" panose="02040503050406030204" pitchFamily="18" charset="0"/>
            </a:endParaRPr>
          </a:p>
        </p:txBody>
      </p:sp>
      <p:sp>
        <p:nvSpPr>
          <p:cNvPr id="3" name="Footer Placeholder 2">
            <a:extLst>
              <a:ext uri="{FF2B5EF4-FFF2-40B4-BE49-F238E27FC236}">
                <a16:creationId xmlns:a16="http://schemas.microsoft.com/office/drawing/2014/main" id="{A76B76E7-6430-5774-84C0-61226E74845D}"/>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4" name="Slide Number Placeholder 3">
            <a:extLst>
              <a:ext uri="{FF2B5EF4-FFF2-40B4-BE49-F238E27FC236}">
                <a16:creationId xmlns:a16="http://schemas.microsoft.com/office/drawing/2014/main" id="{5A148FB3-49D8-0FA7-23EE-18ED8A66A7DE}"/>
              </a:ext>
            </a:extLst>
          </p:cNvPr>
          <p:cNvSpPr>
            <a:spLocks noGrp="1"/>
          </p:cNvSpPr>
          <p:nvPr>
            <p:ph type="sldNum" sz="quarter" idx="12"/>
          </p:nvPr>
        </p:nvSpPr>
        <p:spPr/>
        <p:txBody>
          <a:bodyPr/>
          <a:lstStyle/>
          <a:p>
            <a:fld id="{5DD979C4-B72D-9549-BD86-64D2882017CF}" type="slidenum">
              <a:rPr lang="sk-SK" smtClean="0"/>
              <a:pPr/>
              <a:t>8</a:t>
            </a:fld>
            <a:endParaRPr lang="sk-SK" dirty="0"/>
          </a:p>
        </p:txBody>
      </p:sp>
      <p:sp>
        <p:nvSpPr>
          <p:cNvPr id="5" name="Text Placeholder 4">
            <a:extLst>
              <a:ext uri="{FF2B5EF4-FFF2-40B4-BE49-F238E27FC236}">
                <a16:creationId xmlns:a16="http://schemas.microsoft.com/office/drawing/2014/main" id="{892C3559-E0A0-C48E-CE6D-4AC959096B66}"/>
              </a:ext>
            </a:extLst>
          </p:cNvPr>
          <p:cNvSpPr>
            <a:spLocks noGrp="1"/>
          </p:cNvSpPr>
          <p:nvPr>
            <p:ph type="body" sz="quarter" idx="13"/>
          </p:nvPr>
        </p:nvSpPr>
        <p:spPr/>
        <p:txBody>
          <a:bodyPr/>
          <a:lstStyle/>
          <a:p>
            <a:r>
              <a:rPr lang="sk-SK" sz="3200" dirty="0">
                <a:effectLst/>
                <a:latin typeface="Cambria" panose="02040503050406030204" pitchFamily="18" charset="0"/>
                <a:ea typeface="Calibri" panose="020F0502020204030204" pitchFamily="34" charset="0"/>
                <a:cs typeface="Times New Roman" panose="02020603050405020304" pitchFamily="18" charset="0"/>
              </a:rPr>
              <a:t>1. vlna kupónovej privatizácie </a:t>
            </a:r>
          </a:p>
          <a:p>
            <a:endParaRPr lang="sk-SK" dirty="0"/>
          </a:p>
        </p:txBody>
      </p:sp>
    </p:spTree>
    <p:extLst>
      <p:ext uri="{BB962C8B-B14F-4D97-AF65-F5344CB8AC3E}">
        <p14:creationId xmlns:p14="http://schemas.microsoft.com/office/powerpoint/2010/main" val="559311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4C936D-DBE5-721B-F8AB-FAD0B73AD9C1}"/>
              </a:ext>
            </a:extLst>
          </p:cNvPr>
          <p:cNvSpPr>
            <a:spLocks noGrp="1"/>
          </p:cNvSpPr>
          <p:nvPr>
            <p:ph type="body" sz="quarter" idx="13"/>
          </p:nvPr>
        </p:nvSpPr>
        <p:spPr/>
        <p:txBody>
          <a:bodyPr>
            <a:normAutofit/>
          </a:bodyPr>
          <a:lstStyle/>
          <a:p>
            <a:r>
              <a:rPr lang="sk-SK" sz="3500" dirty="0">
                <a:effectLst/>
                <a:latin typeface="Cambria "/>
                <a:ea typeface="Calibri" panose="020F0502020204030204" pitchFamily="34" charset="0"/>
              </a:rPr>
              <a:t>Výsledky prvej vlny kupónovej privatizácie</a:t>
            </a:r>
            <a:endParaRPr lang="sk-SK" sz="3500" dirty="0">
              <a:latin typeface="Cambria "/>
            </a:endParaRPr>
          </a:p>
          <a:p>
            <a:pPr algn="ctr"/>
            <a:endParaRPr lang="sk-SK" dirty="0"/>
          </a:p>
        </p:txBody>
      </p:sp>
      <p:sp>
        <p:nvSpPr>
          <p:cNvPr id="3" name="Content Placeholder 2">
            <a:extLst>
              <a:ext uri="{FF2B5EF4-FFF2-40B4-BE49-F238E27FC236}">
                <a16:creationId xmlns:a16="http://schemas.microsoft.com/office/drawing/2014/main" id="{85A18F79-8DEE-C1BE-05C5-C8E3EFEAE023}"/>
              </a:ext>
            </a:extLst>
          </p:cNvPr>
          <p:cNvSpPr>
            <a:spLocks noGrp="1"/>
          </p:cNvSpPr>
          <p:nvPr>
            <p:ph sz="quarter" idx="14"/>
          </p:nvPr>
        </p:nvSpPr>
        <p:spPr>
          <a:xfrm>
            <a:off x="904875" y="1267200"/>
            <a:ext cx="10515600" cy="4852800"/>
          </a:xfrm>
        </p:spPr>
        <p:txBody>
          <a:bodyPr>
            <a:normAutofit/>
          </a:bodyPr>
          <a:lstStyle/>
          <a:p>
            <a:pPr marL="0" indent="0" algn="ctr">
              <a:buNone/>
            </a:pPr>
            <a:endParaRPr lang="sk-SK" sz="2000" dirty="0">
              <a:effectLst/>
              <a:latin typeface="Cambria" panose="02040503050406030204" pitchFamily="18" charset="0"/>
              <a:ea typeface="Calibri" panose="020F0502020204030204" pitchFamily="34" charset="0"/>
              <a:cs typeface="Times New Roman" panose="02020603050405020304" pitchFamily="18" charset="0"/>
            </a:endParaRPr>
          </a:p>
          <a:p>
            <a:pPr marL="0" indent="0" algn="ctr">
              <a:buNone/>
            </a:pPr>
            <a:endParaRPr lang="sk-SK" sz="2000" dirty="0">
              <a:effectLst/>
              <a:latin typeface="Cambria" panose="020405030504060302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74912353-F99C-BE17-D017-37546C2C9897}"/>
              </a:ext>
            </a:extLst>
          </p:cNvPr>
          <p:cNvSpPr>
            <a:spLocks noGrp="1"/>
          </p:cNvSpPr>
          <p:nvPr>
            <p:ph type="ftr" sz="quarter" idx="11"/>
          </p:nvPr>
        </p:nvSpPr>
        <p:spPr/>
        <p:txBody>
          <a:bodyPr/>
          <a:lstStyle/>
          <a:p>
            <a:r>
              <a:rPr lang="sk-SK" sz="1200" b="1" dirty="0">
                <a:solidFill>
                  <a:srgbClr val="A6835A"/>
                </a:solidFill>
                <a:effectLst/>
                <a:latin typeface="Cambria" panose="02040503050406030204" pitchFamily="18" charset="0"/>
                <a:ea typeface="Calibri" panose="020F0502020204030204" pitchFamily="34" charset="0"/>
                <a:cs typeface="Cambria" panose="02040503050406030204" pitchFamily="18" charset="0"/>
              </a:rPr>
              <a:t>Obzretie sa za 30 rokmi kapitálového trhu na Slovensku </a:t>
            </a:r>
            <a:endParaRPr lang="sk-SK" sz="1200" dirty="0">
              <a:solidFill>
                <a:srgbClr val="000000"/>
              </a:solidFill>
              <a:effectLst/>
              <a:latin typeface="Minion Pro"/>
              <a:ea typeface="Calibri" panose="020F0502020204030204" pitchFamily="34" charset="0"/>
              <a:cs typeface="Minion Pro"/>
            </a:endParaRPr>
          </a:p>
        </p:txBody>
      </p:sp>
      <p:sp>
        <p:nvSpPr>
          <p:cNvPr id="5" name="Slide Number Placeholder 4">
            <a:extLst>
              <a:ext uri="{FF2B5EF4-FFF2-40B4-BE49-F238E27FC236}">
                <a16:creationId xmlns:a16="http://schemas.microsoft.com/office/drawing/2014/main" id="{39232EC8-5728-5C95-3A13-236BFB50683A}"/>
              </a:ext>
            </a:extLst>
          </p:cNvPr>
          <p:cNvSpPr>
            <a:spLocks noGrp="1"/>
          </p:cNvSpPr>
          <p:nvPr>
            <p:ph type="sldNum" sz="quarter" idx="12"/>
          </p:nvPr>
        </p:nvSpPr>
        <p:spPr/>
        <p:txBody>
          <a:bodyPr/>
          <a:lstStyle/>
          <a:p>
            <a:fld id="{5DD979C4-B72D-9549-BD86-64D2882017CF}" type="slidenum">
              <a:rPr lang="sk-SK" smtClean="0"/>
              <a:pPr/>
              <a:t>9</a:t>
            </a:fld>
            <a:endParaRPr lang="sk-SK" dirty="0"/>
          </a:p>
        </p:txBody>
      </p:sp>
      <p:sp>
        <p:nvSpPr>
          <p:cNvPr id="8" name="Rectangle 7">
            <a:extLst>
              <a:ext uri="{FF2B5EF4-FFF2-40B4-BE49-F238E27FC236}">
                <a16:creationId xmlns:a16="http://schemas.microsoft.com/office/drawing/2014/main" id="{9076C95F-1EF6-EC12-3E38-81C4227D567C}"/>
              </a:ext>
            </a:extLst>
          </p:cNvPr>
          <p:cNvSpPr/>
          <p:nvPr/>
        </p:nvSpPr>
        <p:spPr>
          <a:xfrm>
            <a:off x="771525" y="1168211"/>
            <a:ext cx="10987338" cy="4852801"/>
          </a:xfrm>
          <a:prstGeom prst="rect">
            <a:avLst/>
          </a:prstGeom>
          <a:solidFill>
            <a:srgbClr val="0070C0"/>
          </a:solidFill>
          <a:ln>
            <a:solidFill>
              <a:schemeClr val="accent1"/>
            </a:solidFill>
          </a:ln>
        </p:spPr>
        <p:style>
          <a:lnRef idx="3">
            <a:schemeClr val="lt1"/>
          </a:lnRef>
          <a:fillRef idx="1">
            <a:schemeClr val="accent1"/>
          </a:fillRef>
          <a:effectRef idx="1">
            <a:schemeClr val="accent1"/>
          </a:effectRef>
          <a:fontRef idx="minor">
            <a:schemeClr val="lt1"/>
          </a:fontRef>
        </p:style>
        <p:txBody>
          <a:bodyPr rtlCol="0" anchor="ctr"/>
          <a:lstStyle/>
          <a:p>
            <a:pPr marL="285750" indent="-285750">
              <a:buFont typeface="Arial" panose="020B0604020202020204" pitchFamily="34" charset="0"/>
              <a:buChar char="•"/>
            </a:pPr>
            <a:endParaRPr lang="sk-SK"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endParaRPr lang="sk-SK"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endParaRPr lang="sk-SK"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sk-SK" dirty="0">
                <a:latin typeface="Cambria" panose="02040503050406030204" pitchFamily="18" charset="0"/>
                <a:ea typeface="Cambria" panose="02040503050406030204" pitchFamily="18" charset="0"/>
              </a:rPr>
              <a:t>Položila základy slovenského kapitálového trhu</a:t>
            </a:r>
          </a:p>
          <a:p>
            <a:pPr marL="285750" indent="-285750">
              <a:buFont typeface="Arial" panose="020B0604020202020204" pitchFamily="34" charset="0"/>
              <a:buChar char="•"/>
            </a:pPr>
            <a:r>
              <a:rPr lang="sk-SK" dirty="0">
                <a:latin typeface="Cambria" panose="02040503050406030204" pitchFamily="18" charset="0"/>
                <a:ea typeface="Cambria" panose="02040503050406030204" pitchFamily="18" charset="0"/>
              </a:rPr>
              <a:t>Výhodou bola rýchlosť privatizácie </a:t>
            </a:r>
          </a:p>
          <a:p>
            <a:pPr marL="285750" indent="-285750">
              <a:buFont typeface="Arial" panose="020B0604020202020204" pitchFamily="34" charset="0"/>
              <a:buChar char="•"/>
            </a:pPr>
            <a:r>
              <a:rPr lang="sk-SK" dirty="0">
                <a:latin typeface="Cambria" panose="02040503050406030204" pitchFamily="18" charset="0"/>
                <a:ea typeface="Cambria" panose="02040503050406030204" pitchFamily="18" charset="0"/>
                <a:cs typeface="Times New Roman" panose="02020603050405020304" pitchFamily="18" charset="0"/>
              </a:rPr>
              <a:t>V</a:t>
            </a:r>
            <a:r>
              <a:rPr lang="sk-SK" dirty="0">
                <a:effectLst/>
                <a:latin typeface="Cambria" panose="02040503050406030204" pitchFamily="18" charset="0"/>
                <a:ea typeface="Cambria" panose="02040503050406030204" pitchFamily="18" charset="0"/>
                <a:cs typeface="Times New Roman" panose="02020603050405020304" pitchFamily="18" charset="0"/>
              </a:rPr>
              <a:t>yprodukovala na Slovensku 2,6 milióna akcionárov</a:t>
            </a:r>
          </a:p>
          <a:p>
            <a:pPr marL="285750" indent="-285750">
              <a:buFont typeface="Arial" panose="020B0604020202020204" pitchFamily="34" charset="0"/>
              <a:buChar char="•"/>
            </a:pPr>
            <a:r>
              <a:rPr lang="sk-SK" dirty="0">
                <a:latin typeface="Cambria" panose="02040503050406030204" pitchFamily="18" charset="0"/>
                <a:ea typeface="Cambria" panose="02040503050406030204" pitchFamily="18" charset="0"/>
                <a:cs typeface="Times New Roman" panose="02020603050405020304" pitchFamily="18" charset="0"/>
              </a:rPr>
              <a:t>Viac než 71 percent svojich kupónov zverili občania do rúk niektorého z 264 investičných fondov. Len necelá tretina ľudí si vyberala sama podniky, do ktorých chcela investovať</a:t>
            </a:r>
          </a:p>
          <a:p>
            <a:pPr marL="285750" indent="-285750">
              <a:buFont typeface="Arial" panose="020B0604020202020204" pitchFamily="34" charset="0"/>
              <a:buChar char="•"/>
            </a:pPr>
            <a:r>
              <a:rPr lang="sk-SK" dirty="0">
                <a:latin typeface="Cambria" panose="02040503050406030204" pitchFamily="18" charset="0"/>
                <a:ea typeface="Cambria" panose="02040503050406030204" pitchFamily="18" charset="0"/>
                <a:cs typeface="Times New Roman" panose="02020603050405020304" pitchFamily="18" charset="0"/>
              </a:rPr>
              <a:t>Vlastnícka štruktúra bola príliš rozptýlená</a:t>
            </a:r>
          </a:p>
          <a:p>
            <a:pPr marL="285750" indent="-285750">
              <a:buFont typeface="Arial" panose="020B0604020202020204" pitchFamily="34" charset="0"/>
              <a:buChar char="•"/>
            </a:pPr>
            <a:r>
              <a:rPr lang="sk-SK" dirty="0">
                <a:latin typeface="Cambria" panose="02040503050406030204" pitchFamily="18" charset="0"/>
                <a:ea typeface="Calibri" panose="020F0502020204030204" pitchFamily="34" charset="0"/>
                <a:cs typeface="Times New Roman" panose="02020603050405020304" pitchFamily="18" charset="0"/>
              </a:rPr>
              <a:t>O</a:t>
            </a:r>
            <a:r>
              <a:rPr lang="sk-SK" sz="1800" dirty="0">
                <a:effectLst/>
                <a:latin typeface="Cambria" panose="02040503050406030204" pitchFamily="18" charset="0"/>
                <a:ea typeface="Calibri" panose="020F0502020204030204" pitchFamily="34" charset="0"/>
                <a:cs typeface="Times New Roman" panose="02020603050405020304" pitchFamily="18" charset="0"/>
              </a:rPr>
              <a:t>rganizácia kapitálového trhu na moderných princípoch (napríklad existencia cenných papierov v zaknihovanej podobe) a pokroková technická infraštruktúra</a:t>
            </a:r>
            <a:br>
              <a:rPr lang="sk-SK" sz="1800" dirty="0">
                <a:effectLst/>
                <a:latin typeface="Cambria" panose="02040503050406030204" pitchFamily="18" charset="0"/>
                <a:ea typeface="Calibri" panose="020F0502020204030204" pitchFamily="34" charset="0"/>
                <a:cs typeface="Times New Roman" panose="02020603050405020304" pitchFamily="18" charset="0"/>
              </a:rPr>
            </a:br>
            <a:endParaRPr lang="sk-SK" sz="1800" dirty="0">
              <a:effectLst/>
              <a:latin typeface="Cambria" panose="02040503050406030204" pitchFamily="18"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sk-SK" dirty="0">
              <a:latin typeface="Cambria" panose="02040503050406030204" pitchFamily="18" charset="0"/>
              <a:ea typeface="Calibri" panose="020F0502020204030204" pitchFamily="34" charset="0"/>
              <a:cs typeface="Times New Roman" panose="02020603050405020304" pitchFamily="18" charset="0"/>
            </a:endParaRPr>
          </a:p>
          <a:p>
            <a:pPr algn="ctr"/>
            <a:r>
              <a:rPr lang="sk-SK" sz="2000" b="1" dirty="0">
                <a:effectLst/>
                <a:latin typeface="Cambria" panose="02040503050406030204" pitchFamily="18" charset="0"/>
                <a:ea typeface="Calibri" panose="020F0502020204030204" pitchFamily="34" charset="0"/>
                <a:cs typeface="Times New Roman" panose="02020603050405020304" pitchFamily="18" charset="0"/>
              </a:rPr>
              <a:t>Všetci boli plní optimizmu ...</a:t>
            </a:r>
            <a:br>
              <a:rPr lang="sk-SK" sz="2000" b="1" dirty="0">
                <a:effectLst/>
                <a:latin typeface="Cambria" panose="02040503050406030204" pitchFamily="18" charset="0"/>
                <a:ea typeface="Calibri" panose="020F0502020204030204" pitchFamily="34" charset="0"/>
                <a:cs typeface="Times New Roman" panose="02020603050405020304" pitchFamily="18" charset="0"/>
              </a:rPr>
            </a:br>
            <a:r>
              <a:rPr lang="sk-SK" sz="1800" dirty="0">
                <a:effectLst/>
                <a:latin typeface="Cambria" panose="02040503050406030204" pitchFamily="18" charset="0"/>
                <a:ea typeface="Calibri" panose="020F0502020204030204" pitchFamily="34" charset="0"/>
                <a:cs typeface="Times New Roman" panose="02020603050405020304" pitchFamily="18" charset="0"/>
              </a:rPr>
              <a:t> </a:t>
            </a:r>
            <a:endParaRPr lang="sk-SK" dirty="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endParaRPr lang="sk-SK" dirty="0">
              <a:latin typeface="Cambria" panose="020405030504060302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endParaRPr lang="sk-SK"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ctr">
              <a:buNone/>
            </a:pPr>
            <a:endParaRPr lang="sk-SK" dirty="0">
              <a:latin typeface="Cambria" panose="02040503050406030204" pitchFamily="18" charset="0"/>
              <a:ea typeface="Cambria" panose="02040503050406030204" pitchFamily="18" charset="0"/>
              <a:cs typeface="Times New Roman" panose="02020603050405020304" pitchFamily="18" charset="0"/>
            </a:endParaRPr>
          </a:p>
          <a:p>
            <a:pPr marL="0" indent="0" algn="ctr">
              <a:buNone/>
            </a:pPr>
            <a:endParaRPr lang="sk-SK" dirty="0">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960486393"/>
      </p:ext>
    </p:extLst>
  </p:cSld>
  <p:clrMapOvr>
    <a:masterClrMapping/>
  </p:clrMapOvr>
</p:sld>
</file>

<file path=ppt/theme/theme1.xml><?xml version="1.0" encoding="utf-8"?>
<a:theme xmlns:a="http://schemas.openxmlformats.org/drawingml/2006/main" name="NBS POWERPOINT WHI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olas-Verdana">
      <a:majorFont>
        <a:latin typeface="Consolas" panose="020B0609020204030204"/>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Verdana" panose="020B060403050404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EFD28647-65DC-F448-B0EA-9459F8C97467}" vid="{9CDC66B7-B5F9-3843-88D4-49435785FD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mageCreateDate xmlns="CAD7385A-07AE-43A6-842E-8B888B839729" xsi:nil="true"/>
    <PublishingExpirationDate xmlns="http://schemas.microsoft.com/sharepoint/v3" xsi:nil="true"/>
    <PublishingStartDate xmlns="http://schemas.microsoft.com/sharepoint/v3" xsi:nil="true"/>
    <wic_System_Copyright xmlns="http://schemas.microsoft.com/sharepoint/v3/fields" xsi:nil="true"/>
    <_dlc_DocId xmlns="d4dc1984-4e7d-439a-9f8d-a1b7ed460e00">PKHP4E2NMEFV-2092872618-3162</_dlc_DocId>
    <_dlc_DocIdUrl xmlns="d4dc1984-4e7d-439a-9f8d-a1b7ed460e00">
      <Url>https://intranet.nbs.sk/_layouts/15/DocIdRedir.aspx?ID=PKHP4E2NMEFV-2092872618-3162</Url>
      <Description>PKHP4E2NMEFV-2092872618-3162</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86A59482652A074F90B377E714AC8AE8" ma:contentTypeVersion="2" ma:contentTypeDescription="Upload an image." ma:contentTypeScope="" ma:versionID="54190887318d93c331e17768670b6989">
  <xsd:schema xmlns:xsd="http://www.w3.org/2001/XMLSchema" xmlns:xs="http://www.w3.org/2001/XMLSchema" xmlns:p="http://schemas.microsoft.com/office/2006/metadata/properties" xmlns:ns1="http://schemas.microsoft.com/sharepoint/v3" xmlns:ns2="CAD7385A-07AE-43A6-842E-8B888B839729" xmlns:ns3="http://schemas.microsoft.com/sharepoint/v3/fields" xmlns:ns4="d4dc1984-4e7d-439a-9f8d-a1b7ed460e00" targetNamespace="http://schemas.microsoft.com/office/2006/metadata/properties" ma:root="true" ma:fieldsID="f67a5eff6865efaa0e2f74915c1f153d" ns1:_="" ns2:_="" ns3:_="" ns4:_="">
    <xsd:import namespace="http://schemas.microsoft.com/sharepoint/v3"/>
    <xsd:import namespace="CAD7385A-07AE-43A6-842E-8B888B839729"/>
    <xsd:import namespace="http://schemas.microsoft.com/sharepoint/v3/fields"/>
    <xsd:import namespace="d4dc1984-4e7d-439a-9f8d-a1b7ed460e00"/>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SharedWithUsers"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27" nillable="true" ma:displayName="Scheduling Start Date" ma:description="" ma:hidden="true" ma:internalName="PublishingStartDate">
      <xsd:simpleType>
        <xsd:restriction base="dms:Unknown"/>
      </xsd:simpleType>
    </xsd:element>
    <xsd:element name="PublishingExpirationDate" ma:index="28"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D7385A-07AE-43A6-842E-8B888B839729"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dc1984-4e7d-439a-9f8d-a1b7ed460e00" elementFormDefault="qualified">
    <xsd:import namespace="http://schemas.microsoft.com/office/2006/documentManagement/types"/>
    <xsd:import namespace="http://schemas.microsoft.com/office/infopath/2007/PartnerControls"/>
    <xsd:element name="SharedWithUsers" ma:index="2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dlc_DocId" ma:index="30" nillable="true" ma:displayName="Document ID Value" ma:description="The value of the document ID assigned to this item." ma:internalName="_dlc_DocId" ma:readOnly="true">
      <xsd:simpleType>
        <xsd:restriction base="dms:Text"/>
      </xsd:simpleType>
    </xsd:element>
    <xsd:element name="_dlc_DocIdUrl" ma:index="3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F2A9A22-346A-475F-B023-55386102BFCF}">
  <ds:schemaRefs>
    <ds:schemaRef ds:uri="http://schemas.microsoft.com/sharepoint/v3/contenttype/forms"/>
  </ds:schemaRefs>
</ds:datastoreItem>
</file>

<file path=customXml/itemProps2.xml><?xml version="1.0" encoding="utf-8"?>
<ds:datastoreItem xmlns:ds="http://schemas.openxmlformats.org/officeDocument/2006/customXml" ds:itemID="{7B3D16DE-8995-4798-943F-0CC8C1BB5FA4}">
  <ds:schemaRefs>
    <ds:schemaRef ds:uri="http://schemas.microsoft.com/office/2006/metadata/properties"/>
    <ds:schemaRef ds:uri="http://schemas.microsoft.com/office/infopath/2007/PartnerControls"/>
    <ds:schemaRef ds:uri="CAD7385A-07AE-43A6-842E-8B888B839729"/>
    <ds:schemaRef ds:uri="http://schemas.microsoft.com/sharepoint/v3"/>
    <ds:schemaRef ds:uri="http://schemas.microsoft.com/sharepoint/v3/fields"/>
    <ds:schemaRef ds:uri="d4dc1984-4e7d-439a-9f8d-a1b7ed460e00"/>
  </ds:schemaRefs>
</ds:datastoreItem>
</file>

<file path=customXml/itemProps3.xml><?xml version="1.0" encoding="utf-8"?>
<ds:datastoreItem xmlns:ds="http://schemas.openxmlformats.org/officeDocument/2006/customXml" ds:itemID="{77A30212-54BC-49A7-96B6-1C2759B957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AD7385A-07AE-43A6-842E-8B888B839729"/>
    <ds:schemaRef ds:uri="http://schemas.microsoft.com/sharepoint/v3/fields"/>
    <ds:schemaRef ds:uri="d4dc1984-4e7d-439a-9f8d-a1b7ed460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82DE8C-A588-4389-9389-6D6A5DFE8A7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NBS - 16x9 - SK - BIELA</Template>
  <TotalTime>790</TotalTime>
  <Words>1727</Words>
  <Application>Microsoft Office PowerPoint</Application>
  <PresentationFormat>Širokouhlá</PresentationFormat>
  <Paragraphs>151</Paragraphs>
  <Slides>15</Slides>
  <Notes>0</Notes>
  <HiddenSlides>0</HiddenSlides>
  <MMClips>0</MMClips>
  <ScaleCrop>false</ScaleCrop>
  <HeadingPairs>
    <vt:vector size="6" baseType="variant">
      <vt:variant>
        <vt:lpstr>Použité písma</vt:lpstr>
      </vt:variant>
      <vt:variant>
        <vt:i4>8</vt:i4>
      </vt:variant>
      <vt:variant>
        <vt:lpstr>Motív</vt:lpstr>
      </vt:variant>
      <vt:variant>
        <vt:i4>1</vt:i4>
      </vt:variant>
      <vt:variant>
        <vt:lpstr>Nadpisy snímok</vt:lpstr>
      </vt:variant>
      <vt:variant>
        <vt:i4>15</vt:i4>
      </vt:variant>
    </vt:vector>
  </HeadingPairs>
  <TitlesOfParts>
    <vt:vector size="24" baseType="lpstr">
      <vt:lpstr>Arial</vt:lpstr>
      <vt:lpstr>Calibri</vt:lpstr>
      <vt:lpstr>Cambria</vt:lpstr>
      <vt:lpstr>Cambria </vt:lpstr>
      <vt:lpstr>Fira Sans</vt:lpstr>
      <vt:lpstr>Minion Pro</vt:lpstr>
      <vt:lpstr>Times New Roman</vt:lpstr>
      <vt:lpstr>Verdana</vt:lpstr>
      <vt:lpstr>NBS POWERPOINT WHITE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     Základným predpokladom kupónovej privatizácie bola rýchla transformácia štátnych podnikov (š. p.) na akciové spoločnosti (a. s.). Ich akcie potom mohli získať obyvatelia za tzv. investičné kupóny.   Každý občan nad 18 rokov mal nárok na kupónovú knižku, v ktorej boli šeky na 1000 bodov. Za účasť v privatizačnom procese zaplatili ľudia symbolických 1000 korún československých (Kčs) plus 35-korunový poplatok za samotnú knižku.  Registrácia občanov do prvej vlny kupónovej privatizácie začala 1. novembra 1991 a ukončila sa v marci 1992. Prebiehala v Registračných miestach (RM) Podniku výpočtovej techniky .  Nasledovalo nulté kolo, ktoré prebiehalo od februára1992 do apríla 1992. V tomto kole sa držitelia kupónov rozhodovali, či budú investovať sami alebo cez IPF.   Prvé privatizačné kolo začalo 18.5.1992.  Prebehlo 5 privatizačných kôl a prvá vlna kupónovej privatizácie oficiálne skončila 31. januára 1993.  Do prvej vlny kupónovej privatizácie sa v Českej republike zaregistrovalo 5.942.851 občanov, v SR to bolo 2.579.327 občanov. Na jedného držiteľa investičných kupónov pripadal v prvej vlne kupónovej privatizácie majetok v účtovnej cene približne 35.000 Kčs.   Z Fondu národného majetku (FNM) ČR bol do prvej vlny kupónovej privatizácie vyčlenený majetok v hodnote 206.424.419.000 Kčs a z FNM SR 90.111.742.000 Kčs. V ponuke boli akcie 1491 podnikov, z toho 5O4 slovenských.    </vt:lpstr>
      <vt:lpstr>Prezentácia programu PowerPoint</vt:lpstr>
      <vt:lpstr>Prezentácia programu PowerPoint</vt:lpstr>
      <vt:lpstr>Prezentácia programu PowerPoint</vt:lpstr>
      <vt:lpstr>Prezentácia programu PowerPoint</vt:lpstr>
      <vt:lpstr>Prezentácia programu PowerPoint</vt:lpstr>
      <vt:lpstr>   .           Už v rokoch 1990 a 1991 bolo povolené vydávať emisie nových cenných papierov, ktoré boli emitované prevažne ako obchodovateľné cenné papiere   Ministerstvo financií SR začalo vydávať štátne dlhopisy v roku 1992. Prvá séria prvej emisie bola emitovaná dňa 27.3.1992. V rokoch 1992 až 1995 sa emitovali dlhopisy so splatnosťou od 1 do 5rokov .  V nasledujúcich rokoch došlo pod vplyvom rastu úrokových nákladov k zníženiu doby splatnosti štátnych dlhopisov a do roku 1999 sa preferovali emisie so splatnosťou 1 rok. Maximálna doba splatnosti v danom období bola len 3 roky.  NBS vydávala ŠPP. V priebehu rokov 1993 až 1995 požadovaný výnos klesol zo 17 % na 4 %. Od roku 1995 dochádzalo k rastu až na maximálnu úroveň 32 % v roku 1998. Od roku 1998 nastal v priebehu nasledujúcich dvoch rokov prudký pokles výnosu na 8 %. Od roku 2000 investormi požadovaný výnos štátnych pokladničných poukážok naďalej klesal.  Boli emitované a na trhoch obchodované podnikové dlhopisy. Aktívna bola i komunálna sféra, mestá začali vydávať komunálne obligácie .  Dalo zarábať na cenových rozdieloch medzi cenami na RMS, BCPB a BOB.      .</vt:lpstr>
      <vt:lpstr>ĎAKUJEM ZA POZORNOSŤ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Markovičová Eva</dc:creator>
  <cp:keywords/>
  <dc:description/>
  <cp:lastModifiedBy>Jurčák Dušan</cp:lastModifiedBy>
  <cp:revision>38</cp:revision>
  <cp:lastPrinted>2019-02-01T13:38:05Z</cp:lastPrinted>
  <dcterms:created xsi:type="dcterms:W3CDTF">2023-05-15T07:37:03Z</dcterms:created>
  <dcterms:modified xsi:type="dcterms:W3CDTF">2023-05-30T07:04:04Z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0x0101009148F5A04DDD49CBA7127AADA5FB792B00AADE34325A8B49CDA8BB4DB53328F2140086A59482652A074F90B377E714AC8AE8</vt:lpwstr>
  </property>
  <property fmtid="{D5CDD505-2E9C-101B-9397-08002B2CF9AE}" pid="3" name="_dlc_DocIdItemGuid">
    <vt:lpwstr>25d78560-6748-45f2-bf8f-0a5effee4a3f</vt:lpwstr>
  </property>
</Properties>
</file>