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280" r:id="rId4"/>
    <p:sldId id="289" r:id="rId5"/>
    <p:sldId id="290" r:id="rId6"/>
    <p:sldId id="291" r:id="rId7"/>
    <p:sldId id="292" r:id="rId8"/>
    <p:sldId id="293" r:id="rId9"/>
    <p:sldId id="263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45E"/>
    <a:srgbClr val="1F2C49"/>
    <a:srgbClr val="2B5291"/>
    <a:srgbClr val="008C7A"/>
    <a:srgbClr val="D2DBE0"/>
    <a:srgbClr val="D9AB76"/>
    <a:srgbClr val="91CEFF"/>
    <a:srgbClr val="112039"/>
    <a:srgbClr val="FAB937"/>
    <a:srgbClr val="FF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4"/>
  </p:normalViewPr>
  <p:slideViewPr>
    <p:cSldViewPr snapToGrid="0">
      <p:cViewPr varScale="1">
        <p:scale>
          <a:sx n="121" d="100"/>
          <a:sy n="121" d="100"/>
        </p:scale>
        <p:origin x="10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3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0964909968657E-2"/>
          <c:y val="0.9219193663450832"/>
          <c:w val="0.39606130243528892"/>
          <c:h val="5.7758872435611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120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6B405AE8-3D5D-E2EE-A307-651381D6B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5893545-2FD8-9680-7CD7-A6C3B77CBF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D87F2-3FC1-224E-86D6-DA93619B3E30}" type="datetimeFigureOut">
              <a:rPr lang="sk-SK" smtClean="0"/>
              <a:t>15.1.2026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59C33F6-FFDC-417B-CE58-E5B10EB8CC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562B0C8-FB82-4854-45F4-2FC20F28DE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AD05D-A8F8-F34C-B612-549E205840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3576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9081-B4C6-614F-9A2A-C826293048F0}" type="datetimeFigureOut">
              <a:rPr lang="sk-SK" smtClean="0"/>
              <a:t>15.1.2026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2D081-57DF-FE43-B273-95DEA1AF8E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54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2D081-57DF-FE43-B273-95DEA1AF8EF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31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2D081-57DF-FE43-B273-95DEA1AF8EF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215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ibv-nbs.s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nadacianbs.sk" TargetMode="External"/><Relationship Id="rId5" Type="http://schemas.openxmlformats.org/officeDocument/2006/relationships/hyperlink" Target="5penazi.sk" TargetMode="External"/><Relationship Id="rId4" Type="http://schemas.openxmlformats.org/officeDocument/2006/relationships/hyperlink" Target="https://www.muzeumkremnica.sk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hyperlink" Target="https://ibv-nbs.s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nadacianbs.sk" TargetMode="External"/><Relationship Id="rId5" Type="http://schemas.openxmlformats.org/officeDocument/2006/relationships/hyperlink" Target="5penazi.sk" TargetMode="External"/><Relationship Id="rId4" Type="http://schemas.openxmlformats.org/officeDocument/2006/relationships/hyperlink" Target="https://www.muzeumkremnica.s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fabric with a white border&#10;&#10;AI-generated content may be incorrect.">
            <a:extLst>
              <a:ext uri="{FF2B5EF4-FFF2-40B4-BE49-F238E27FC236}">
                <a16:creationId xmlns:a16="http://schemas.microsoft.com/office/drawing/2014/main" id="{C33E3A50-0D64-C415-4061-872438A5C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83" t="1171" r="4272" b="4317"/>
          <a:stretch>
            <a:fillRect/>
          </a:stretch>
        </p:blipFill>
        <p:spPr>
          <a:xfrm>
            <a:off x="1" y="-28033"/>
            <a:ext cx="12197640" cy="68860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B397B7-B9C3-62D9-D318-F4409AB8BC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192" y="3939094"/>
            <a:ext cx="8050925" cy="2653971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názov</a:t>
            </a:r>
            <a:r>
              <a:rPr lang="en-GB" dirty="0"/>
              <a:t> </a:t>
            </a:r>
            <a:r>
              <a:rPr lang="en-GB" dirty="0" err="1"/>
              <a:t>prezentácie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F74BAE-099E-1843-3432-2F1E0DDE20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192" y="465173"/>
            <a:ext cx="8050925" cy="36512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pridajte podnadpis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ECFFBE-9767-8189-1835-15B02FB1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08595" y="46517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9C6C84-D458-604B-9F6B-8ECE28B07BB6}" type="datetime1">
              <a:rPr lang="sk-SK" smtClean="0"/>
              <a:t>15.1.2026</a:t>
            </a:fld>
            <a:endParaRPr lang="sk-SK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17242F-4B4A-0238-0602-88FB5322D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2624" y="5728727"/>
            <a:ext cx="2342184" cy="48919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Meno </a:t>
            </a:r>
            <a:r>
              <a:rPr lang="en-GB" dirty="0" err="1"/>
              <a:t>prednášajúceho</a:t>
            </a:r>
            <a:endParaRPr lang="en-GB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B643AC1-1735-DC7D-D463-BDD1E4943E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22624" y="6226161"/>
            <a:ext cx="2342184" cy="48919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Čas / </a:t>
            </a:r>
            <a:r>
              <a:rPr lang="en-GB" dirty="0" err="1"/>
              <a:t>Miesto</a:t>
            </a:r>
            <a:r>
              <a:rPr lang="en-GB" dirty="0"/>
              <a:t> </a:t>
            </a:r>
            <a:r>
              <a:rPr lang="en-GB" dirty="0" err="1"/>
              <a:t>konania</a:t>
            </a:r>
            <a:endParaRPr lang="en-S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8069D-0AC2-4F08-0BF9-EB5631159940}"/>
              </a:ext>
            </a:extLst>
          </p:cNvPr>
          <p:cNvSpPr/>
          <p:nvPr userDrawn="1"/>
        </p:nvSpPr>
        <p:spPr>
          <a:xfrm>
            <a:off x="2466" y="-28032"/>
            <a:ext cx="12195175" cy="31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27964C-72AA-5DA8-0E49-BF7829FA26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173" y="26880"/>
            <a:ext cx="2781150" cy="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2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4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AB9F3B33-EA9B-66C6-73EF-9979699417A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227983" y="6088632"/>
            <a:ext cx="5712254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4C0F96FD-A8A4-828C-6980-C2F6371F3EA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227983" y="3659841"/>
            <a:ext cx="5712254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5" name="Chart Placeholder 13">
            <a:extLst>
              <a:ext uri="{FF2B5EF4-FFF2-40B4-BE49-F238E27FC236}">
                <a16:creationId xmlns:a16="http://schemas.microsoft.com/office/drawing/2014/main" id="{560E5212-6FD8-B5E8-6BC6-F57C952E3CB7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6227983" y="4168588"/>
            <a:ext cx="5712254" cy="1759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infografiku</a:t>
            </a:r>
            <a:endParaRPr lang="sk-SK" dirty="0"/>
          </a:p>
        </p:txBody>
      </p:sp>
      <p:sp>
        <p:nvSpPr>
          <p:cNvPr id="27" name="Zástupný text 2">
            <a:extLst>
              <a:ext uri="{FF2B5EF4-FFF2-40B4-BE49-F238E27FC236}">
                <a16:creationId xmlns:a16="http://schemas.microsoft.com/office/drawing/2014/main" id="{A6F9411D-78E8-E17D-6D6C-A0296FC51D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28597" y="6088632"/>
            <a:ext cx="5739817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28" name="Chart Placeholder 13">
            <a:extLst>
              <a:ext uri="{FF2B5EF4-FFF2-40B4-BE49-F238E27FC236}">
                <a16:creationId xmlns:a16="http://schemas.microsoft.com/office/drawing/2014/main" id="{4B7119CB-C247-0F1E-324D-C9B1128635D3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246530" y="4168588"/>
            <a:ext cx="5723206" cy="1759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infografiku</a:t>
            </a:r>
            <a:endParaRPr lang="sk-SK" dirty="0"/>
          </a:p>
        </p:txBody>
      </p:sp>
      <p:sp>
        <p:nvSpPr>
          <p:cNvPr id="30" name="Zástupný text 2">
            <a:extLst>
              <a:ext uri="{FF2B5EF4-FFF2-40B4-BE49-F238E27FC236}">
                <a16:creationId xmlns:a16="http://schemas.microsoft.com/office/drawing/2014/main" id="{D38827D5-84E4-619D-7814-942EC41EC32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46530" y="3659841"/>
            <a:ext cx="5713247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1063675-F9CA-4EF9-6F80-6FA097F65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Kliknite a pridajte nadpis</a:t>
            </a:r>
          </a:p>
        </p:txBody>
      </p:sp>
      <p:sp>
        <p:nvSpPr>
          <p:cNvPr id="10" name="Chart Placeholder 13">
            <a:extLst>
              <a:ext uri="{FF2B5EF4-FFF2-40B4-BE49-F238E27FC236}">
                <a16:creationId xmlns:a16="http://schemas.microsoft.com/office/drawing/2014/main" id="{2F2104A5-11DF-CE6C-24A6-CF72B50AC5BF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242819" y="1603082"/>
            <a:ext cx="5712254" cy="192569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infografiku</a:t>
            </a:r>
            <a:endParaRPr lang="sk-SK" dirty="0"/>
          </a:p>
        </p:txBody>
      </p:sp>
      <p:sp>
        <p:nvSpPr>
          <p:cNvPr id="12" name="Zástupný objekt pre číslo snímky 5">
            <a:extLst>
              <a:ext uri="{FF2B5EF4-FFF2-40B4-BE49-F238E27FC236}">
                <a16:creationId xmlns:a16="http://schemas.microsoft.com/office/drawing/2014/main" id="{B95FEA4B-399E-F535-7C62-AC658D7E3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966E753D-4723-FD49-C53C-E7202033D03B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6227984" y="1603082"/>
            <a:ext cx="5712254" cy="192004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infografiku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458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fabric with a white border&#10;&#10;AI-generated content may be incorrect.">
            <a:extLst>
              <a:ext uri="{FF2B5EF4-FFF2-40B4-BE49-F238E27FC236}">
                <a16:creationId xmlns:a16="http://schemas.microsoft.com/office/drawing/2014/main" id="{83E3B236-1B82-C039-B7DA-E0F5801AF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83" t="1171" r="4272" b="4317"/>
          <a:stretch>
            <a:fillRect/>
          </a:stretch>
        </p:blipFill>
        <p:spPr>
          <a:xfrm>
            <a:off x="1" y="-28033"/>
            <a:ext cx="12197640" cy="6886033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35344A47-FECD-BB0B-7DC7-DF3A7B13D157}"/>
              </a:ext>
            </a:extLst>
          </p:cNvPr>
          <p:cNvSpPr txBox="1"/>
          <p:nvPr userDrawn="1"/>
        </p:nvSpPr>
        <p:spPr>
          <a:xfrm>
            <a:off x="9888688" y="667519"/>
            <a:ext cx="1803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dirty="0">
                <a:solidFill>
                  <a:schemeClr val="bg1"/>
                </a:solidFill>
                <a:effectLst/>
              </a:rPr>
              <a:t>© 2025</a:t>
            </a:r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8025A-5A3D-2EE3-4006-3813ACCE19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523" y="5557215"/>
            <a:ext cx="1849122" cy="720684"/>
          </a:xfrm>
          <a:prstGeom prst="rect">
            <a:avLst/>
          </a:prstGeom>
        </p:spPr>
      </p:pic>
      <p:sp>
        <p:nvSpPr>
          <p:cNvPr id="11" name="BlokTextu 13">
            <a:extLst>
              <a:ext uri="{FF2B5EF4-FFF2-40B4-BE49-F238E27FC236}">
                <a16:creationId xmlns:a16="http://schemas.microsoft.com/office/drawing/2014/main" id="{86D14CCB-7599-1779-0AE9-669BEF8D29C1}"/>
              </a:ext>
            </a:extLst>
          </p:cNvPr>
          <p:cNvSpPr txBox="1"/>
          <p:nvPr userDrawn="1"/>
        </p:nvSpPr>
        <p:spPr>
          <a:xfrm>
            <a:off x="9422731" y="5045484"/>
            <a:ext cx="2200746" cy="126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sk-SK" sz="1000" dirty="0">
                <a:solidFill>
                  <a:schemeClr val="bg1"/>
                </a:solidFill>
                <a:effectLst/>
              </a:rPr>
              <a:t>NBS je aj</a:t>
            </a:r>
          </a:p>
          <a:p>
            <a:pPr lvl="0">
              <a:lnSpc>
                <a:spcPct val="120000"/>
              </a:lnSpc>
            </a:pPr>
            <a:endParaRPr lang="sk-SK" sz="1000" dirty="0"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Múzeum mincí a medailí v Kremnici</a:t>
            </a:r>
            <a:b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5peňazí</a:t>
            </a:r>
            <a:b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Nadácia NBS</a:t>
            </a:r>
            <a:b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Inštitút bankového vzdelávania</a:t>
            </a:r>
            <a:endParaRPr lang="sk-SK" sz="9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sk-S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á snímk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fabric with a white border&#10;&#10;AI-generated content may be incorrect.">
            <a:extLst>
              <a:ext uri="{FF2B5EF4-FFF2-40B4-BE49-F238E27FC236}">
                <a16:creationId xmlns:a16="http://schemas.microsoft.com/office/drawing/2014/main" id="{37E6D640-C0FD-C0D3-7879-A5A49A384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83" t="1171" r="4272" b="4317"/>
          <a:stretch>
            <a:fillRect/>
          </a:stretch>
        </p:blipFill>
        <p:spPr>
          <a:xfrm>
            <a:off x="1" y="-28033"/>
            <a:ext cx="12197640" cy="688603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B1E600A-B1A1-64CC-389F-B62341E3EA15}"/>
              </a:ext>
            </a:extLst>
          </p:cNvPr>
          <p:cNvSpPr txBox="1"/>
          <p:nvPr userDrawn="1"/>
        </p:nvSpPr>
        <p:spPr>
          <a:xfrm>
            <a:off x="9888688" y="667519"/>
            <a:ext cx="1803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dirty="0">
                <a:solidFill>
                  <a:schemeClr val="bg1"/>
                </a:solidFill>
                <a:effectLst/>
              </a:rPr>
              <a:t>© 2025</a:t>
            </a:r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D18E82-8773-D66D-39DD-BDFD49AD96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658" y="5552660"/>
            <a:ext cx="1732098" cy="720684"/>
          </a:xfrm>
          <a:prstGeom prst="rect">
            <a:avLst/>
          </a:prstGeom>
        </p:spPr>
      </p:pic>
      <p:sp>
        <p:nvSpPr>
          <p:cNvPr id="21" name="BlokTextu 13">
            <a:extLst>
              <a:ext uri="{FF2B5EF4-FFF2-40B4-BE49-F238E27FC236}">
                <a16:creationId xmlns:a16="http://schemas.microsoft.com/office/drawing/2014/main" id="{D3BDEED9-0F44-9AF0-5DA9-B613B7995689}"/>
              </a:ext>
            </a:extLst>
          </p:cNvPr>
          <p:cNvSpPr txBox="1"/>
          <p:nvPr userDrawn="1"/>
        </p:nvSpPr>
        <p:spPr>
          <a:xfrm>
            <a:off x="9422731" y="5045484"/>
            <a:ext cx="2200746" cy="126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sk-SK" sz="1000" dirty="0">
                <a:solidFill>
                  <a:schemeClr val="bg1"/>
                </a:solidFill>
                <a:effectLst/>
              </a:rPr>
              <a:t>NBS je aj</a:t>
            </a:r>
          </a:p>
          <a:p>
            <a:pPr lvl="0">
              <a:lnSpc>
                <a:spcPct val="120000"/>
              </a:lnSpc>
            </a:pPr>
            <a:endParaRPr lang="sk-SK" sz="1000" dirty="0"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Múzeum mincí a medailí v Kremnici</a:t>
            </a:r>
            <a:b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5peňazí</a:t>
            </a:r>
            <a:b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Nadácia NBS</a:t>
            </a:r>
            <a:b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Inštitút bankového vzdelávania</a:t>
            </a:r>
            <a:endParaRPr lang="sk-SK" sz="9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sk-S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7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5">
            <a:extLst>
              <a:ext uri="{FF2B5EF4-FFF2-40B4-BE49-F238E27FC236}">
                <a16:creationId xmlns:a16="http://schemas.microsoft.com/office/drawing/2014/main" id="{B4690581-8CFB-C469-CDF0-902738EA4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E303B13B-CE78-C39E-60E5-5110C6F58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chemeClr val="tx2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Kliknite a pridajte nadpis</a:t>
            </a:r>
          </a:p>
        </p:txBody>
      </p:sp>
    </p:spTree>
    <p:extLst>
      <p:ext uri="{BB962C8B-B14F-4D97-AF65-F5344CB8AC3E}">
        <p14:creationId xmlns:p14="http://schemas.microsoft.com/office/powerpoint/2010/main" val="308216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ový 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:a16="http://schemas.microsoft.com/office/drawing/2014/main" id="{A78E8581-C019-7D6D-2F7D-3EAE48862C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257" y="2489947"/>
            <a:ext cx="11660530" cy="404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A6DE6D-7E7B-65C7-1A1D-DDC7C9FE2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Kliknite a pridajte nadpis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0303BFF9-1A87-2C26-E06C-775309A16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64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ové blo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:a16="http://schemas.microsoft.com/office/drawing/2014/main" id="{A78E8581-C019-7D6D-2F7D-3EAE48862C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575" y="2489948"/>
            <a:ext cx="5711839" cy="40737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lnSpc>
                <a:spcPct val="110000"/>
              </a:lnSpc>
              <a:defRPr sz="1800"/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0220CA55-ABCC-2C68-CF5C-C4F5EDB87B0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14946" y="2489948"/>
            <a:ext cx="5711840" cy="40737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lnSpc>
                <a:spcPct val="110000"/>
              </a:lnSpc>
              <a:defRPr sz="1800"/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82766F-887C-C344-F583-6E92FAD0E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Kliknite a pridajte nadpis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541A72F6-D9E8-D612-F78F-F1E5E0F17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912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ex + textove blo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173DE5-C10A-3D94-DD0B-67800DE04F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29" y="2467874"/>
            <a:ext cx="5725769" cy="82391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0">
                <a:solidFill>
                  <a:srgbClr val="112039"/>
                </a:solidFill>
                <a:latin typeface="Sitka Banner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01DFC7D-7C08-1721-36B5-5C74196558A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65216" y="3429000"/>
            <a:ext cx="5707082" cy="3105337"/>
          </a:xfrm>
        </p:spPr>
        <p:txBody>
          <a:bodyPr/>
          <a:lstStyle>
            <a:lvl1pPr>
              <a:defRPr>
                <a:solidFill>
                  <a:srgbClr val="112039"/>
                </a:solidFill>
              </a:defRPr>
            </a:lvl1pPr>
            <a:lvl2pPr>
              <a:defRPr>
                <a:solidFill>
                  <a:srgbClr val="112039"/>
                </a:solidFill>
              </a:defRPr>
            </a:lvl2pPr>
            <a:lvl3pPr>
              <a:defRPr>
                <a:solidFill>
                  <a:srgbClr val="112039"/>
                </a:solidFill>
              </a:defRPr>
            </a:lvl3pPr>
            <a:lvl4pPr>
              <a:defRPr>
                <a:solidFill>
                  <a:srgbClr val="112039"/>
                </a:solidFill>
              </a:defRPr>
            </a:lvl4pPr>
            <a:lvl5pPr>
              <a:defRPr>
                <a:solidFill>
                  <a:srgbClr val="112039"/>
                </a:solidFill>
              </a:defRPr>
            </a:lvl5pPr>
          </a:lstStyle>
          <a:p>
            <a:pPr lvl="0"/>
            <a:r>
              <a:rPr lang="sk-SK" dirty="0"/>
              <a:t>Kliknite a pridajte obsah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BC61E06-4210-10E0-3E60-9E869B6AF8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33629" y="3429002"/>
            <a:ext cx="5693155" cy="3105336"/>
          </a:xfrm>
        </p:spPr>
        <p:txBody>
          <a:bodyPr/>
          <a:lstStyle>
            <a:lvl1pPr>
              <a:defRPr>
                <a:solidFill>
                  <a:srgbClr val="112039"/>
                </a:solidFill>
              </a:defRPr>
            </a:lvl1pPr>
            <a:lvl2pPr>
              <a:defRPr>
                <a:solidFill>
                  <a:srgbClr val="112039"/>
                </a:solidFill>
              </a:defRPr>
            </a:lvl2pPr>
            <a:lvl3pPr>
              <a:defRPr>
                <a:solidFill>
                  <a:srgbClr val="112039"/>
                </a:solidFill>
              </a:defRPr>
            </a:lvl3pPr>
            <a:lvl4pPr>
              <a:defRPr>
                <a:solidFill>
                  <a:srgbClr val="112039"/>
                </a:solidFill>
              </a:defRPr>
            </a:lvl4pPr>
            <a:lvl5pPr>
              <a:defRPr>
                <a:solidFill>
                  <a:srgbClr val="112039"/>
                </a:solidFill>
              </a:defRPr>
            </a:lvl5pPr>
          </a:lstStyle>
          <a:p>
            <a:pPr lvl="0"/>
            <a:r>
              <a:rPr lang="sk-SK" dirty="0"/>
              <a:t>Kliknite a pridajte obsah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0733A896-04C3-45C6-C377-9B1A61C1F17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14946" y="2467874"/>
            <a:ext cx="5711840" cy="82391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0">
                <a:solidFill>
                  <a:srgbClr val="112039"/>
                </a:solidFill>
                <a:latin typeface="Sitka Banner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CBAF6D-23A7-69F1-ABD2-65DFE9C54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Kliknite a pridajte nadpis</a:t>
            </a:r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3A352629-14DA-0103-1852-DC562C5F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0773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CBC021AF-928C-85B6-DE93-623C943EC1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3125" y="2562179"/>
            <a:ext cx="5721884" cy="397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11" name="Zástupný objekt pre obrázok 2">
            <a:extLst>
              <a:ext uri="{FF2B5EF4-FFF2-40B4-BE49-F238E27FC236}">
                <a16:creationId xmlns:a16="http://schemas.microsoft.com/office/drawing/2014/main" id="{C5C5D2EC-6BB3-D1AB-E44F-BEFA2DC8770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893858" y="273703"/>
            <a:ext cx="5298141" cy="6583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fotografiu</a:t>
            </a:r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B4B2F5C-45B6-F546-C78D-0B3AAF0DA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Kliknite a pridajte nadpis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BA9CF816-78EF-3B84-C0EC-514BABEB2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046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80E952-A22D-25C1-11A5-4FE1C3265B0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3124" y="2562179"/>
            <a:ext cx="5721888" cy="397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EDFB20-AC7D-2898-7E6F-94012F577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Kliknite a pridajte nadpis</a:t>
            </a:r>
          </a:p>
        </p:txBody>
      </p:sp>
      <p:sp>
        <p:nvSpPr>
          <p:cNvPr id="9" name="Chart Placeholder 13">
            <a:extLst>
              <a:ext uri="{FF2B5EF4-FFF2-40B4-BE49-F238E27FC236}">
                <a16:creationId xmlns:a16="http://schemas.microsoft.com/office/drawing/2014/main" id="{B8069645-7FD1-4B4C-2A82-CC1D3F6019A4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893862" y="291688"/>
            <a:ext cx="5298140" cy="658368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infografiku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547F4FE2-45D0-57A8-C07F-55DFA85B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472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3">
            <a:extLst>
              <a:ext uri="{FF2B5EF4-FFF2-40B4-BE49-F238E27FC236}">
                <a16:creationId xmlns:a16="http://schemas.microsoft.com/office/drawing/2014/main" id="{3BC4CB43-6E36-CDCA-1A51-284622CF4341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232880" y="1603082"/>
            <a:ext cx="5715994" cy="4270717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infografiku</a:t>
            </a:r>
            <a:endParaRPr lang="sk-SK" dirty="0"/>
          </a:p>
        </p:txBody>
      </p:sp>
      <p:sp>
        <p:nvSpPr>
          <p:cNvPr id="13" name="Chart Placeholder 13">
            <a:extLst>
              <a:ext uri="{FF2B5EF4-FFF2-40B4-BE49-F238E27FC236}">
                <a16:creationId xmlns:a16="http://schemas.microsoft.com/office/drawing/2014/main" id="{EF1704A4-C1EB-0F69-FBA9-4A689F76F27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246530" y="1603082"/>
            <a:ext cx="5703951" cy="4270717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infografiku</a:t>
            </a:r>
            <a:endParaRPr lang="sk-SK" dirty="0"/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F3BF4019-4237-B969-CDA6-A8B23C13D8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6530" y="6088632"/>
            <a:ext cx="5703951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BD7A6DCB-AE08-1FA1-E10F-25C98440B65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14947" y="6088632"/>
            <a:ext cx="5730524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5244BC-3163-A4B7-FDB3-518CCB392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Kliknite a pridajte nadpis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E978E40-8D4C-10C4-C6FA-49259A875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 dirty="0"/>
          </a:p>
        </p:txBody>
      </p:sp>
      <p:graphicFrame>
        <p:nvGraphicFramePr>
          <p:cNvPr id="7" name="Zástupný objekt pre graf 9">
            <a:extLst>
              <a:ext uri="{FF2B5EF4-FFF2-40B4-BE49-F238E27FC236}">
                <a16:creationId xmlns:a16="http://schemas.microsoft.com/office/drawing/2014/main" id="{5121B58B-B447-9992-7290-05322E78594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53511510"/>
              </p:ext>
            </p:extLst>
          </p:nvPr>
        </p:nvGraphicFramePr>
        <p:xfrm>
          <a:off x="3076667" y="1603083"/>
          <a:ext cx="5653087" cy="427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64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F3BF4019-4237-B969-CDA6-A8B23C13D8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28597" y="6088632"/>
            <a:ext cx="5739817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  <p:sp>
        <p:nvSpPr>
          <p:cNvPr id="19" name="Chart Placeholder 13">
            <a:extLst>
              <a:ext uri="{FF2B5EF4-FFF2-40B4-BE49-F238E27FC236}">
                <a16:creationId xmlns:a16="http://schemas.microsoft.com/office/drawing/2014/main" id="{696A4A3A-16C8-7732-01C0-8E962D236919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246530" y="4168588"/>
            <a:ext cx="5723206" cy="1759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infografiku</a:t>
            </a:r>
            <a:endParaRPr lang="sk-SK" dirty="0"/>
          </a:p>
        </p:txBody>
      </p:sp>
      <p:sp>
        <p:nvSpPr>
          <p:cNvPr id="23" name="Chart Placeholder 13">
            <a:extLst>
              <a:ext uri="{FF2B5EF4-FFF2-40B4-BE49-F238E27FC236}">
                <a16:creationId xmlns:a16="http://schemas.microsoft.com/office/drawing/2014/main" id="{5F718CFF-EEE1-7B42-323D-7FC8E7850440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6227984" y="1603082"/>
            <a:ext cx="5712254" cy="432450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infografiku</a:t>
            </a:r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881F60-208B-3711-0001-9C1AD4144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Kliknite a pridajte nadpis</a:t>
            </a:r>
          </a:p>
        </p:txBody>
      </p:sp>
      <p:sp>
        <p:nvSpPr>
          <p:cNvPr id="3" name="Chart Placeholder 13">
            <a:extLst>
              <a:ext uri="{FF2B5EF4-FFF2-40B4-BE49-F238E27FC236}">
                <a16:creationId xmlns:a16="http://schemas.microsoft.com/office/drawing/2014/main" id="{67A7D2B5-DC83-A2F2-8FE0-B4C8DEE44F54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253387" y="1603082"/>
            <a:ext cx="5712254" cy="19312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Kliknite</a:t>
            </a:r>
            <a:r>
              <a:rPr lang="en-GB" dirty="0"/>
              <a:t> a </a:t>
            </a:r>
            <a:r>
              <a:rPr lang="en-GB" dirty="0" err="1"/>
              <a:t>pridajte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infografiku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4940439F-C3CA-5473-259F-C84FA20F9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CE968826-4046-E388-23D0-360B4D51B9BA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46530" y="3659841"/>
            <a:ext cx="5713247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Kliknite a pridajte obsah</a:t>
            </a:r>
          </a:p>
        </p:txBody>
      </p:sp>
    </p:spTree>
    <p:extLst>
      <p:ext uri="{BB962C8B-B14F-4D97-AF65-F5344CB8AC3E}">
        <p14:creationId xmlns:p14="http://schemas.microsoft.com/office/powerpoint/2010/main" val="12525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63F3514-F961-CCE3-D9BB-E46D2828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66" y="261393"/>
            <a:ext cx="5689614" cy="12333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dirty="0"/>
              <a:t>Kliknite a pridajte 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85771F-488A-8C51-C17C-33D199D32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56" y="2022399"/>
            <a:ext cx="11823226" cy="384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B6537CA3-477E-60CD-39C3-F8C6CC3B3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69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24EA7E-8B62-3448-B441-00EC95062BBA}" type="datetime1">
              <a:rPr lang="sk-SK" smtClean="0"/>
              <a:t>15.1.2026</a:t>
            </a:fld>
            <a:endParaRPr lang="sk-SK" dirty="0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94A41173-EB12-568C-E665-ADBD093AB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27DB99DC-A059-3228-C207-9C430E9D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E6F9F-8393-0046-8936-9662569AF59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AFBAA-9E7A-7CDE-B219-043B08C3B305}"/>
              </a:ext>
            </a:extLst>
          </p:cNvPr>
          <p:cNvSpPr/>
          <p:nvPr userDrawn="1"/>
        </p:nvSpPr>
        <p:spPr>
          <a:xfrm>
            <a:off x="0" y="0"/>
            <a:ext cx="12192000" cy="282181"/>
          </a:xfrm>
          <a:prstGeom prst="rect">
            <a:avLst/>
          </a:prstGeom>
          <a:solidFill>
            <a:srgbClr val="1C34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SK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CCA85DD-59F7-A992-F6FE-1243D965A0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100000" contrast="100000"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5173" y="26880"/>
            <a:ext cx="2781150" cy="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4" r:id="rId3"/>
    <p:sldLayoutId id="2147483660" r:id="rId4"/>
    <p:sldLayoutId id="2147483653" r:id="rId5"/>
    <p:sldLayoutId id="2147483650" r:id="rId6"/>
    <p:sldLayoutId id="2147483663" r:id="rId7"/>
    <p:sldLayoutId id="2147483665" r:id="rId8"/>
    <p:sldLayoutId id="2147483661" r:id="rId9"/>
    <p:sldLayoutId id="2147483666" r:id="rId10"/>
    <p:sldLayoutId id="2147483662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12039"/>
          </a:solidFill>
          <a:latin typeface="Sitka Banner" panose="02000505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rgbClr val="1120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rgbClr val="1120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rgbClr val="1120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1120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rgbClr val="1120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bs.sk/statisticke-udaje/informacie-pre-vykazujuce-subjekty/statisticky-zberovy-portal/prirucka-pouzivatela-is-szp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nbs.sk/statisticke-udaje/informacie-pre-vykazujuce-subjekty/statisticky-zberovy-portal/metodicke-informacie-a-oznamy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07C5BE8-3641-292B-3C77-52B18052E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Prezentácia nového GUI rozhrania </a:t>
            </a:r>
            <a:r>
              <a:rPr lang="sk-SK" dirty="0" err="1"/>
              <a:t>MidPoint</a:t>
            </a:r>
            <a:endParaRPr lang="en-SK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ADC83DBF-5CAB-F791-F2DC-CB39B5D7B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Prezentácia pre správcov subjektov</a:t>
            </a:r>
            <a:endParaRPr lang="en-SK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68C81AF-5BCA-A589-38CE-9C04FC25F7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2624" y="5446986"/>
            <a:ext cx="2342184" cy="779175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Milan Florián, </a:t>
            </a:r>
          </a:p>
          <a:p>
            <a:r>
              <a:rPr lang="sk-SK" dirty="0"/>
              <a:t>Tatiana Jurkivová</a:t>
            </a:r>
            <a:endParaRPr lang="en-SK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7E6A27-E12B-2BC8-48EF-E3CF986703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15.1.2026</a:t>
            </a:r>
          </a:p>
          <a:p>
            <a:endParaRPr lang="en-SK" dirty="0"/>
          </a:p>
        </p:txBody>
      </p:sp>
      <p:pic>
        <p:nvPicPr>
          <p:cNvPr id="4" name="Obrázok 16" descr="Obrázok, na ktorom je symbol, písmo, symetria, grafika&#10;&#10;Automaticky generovaný popis">
            <a:extLst>
              <a:ext uri="{FF2B5EF4-FFF2-40B4-BE49-F238E27FC236}">
                <a16:creationId xmlns:a16="http://schemas.microsoft.com/office/drawing/2014/main" id="{5FD10BC0-81DB-0430-538C-70F4E33EC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595" y="5693050"/>
            <a:ext cx="240205" cy="258564"/>
          </a:xfrm>
          <a:prstGeom prst="rect">
            <a:avLst/>
          </a:prstGeom>
        </p:spPr>
      </p:pic>
      <p:pic>
        <p:nvPicPr>
          <p:cNvPr id="5" name="Obrázok 18" descr="Obrázok, na ktorom je symbol, grafika, kruh, písmo&#10;&#10;Automaticky generovaný popis">
            <a:extLst>
              <a:ext uri="{FF2B5EF4-FFF2-40B4-BE49-F238E27FC236}">
                <a16:creationId xmlns:a16="http://schemas.microsoft.com/office/drawing/2014/main" id="{65467BF0-63ED-5B1D-F0AD-824C8CBEE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595" y="6279422"/>
            <a:ext cx="275394" cy="3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0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B93E4A5B-2D57-ACF8-D2C4-7175BA7CC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97573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2</a:t>
            </a:fld>
            <a:endParaRPr lang="sk-SK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562CCCE-7B83-6A02-2922-3572E0B1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202570"/>
            <a:ext cx="9425615" cy="1326251"/>
          </a:xfrm>
        </p:spPr>
        <p:txBody>
          <a:bodyPr/>
          <a:lstStyle/>
          <a:p>
            <a:r>
              <a:rPr lang="sk-SK" dirty="0"/>
              <a:t>Pripravované zmeny</a:t>
            </a:r>
            <a:endParaRPr lang="en-S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4C87D-DF44-4AE9-7C87-FA98DBB4149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8372" y="1623824"/>
            <a:ext cx="11548414" cy="4939882"/>
          </a:xfrm>
        </p:spPr>
        <p:txBody>
          <a:bodyPr anchor="t" anchorCtr="0">
            <a:normAutofit/>
          </a:bodyPr>
          <a:lstStyle/>
          <a:p>
            <a:r>
              <a:rPr lang="sk-SK" sz="2400" b="1" dirty="0"/>
              <a:t>Harmonogram: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sk-SK" sz="2400" dirty="0"/>
              <a:t>Nasadenie do test prostredia – od 16.1.2026 po 19:00 do 18.1.2026 20:00 hod.</a:t>
            </a:r>
          </a:p>
          <a:p>
            <a:pPr defTabSz="268288"/>
            <a:r>
              <a:rPr lang="sk-SK" sz="2400" dirty="0"/>
              <a:t>	Po úspešnom otestovaní na strane NBS -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sk-SK" sz="2400" dirty="0"/>
              <a:t>Nasadenie do produkcie – od 23.1.2026 </a:t>
            </a:r>
            <a:r>
              <a:rPr lang="sk-SK" sz="2400"/>
              <a:t>po 19:00 </a:t>
            </a:r>
            <a:r>
              <a:rPr lang="sk-SK" sz="2400" dirty="0"/>
              <a:t>do 25.1.2026 vrátane.</a:t>
            </a:r>
          </a:p>
          <a:p>
            <a:endParaRPr lang="sk-SK" sz="2400" dirty="0"/>
          </a:p>
          <a:p>
            <a:r>
              <a:rPr lang="sk-SK" sz="2400" b="1" dirty="0"/>
              <a:t>Zmeny v GUI: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Nie sú funkčného charakteru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Zmena v grafickom rozhraní – drobné vylepšenia, zvýšenie spoľahlivosti a stability.</a:t>
            </a:r>
          </a:p>
          <a:p>
            <a:endParaRPr lang="sk-SK" sz="2400" dirty="0"/>
          </a:p>
          <a:p>
            <a:endParaRPr lang="sk-SK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51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DD3A67-AC89-28BA-63CD-F8B7E2C5D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801" y="884413"/>
            <a:ext cx="10903136" cy="5771017"/>
          </a:xfrm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521B6D4-05BF-0276-ACAB-906E27903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3</a:t>
            </a:fld>
            <a:endParaRPr lang="sk-S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849DBD-90BC-9355-876C-FCCFBA5E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202570"/>
            <a:ext cx="5711839" cy="692375"/>
          </a:xfrm>
        </p:spPr>
        <p:txBody>
          <a:bodyPr/>
          <a:lstStyle/>
          <a:p>
            <a:r>
              <a:rPr lang="sk-SK" dirty="0"/>
              <a:t>Nové GUI - </a:t>
            </a:r>
            <a:r>
              <a:rPr lang="sk-SK" dirty="0" err="1"/>
              <a:t>homepage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17607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CC21-EFCB-481E-5710-46060AAD9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87D6409-58A5-01A1-BE1D-F7FFF5772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7E013A-CFF2-9CC8-2253-DB8E3963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202570"/>
            <a:ext cx="6808539" cy="692375"/>
          </a:xfrm>
        </p:spPr>
        <p:txBody>
          <a:bodyPr/>
          <a:lstStyle/>
          <a:p>
            <a:r>
              <a:rPr lang="sk-SK" dirty="0"/>
              <a:t>Nové GUI – pridelenie prístupov</a:t>
            </a:r>
            <a:endParaRPr lang="en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6B896-3CEC-6EAE-8292-8711F580F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3" y="1220928"/>
            <a:ext cx="11661574" cy="44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AEB25-31BE-AC34-3CD5-E696E4889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2B4CA16-86BF-14C0-9F40-9428586A8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5</a:t>
            </a:fld>
            <a:endParaRPr lang="sk-S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2DBF18-1737-5FC8-9F95-2DE86008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202570"/>
            <a:ext cx="5711839" cy="692375"/>
          </a:xfrm>
        </p:spPr>
        <p:txBody>
          <a:bodyPr/>
          <a:lstStyle/>
          <a:p>
            <a:r>
              <a:rPr lang="sk-SK" dirty="0"/>
              <a:t>Nové GUI – katalóg rolí</a:t>
            </a:r>
            <a:endParaRPr lang="en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C1E87-9830-FFBA-ACAC-724314DE9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2" y="1264596"/>
            <a:ext cx="11814296" cy="43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4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A0344-8821-60C5-F9C1-BC49BA1D1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611593C-274E-C186-9BAC-8C228EC7C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6</a:t>
            </a:fld>
            <a:endParaRPr lang="sk-S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892FFD-A87C-4296-5781-3319844E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202570"/>
            <a:ext cx="8708284" cy="692375"/>
          </a:xfrm>
        </p:spPr>
        <p:txBody>
          <a:bodyPr/>
          <a:lstStyle/>
          <a:p>
            <a:r>
              <a:rPr lang="sk-SK" dirty="0"/>
              <a:t>Nové GUI – úprava používateľského profilu</a:t>
            </a:r>
            <a:endParaRPr lang="en-S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201DD3-FB30-BD86-EF15-FD846670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0" y="894945"/>
            <a:ext cx="11698940" cy="58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8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5300F-11E9-8D9E-ECE2-8C4AE0088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B356E20-147A-F409-0BB7-EF71385ED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7</a:t>
            </a:fld>
            <a:endParaRPr lang="sk-S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D4DBFF-FD19-CAD8-06D8-559F47DF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202570"/>
            <a:ext cx="5711839" cy="692375"/>
          </a:xfrm>
        </p:spPr>
        <p:txBody>
          <a:bodyPr/>
          <a:lstStyle/>
          <a:p>
            <a:r>
              <a:rPr lang="sk-SK" dirty="0"/>
              <a:t>Nové GUI - dokumentácia</a:t>
            </a:r>
            <a:endParaRPr lang="en-S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7F4591-B56B-C0BE-34AE-9E2F9A73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40" y="1047418"/>
            <a:ext cx="11660530" cy="1114975"/>
          </a:xfrm>
        </p:spPr>
        <p:txBody>
          <a:bodyPr/>
          <a:lstStyle/>
          <a:p>
            <a:r>
              <a:rPr lang="sk-SK" b="1" dirty="0"/>
              <a:t>Dokumentácia bola aktualizovaná a nájdete ju:</a:t>
            </a:r>
          </a:p>
          <a:p>
            <a:r>
              <a:rPr lang="en-GB" dirty="0">
                <a:hlinkClick r:id="rId2"/>
              </a:rPr>
              <a:t>https://nbs.sk/statisticke-udaje/informacie-pre-vykazujuce-subjekty/statisticky-zberovy-portal/prirucka-pouzivatela-is-szp/</a:t>
            </a:r>
            <a:endParaRPr lang="sk-SK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A28412-38B1-78BD-6A97-D616AF99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962" y="1835143"/>
            <a:ext cx="9546076" cy="46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1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AE9D9-D399-A93B-9AB6-64E3AE09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5703AEE-CFEA-EFB1-E8EF-D4B85626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8</a:t>
            </a:fld>
            <a:endParaRPr lang="sk-S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656CD8-695B-8BDD-3CAB-2A48E2F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202570"/>
            <a:ext cx="5711839" cy="692375"/>
          </a:xfrm>
        </p:spPr>
        <p:txBody>
          <a:bodyPr/>
          <a:lstStyle/>
          <a:p>
            <a:r>
              <a:rPr lang="sk-SK" dirty="0"/>
              <a:t>Nové GUI</a:t>
            </a:r>
            <a:endParaRPr lang="en-S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37EB14-1CB6-F330-D169-03FAAD8F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40" y="1047418"/>
            <a:ext cx="11660530" cy="1104575"/>
          </a:xfrm>
        </p:spPr>
        <p:txBody>
          <a:bodyPr/>
          <a:lstStyle/>
          <a:p>
            <a:r>
              <a:rPr lang="sk-SK" b="1" dirty="0"/>
              <a:t>Záznam so stretnutia bude zverejnený </a:t>
            </a:r>
          </a:p>
          <a:p>
            <a:r>
              <a:rPr lang="en-GB" dirty="0">
                <a:hlinkClick r:id="rId2"/>
              </a:rPr>
              <a:t>https://nbs.sk/statisticke-udaje/informacie-pre-vykazujuce-subjekty/statisticky-zberovy-portal/metodicke-informacie-a-oznamy/</a:t>
            </a:r>
            <a:endParaRPr lang="sk-SK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CAB16-B1CB-CDAA-832E-4FDE7061C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071" y="2048010"/>
            <a:ext cx="8116111" cy="44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8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97B381-B032-623C-79E1-814830930420}"/>
              </a:ext>
            </a:extLst>
          </p:cNvPr>
          <p:cNvSpPr txBox="1"/>
          <p:nvPr/>
        </p:nvSpPr>
        <p:spPr>
          <a:xfrm>
            <a:off x="2051159" y="2317531"/>
            <a:ext cx="8089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6000" b="1" dirty="0">
                <a:solidFill>
                  <a:schemeClr val="bg1"/>
                </a:solidFill>
              </a:rPr>
              <a:t>Ďakujem za pozornosť</a:t>
            </a:r>
            <a:endParaRPr lang="sk-SK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4962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S_Interna_Prezentacia_v05(2).potx" id="{03FF4ABF-2441-4DB7-AC8A-B8182A8B2A06}" vid="{DEFEF7FE-E780-4598-B9C1-FD435D71819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NBS_Prezentacia_v05-1</Template>
  <TotalTime>51</TotalTime>
  <Words>152</Words>
  <Application>Microsoft Office PowerPoint</Application>
  <PresentationFormat>Widescreen</PresentationFormat>
  <Paragraphs>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Sitka Banner</vt:lpstr>
      <vt:lpstr>Motív Office</vt:lpstr>
      <vt:lpstr>Prezentácia nového GUI rozhrania MidPoint</vt:lpstr>
      <vt:lpstr>Pripravované zmeny</vt:lpstr>
      <vt:lpstr>Nové GUI - homepage</vt:lpstr>
      <vt:lpstr>Nové GUI – pridelenie prístupov</vt:lpstr>
      <vt:lpstr>Nové GUI – katalóg rolí</vt:lpstr>
      <vt:lpstr>Nové GUI – úprava používateľského profilu</vt:lpstr>
      <vt:lpstr>Nové GUI - dokumentácia</vt:lpstr>
      <vt:lpstr>Nové GUI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Florián Milan</dc:creator>
  <cp:lastModifiedBy>Florián Milan</cp:lastModifiedBy>
  <cp:revision>8</cp:revision>
  <dcterms:created xsi:type="dcterms:W3CDTF">2026-01-09T09:45:55Z</dcterms:created>
  <dcterms:modified xsi:type="dcterms:W3CDTF">2026-01-15T09:41:19Z</dcterms:modified>
</cp:coreProperties>
</file>