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57" r:id="rId6"/>
    <p:sldId id="258" r:id="rId7"/>
    <p:sldId id="259" r:id="rId8"/>
    <p:sldId id="272" r:id="rId9"/>
    <p:sldId id="274" r:id="rId10"/>
    <p:sldId id="271" r:id="rId11"/>
    <p:sldId id="276" r:id="rId12"/>
    <p:sldId id="277" r:id="rId13"/>
    <p:sldId id="279" r:id="rId14"/>
    <p:sldId id="280" r:id="rId15"/>
    <p:sldId id="281" r:id="rId16"/>
    <p:sldId id="269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A6835A"/>
    <a:srgbClr val="0067AC"/>
    <a:srgbClr val="A68B5A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5730" autoAdjust="0"/>
  </p:normalViewPr>
  <p:slideViewPr>
    <p:cSldViewPr snapToGrid="0" snapToObjects="1">
      <p:cViewPr varScale="1">
        <p:scale>
          <a:sx n="107" d="100"/>
          <a:sy n="107" d="100"/>
        </p:scale>
        <p:origin x="132" y="378"/>
      </p:cViewPr>
      <p:guideLst>
        <p:guide orient="horz" pos="414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7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1E4881-9319-4C2B-B4B2-2A7784C061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72B50-3446-4831-B92F-113CE55EB5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50ED3-BE6A-41A6-8CAF-2C679156330F}" type="datetimeFigureOut">
              <a:rPr lang="sk-SK" smtClean="0"/>
              <a:t>12. 8. 2022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48C4D-98C2-41FA-8B23-4C7A755F7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81493-9E25-443D-8A9E-302B7AF4DE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366C9-B0C7-4C6F-B261-194157EFA2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718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8304-6116-1C46-811E-1FEF8C4FB9B9}" type="datetimeFigureOut">
              <a:rPr lang="sk-SK" smtClean="0"/>
              <a:t>12. 8. 2022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446DF-9B5A-4940-A46B-E8523D7E9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24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530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419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994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316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164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8741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28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a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E047E5C-334D-8A43-BCD0-7183C9073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39692"/>
            <a:ext cx="8867775" cy="18998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987D55B-CFE6-A240-995C-758E0ED0A5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31581"/>
            <a:ext cx="8867775" cy="203573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87D5BADD-09D2-9748-B9CB-3CD64E8710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9234" y="5464816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C20C2F8-78E5-2D42-8898-F8C6F4213C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9233" y="5995487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89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472F33DC-DA1D-2248-BBF8-5C7322CDB89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38200" y="1288799"/>
            <a:ext cx="5197567" cy="47951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7999E3C-0B57-EB4E-882D-C45B1953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D3EADC-7807-6E4C-A852-E44F734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867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A49D2DB0-F242-FC44-AF8E-92E1E21150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50983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04C87C30-0CDF-0745-8198-CF9E05A0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AB291D7-8CE8-2B48-8E17-774B3884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127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13">
            <a:extLst>
              <a:ext uri="{FF2B5EF4-FFF2-40B4-BE49-F238E27FC236}">
                <a16:creationId xmlns:a16="http://schemas.microsoft.com/office/drawing/2014/main" id="{C696E328-21F3-D547-804C-B3A3332D04A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38200" y="1291491"/>
            <a:ext cx="5197567" cy="45098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1687C601-DC2C-2E45-A70D-76112306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C62D56-688C-C745-9085-04ED406E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059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/ Prede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4E59-6FB1-9347-860E-CA1E9F231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9600"/>
            <a:ext cx="10515600" cy="4910400"/>
          </a:xfrm>
        </p:spPr>
        <p:txBody>
          <a:bodyPr tIns="72000" bIns="72000" anchor="ctr" anchorCtr="0"/>
          <a:lstStyle>
            <a:lvl1pPr algn="ctr">
              <a:defRPr sz="5000" b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endParaRPr lang="sk-S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153C02C4-4FA1-F043-91AA-15F5D325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B2F8825-FA6A-6D4C-AF21-A5576A9C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4FA34EF-C986-D143-9AD1-837977851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83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10515600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6C42478-1194-6344-84B2-D54A264C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C8DE990-9189-C94E-995F-0CC9A317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38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3830619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C8773CAC-334F-DD46-855F-72CFDFC25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75302" y="1267200"/>
            <a:ext cx="6378498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CC8DADB-B0C7-F54F-8594-817520C8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066BAAC-371C-6547-B045-188244A6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540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 stra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91FB48A-3A07-C34B-8600-92F5A0652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911F75E-9BBC-9441-9022-4D40464F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08AF435-8ED8-EB4B-AD65-95E25C36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712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o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5D1B7725-6829-0D4F-A72C-AC141F8490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296" y="1288758"/>
            <a:ext cx="5197567" cy="4794688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AB9E9B45-C928-924A-8FA3-72026C0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42DE18CA-8E6B-8645-964B-602E6415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583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288758"/>
            <a:ext cx="10469137" cy="412055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679689"/>
            <a:ext cx="10469137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918D291C-082E-0441-9C75-F21E4882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02D312-4770-FA4E-A049-B365AAFC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889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anie obrazok s popisom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1" y="1288758"/>
            <a:ext cx="5012472" cy="4105686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5672255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9A5AC6E-146A-CE43-9043-A9CAF000B3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288757"/>
            <a:ext cx="5211336" cy="409356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A036A9B-A1E3-9045-A629-19597A46D8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5666193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DFDFD298-29B7-8C49-8F37-ABB79FDC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CBEAFDC-2DAE-1848-8DAD-D8B4815A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086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ra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E667F88-2B5B-FE4B-B81A-CE64F5A436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D50C2A6-953C-8141-9659-A931CD7A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814408-B4A2-A241-831E-B6B58915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5668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8F54B-A675-9F4E-8966-E13985D5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165"/>
            <a:ext cx="10515600" cy="2385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AB9E-E14D-904E-9850-6668D345A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10339"/>
            <a:ext cx="7083287" cy="1083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362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52" r:id="rId3"/>
    <p:sldLayoutId id="2147483663" r:id="rId4"/>
    <p:sldLayoutId id="2147483655" r:id="rId5"/>
    <p:sldLayoutId id="2147483650" r:id="rId6"/>
    <p:sldLayoutId id="2147483661" r:id="rId7"/>
    <p:sldLayoutId id="2147483662" r:id="rId8"/>
    <p:sldLayoutId id="2147483656" r:id="rId9"/>
    <p:sldLayoutId id="2147483660" r:id="rId10"/>
    <p:sldLayoutId id="2147483654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s.s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8E904B-384E-4C45-8724-D7142D5C4A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F208A-F657-854A-B168-2437DB45BD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31582"/>
            <a:ext cx="9950116" cy="177151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sk-SK" dirty="0"/>
              <a:t>Informačný systém štatistický zberový portál – modul SK (IS ŠZP–SK)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B7946-D4EF-D943-A461-7E347CF5C8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k-SK" dirty="0"/>
              <a:t>Milan Florián, Tatiana Jurkivová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9E9ED-2936-C04D-A4C3-B3A9988017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k-SK" dirty="0"/>
              <a:t>NBS, august 2022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768F2C-9DF3-B24F-A425-52FCBF673B46}"/>
              </a:ext>
            </a:extLst>
          </p:cNvPr>
          <p:cNvSpPr/>
          <p:nvPr/>
        </p:nvSpPr>
        <p:spPr>
          <a:xfrm>
            <a:off x="7675663" y="5458067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802B4E-29BF-C44F-9505-E79536B3AA9C}"/>
              </a:ext>
            </a:extLst>
          </p:cNvPr>
          <p:cNvSpPr/>
          <p:nvPr/>
        </p:nvSpPr>
        <p:spPr>
          <a:xfrm>
            <a:off x="7680226" y="5993199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92D153-23F1-FC49-BD4B-9C0375D5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73" y="5573609"/>
            <a:ext cx="237488" cy="24936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DA3182-6570-F34B-9C6E-6147AC6E2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323" y="6076461"/>
            <a:ext cx="261032" cy="2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6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134"/>
            <a:ext cx="9191400" cy="8716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sk-SK" b="1" dirty="0"/>
              <a:t>Ukážka prihlasovania a správy používateľov - pokračovanie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10</a:t>
            </a:fld>
            <a:endParaRPr lang="sk-S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98E1B-3216-4C7C-A5B8-4B403B40019B}"/>
              </a:ext>
            </a:extLst>
          </p:cNvPr>
          <p:cNvPicPr/>
          <p:nvPr/>
        </p:nvPicPr>
        <p:blipFill rotWithShape="1">
          <a:blip r:embed="rId3"/>
          <a:srcRect t="38012" r="56126" b="36734"/>
          <a:stretch/>
        </p:blipFill>
        <p:spPr>
          <a:xfrm>
            <a:off x="3000930" y="1111622"/>
            <a:ext cx="5040411" cy="1183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72328-FDAC-46F1-A849-9A5FA6FEFA4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1429" y="2699462"/>
            <a:ext cx="5832892" cy="212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E0F554-4287-42EC-84A9-67CDC424929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137680" y="3872753"/>
            <a:ext cx="5946744" cy="250105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0ACF16-292D-417C-8A7C-C524B4AE3339}"/>
              </a:ext>
            </a:extLst>
          </p:cNvPr>
          <p:cNvCxnSpPr>
            <a:cxnSpLocks/>
          </p:cNvCxnSpPr>
          <p:nvPr/>
        </p:nvCxnSpPr>
        <p:spPr>
          <a:xfrm flipH="1">
            <a:off x="2868706" y="1927412"/>
            <a:ext cx="950260" cy="8716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851502-CCE4-498E-B881-2A3AE12AD319}"/>
              </a:ext>
            </a:extLst>
          </p:cNvPr>
          <p:cNvCxnSpPr>
            <a:cxnSpLocks/>
          </p:cNvCxnSpPr>
          <p:nvPr/>
        </p:nvCxnSpPr>
        <p:spPr>
          <a:xfrm>
            <a:off x="7416503" y="1927412"/>
            <a:ext cx="1906791" cy="21151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54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Ako testovať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700463"/>
            <a:ext cx="10515600" cy="4419536"/>
          </a:xfrm>
        </p:spPr>
        <p:txBody>
          <a:bodyPr>
            <a:normAutofit/>
          </a:bodyPr>
          <a:lstStyle/>
          <a:p>
            <a:r>
              <a:rPr lang="sk-SK" dirty="0"/>
              <a:t>V priebehu 15.8.2022 vám bude doručený mail s novými prihlasovacími údajmi z adresy </a:t>
            </a:r>
            <a:r>
              <a:rPr lang="sk-SK" dirty="0" err="1"/>
              <a:t>iam</a:t>
            </a:r>
            <a:r>
              <a:rPr lang="en-US" dirty="0"/>
              <a:t>@nbs.sk</a:t>
            </a:r>
            <a:endParaRPr lang="sk-SK" dirty="0"/>
          </a:p>
          <a:p>
            <a:r>
              <a:rPr lang="sk-SK" dirty="0"/>
              <a:t>Overiť prácu s IS ŠZP- SK s novým prihlásením v testovacom prostredí</a:t>
            </a:r>
          </a:p>
          <a:p>
            <a:r>
              <a:rPr lang="sk-SK" dirty="0"/>
              <a:t>Zmeny, alebo pridanie nových používateľov v testovacom prostredí</a:t>
            </a:r>
          </a:p>
          <a:p>
            <a:r>
              <a:rPr lang="sk-SK" dirty="0"/>
              <a:t>Vykázať 2 výkazy za mesiac júl 2022, ktoré ste už vykázali v </a:t>
            </a:r>
            <a:r>
              <a:rPr lang="sk-SK"/>
              <a:t>produkčnom prostredí do 25.8.2022.</a:t>
            </a:r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671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0AF3-CA0C-4B2D-B2F7-DF9459AC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Ďakujem za pozornosť</a:t>
            </a:r>
            <a:br>
              <a:rPr lang="sk-SK" dirty="0"/>
            </a:br>
            <a:br>
              <a:rPr lang="sk-SK" dirty="0"/>
            </a:br>
            <a:endParaRPr lang="sk-SK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3B59B-3DB9-4470-BB2C-50E2B1B4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376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CBC881-7853-4D24-86FD-84FEA47856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b="1" dirty="0"/>
              <a:t>Obsah prezentácie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1FC6-EB3C-4D82-87F2-593B9ACDED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700462"/>
            <a:ext cx="10515600" cy="3850105"/>
          </a:xfrm>
        </p:spPr>
        <p:txBody>
          <a:bodyPr>
            <a:normAutofit/>
          </a:bodyPr>
          <a:lstStyle/>
          <a:p>
            <a:endParaRPr lang="sk-SK" b="1" dirty="0"/>
          </a:p>
          <a:p>
            <a:r>
              <a:rPr lang="sk-SK" b="1" dirty="0"/>
              <a:t>Úvod k projektu IS ŠZP – SK</a:t>
            </a:r>
          </a:p>
          <a:p>
            <a:r>
              <a:rPr lang="sk-SK" b="1" dirty="0"/>
              <a:t>Míľniky projektu</a:t>
            </a:r>
          </a:p>
          <a:p>
            <a:r>
              <a:rPr lang="sk-SK" b="1" dirty="0"/>
              <a:t>Stav realizácie projektu</a:t>
            </a:r>
          </a:p>
          <a:p>
            <a:r>
              <a:rPr lang="sk-SK" b="1" dirty="0"/>
              <a:t>Ukážka prihlasovania a správy používateľov</a:t>
            </a:r>
          </a:p>
          <a:p>
            <a:r>
              <a:rPr lang="sk-SK" b="1" dirty="0"/>
              <a:t>Ako testovať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0965F-B7EE-469E-B485-39552A0A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151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Úvod k projektu IS ŠZP – 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199"/>
            <a:ext cx="10515600" cy="4772653"/>
          </a:xfrm>
        </p:spPr>
        <p:txBody>
          <a:bodyPr>
            <a:normAutofit/>
          </a:bodyPr>
          <a:lstStyle/>
          <a:p>
            <a:r>
              <a:rPr lang="sk-SK" dirty="0"/>
              <a:t>Vykazovanie pre účely štatistiky a dohľadu</a:t>
            </a:r>
          </a:p>
          <a:p>
            <a:pPr lvl="1"/>
            <a:r>
              <a:rPr lang="sk-SK" dirty="0"/>
              <a:t>Rozdelenie pôvodnej aplikácie IS ŠZP na dva moduly</a:t>
            </a:r>
          </a:p>
          <a:p>
            <a:pPr lvl="1"/>
            <a:r>
              <a:rPr lang="sk-SK" dirty="0"/>
              <a:t>Upgrade IS ŠZP</a:t>
            </a:r>
          </a:p>
          <a:p>
            <a:pPr lvl="1"/>
            <a:endParaRPr lang="sk-SK" dirty="0"/>
          </a:p>
          <a:p>
            <a:r>
              <a:rPr lang="sk-SK" dirty="0"/>
              <a:t>Zmena pôvodných softvérových komponentov v IS ŠZP za nové</a:t>
            </a:r>
          </a:p>
          <a:p>
            <a:endParaRPr lang="sk-SK" dirty="0"/>
          </a:p>
          <a:p>
            <a:r>
              <a:rPr lang="sk-SK" dirty="0"/>
              <a:t>Prispôsobenie sa novým požiadavkám v rámci NBS - zmena spôsobu prihlasovania do nového modulu.</a:t>
            </a:r>
          </a:p>
          <a:p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787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Míľniky projektu</a:t>
            </a:r>
          </a:p>
          <a:p>
            <a:endParaRPr lang="sk-S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013284"/>
            <a:ext cx="10515600" cy="4106716"/>
          </a:xfrm>
        </p:spPr>
        <p:txBody>
          <a:bodyPr>
            <a:normAutofit/>
          </a:bodyPr>
          <a:lstStyle/>
          <a:p>
            <a:r>
              <a:rPr lang="sk-SK" dirty="0"/>
              <a:t>Rozdelenie IS ŠZP na 2 moduly</a:t>
            </a:r>
          </a:p>
          <a:p>
            <a:r>
              <a:rPr lang="sk-SK" dirty="0"/>
              <a:t>Nahradenie nepodporovaného grafického rozhrania za nové</a:t>
            </a:r>
          </a:p>
          <a:p>
            <a:r>
              <a:rPr lang="sk-SK" dirty="0"/>
              <a:t>Integrácia nového spôsobu prihlasovania do NBS prostredníctvom </a:t>
            </a:r>
            <a:r>
              <a:rPr lang="sk-SK" dirty="0" err="1"/>
              <a:t>midPoint</a:t>
            </a:r>
            <a:r>
              <a:rPr lang="sk-SK" dirty="0"/>
              <a:t>-u</a:t>
            </a:r>
          </a:p>
          <a:p>
            <a:r>
              <a:rPr lang="sk-SK" dirty="0"/>
              <a:t>Testovanie integrácie a nahradenie GUI</a:t>
            </a:r>
          </a:p>
          <a:p>
            <a:r>
              <a:rPr lang="sk-SK" dirty="0"/>
              <a:t>Spustenie produkčnej prevádzky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639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Stav realizácie projektu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903614"/>
            <a:ext cx="10515600" cy="4216385"/>
          </a:xfrm>
        </p:spPr>
        <p:txBody>
          <a:bodyPr>
            <a:normAutofit/>
          </a:bodyPr>
          <a:lstStyle/>
          <a:p>
            <a:r>
              <a:rPr lang="sk-SK" dirty="0"/>
              <a:t>Uzatvorené akceptačné testovanie náhrady GUI</a:t>
            </a:r>
          </a:p>
          <a:p>
            <a:r>
              <a:rPr lang="sk-SK" dirty="0"/>
              <a:t>Testovanie integrácie napojenie na IAM (</a:t>
            </a:r>
            <a:r>
              <a:rPr lang="sk-SK" dirty="0" err="1"/>
              <a:t>midPoint</a:t>
            </a:r>
            <a:r>
              <a:rPr lang="sk-SK" dirty="0"/>
              <a:t>) </a:t>
            </a:r>
          </a:p>
          <a:p>
            <a:pPr>
              <a:lnSpc>
                <a:spcPct val="250000"/>
              </a:lnSpc>
            </a:pPr>
            <a:r>
              <a:rPr lang="sk-SK" b="1" dirty="0"/>
              <a:t>Testovanie v testovacom prostredí</a:t>
            </a:r>
          </a:p>
          <a:p>
            <a:r>
              <a:rPr lang="sk-SK" b="1" dirty="0"/>
              <a:t>Príprava produkčnú prevádzku (koniec augusta - začiatok septembra)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562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b="1" dirty="0"/>
              <a:t>Stav realizácie projektu - prihlasovanie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6</a:t>
            </a:fld>
            <a:endParaRPr lang="sk-SK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F501EFA-A15B-4DE6-AA70-B08784E6B2C0}"/>
              </a:ext>
            </a:extLst>
          </p:cNvPr>
          <p:cNvGrpSpPr/>
          <p:nvPr/>
        </p:nvGrpSpPr>
        <p:grpSpPr>
          <a:xfrm>
            <a:off x="4814736" y="1503562"/>
            <a:ext cx="6957753" cy="2138276"/>
            <a:chOff x="4717883" y="2306952"/>
            <a:chExt cx="6957753" cy="213827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0D2E81-0A92-4342-A28D-48588164A973}"/>
                </a:ext>
              </a:extLst>
            </p:cNvPr>
            <p:cNvSpPr/>
            <p:nvPr/>
          </p:nvSpPr>
          <p:spPr>
            <a:xfrm>
              <a:off x="4717883" y="2620575"/>
              <a:ext cx="6957753" cy="1824653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noFill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017792-4A54-4170-8881-BC12A0B626E3}"/>
                </a:ext>
              </a:extLst>
            </p:cNvPr>
            <p:cNvSpPr txBox="1"/>
            <p:nvPr/>
          </p:nvSpPr>
          <p:spPr>
            <a:xfrm>
              <a:off x="5108169" y="3209738"/>
              <a:ext cx="2489664" cy="646331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k-SK" b="1" dirty="0">
                  <a:solidFill>
                    <a:schemeClr val="bg1"/>
                  </a:solidFill>
                </a:rPr>
                <a:t>ŠZP – modul SK (ŠZP – SK)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76464F-C5A5-43A6-A81E-EA0C6522E1E5}"/>
                </a:ext>
              </a:extLst>
            </p:cNvPr>
            <p:cNvSpPr txBox="1"/>
            <p:nvPr/>
          </p:nvSpPr>
          <p:spPr>
            <a:xfrm>
              <a:off x="8223363" y="3209737"/>
              <a:ext cx="2828816" cy="646331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k-SK" b="1" dirty="0">
                  <a:solidFill>
                    <a:schemeClr val="bg1"/>
                  </a:solidFill>
                </a:rPr>
                <a:t>ŠZP – modul </a:t>
              </a:r>
              <a:r>
                <a:rPr lang="sk-SK" b="1" dirty="0" err="1">
                  <a:solidFill>
                    <a:schemeClr val="bg1"/>
                  </a:solidFill>
                </a:rPr>
                <a:t>ESAs</a:t>
              </a:r>
              <a:r>
                <a:rPr lang="sk-SK" b="1" dirty="0">
                  <a:solidFill>
                    <a:schemeClr val="bg1"/>
                  </a:solidFill>
                </a:rPr>
                <a:t> (ŠZP – </a:t>
              </a:r>
              <a:r>
                <a:rPr lang="sk-SK" b="1" dirty="0" err="1">
                  <a:solidFill>
                    <a:schemeClr val="bg1"/>
                  </a:solidFill>
                </a:rPr>
                <a:t>ESAs</a:t>
              </a:r>
              <a:r>
                <a:rPr lang="sk-SK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10C2D4-2FE2-4232-8629-455E57777C1B}"/>
                </a:ext>
              </a:extLst>
            </p:cNvPr>
            <p:cNvSpPr txBox="1"/>
            <p:nvPr/>
          </p:nvSpPr>
          <p:spPr>
            <a:xfrm>
              <a:off x="7606555" y="2306952"/>
              <a:ext cx="1180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>
                  <a:solidFill>
                    <a:schemeClr val="bg1"/>
                  </a:solidFill>
                </a:rPr>
                <a:t>IS ŠZP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F6CFA10-440C-46EA-8FED-40A3CA1A38AD}"/>
              </a:ext>
            </a:extLst>
          </p:cNvPr>
          <p:cNvSpPr/>
          <p:nvPr/>
        </p:nvSpPr>
        <p:spPr>
          <a:xfrm>
            <a:off x="4480561" y="1111083"/>
            <a:ext cx="120533" cy="512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73151-A4DB-432F-9F4B-04031EC25908}"/>
              </a:ext>
            </a:extLst>
          </p:cNvPr>
          <p:cNvSpPr txBox="1"/>
          <p:nvPr/>
        </p:nvSpPr>
        <p:spPr>
          <a:xfrm>
            <a:off x="1975938" y="3778509"/>
            <a:ext cx="2137179" cy="923330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IAM (identity and </a:t>
            </a:r>
            <a:r>
              <a:rPr lang="sk-SK" b="1" dirty="0" err="1">
                <a:solidFill>
                  <a:schemeClr val="bg1"/>
                </a:solidFill>
              </a:rPr>
              <a:t>access</a:t>
            </a:r>
            <a:r>
              <a:rPr lang="sk-SK" b="1" dirty="0">
                <a:solidFill>
                  <a:schemeClr val="bg1"/>
                </a:solidFill>
              </a:rPr>
              <a:t> management)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25868D-265D-4725-B9A2-5700164E04BB}"/>
              </a:ext>
            </a:extLst>
          </p:cNvPr>
          <p:cNvSpPr txBox="1"/>
          <p:nvPr/>
        </p:nvSpPr>
        <p:spPr>
          <a:xfrm>
            <a:off x="6778460" y="4279354"/>
            <a:ext cx="2977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sk-SK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sk-SK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sk-SK" b="1" dirty="0">
                <a:solidFill>
                  <a:schemeClr val="bg1"/>
                </a:solidFill>
              </a:rPr>
              <a:t>Ďalšie systémy v NBS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1D9BEDD-1D73-4FA7-ABAD-74E8C656328E}"/>
              </a:ext>
            </a:extLst>
          </p:cNvPr>
          <p:cNvSpPr/>
          <p:nvPr/>
        </p:nvSpPr>
        <p:spPr>
          <a:xfrm>
            <a:off x="4172989" y="3607724"/>
            <a:ext cx="307572" cy="118872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EFE5A5-853D-4899-BD54-844DD4A426B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069" y="1383450"/>
            <a:ext cx="757270" cy="923331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81B5AF-F87B-48C4-AB8B-5A4C4F76005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138" y="2857817"/>
            <a:ext cx="757270" cy="923331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B035D69-192F-4BAA-A7B1-5B7F19D5D19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240" y="4701839"/>
            <a:ext cx="757270" cy="92333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1FCE71-5820-4E33-92DD-254F79FF0ACA}"/>
              </a:ext>
            </a:extLst>
          </p:cNvPr>
          <p:cNvCxnSpPr/>
          <p:nvPr/>
        </p:nvCxnSpPr>
        <p:spPr>
          <a:xfrm>
            <a:off x="1263535" y="2047026"/>
            <a:ext cx="712403" cy="1624377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9064F1-7C12-412C-AE74-534A1573ACDD}"/>
              </a:ext>
            </a:extLst>
          </p:cNvPr>
          <p:cNvCxnSpPr>
            <a:cxnSpLocks/>
          </p:cNvCxnSpPr>
          <p:nvPr/>
        </p:nvCxnSpPr>
        <p:spPr>
          <a:xfrm>
            <a:off x="1319322" y="3757428"/>
            <a:ext cx="575980" cy="4446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EA1395-01E5-4C9E-8C49-48F90DC2EE69}"/>
              </a:ext>
            </a:extLst>
          </p:cNvPr>
          <p:cNvCxnSpPr>
            <a:cxnSpLocks/>
          </p:cNvCxnSpPr>
          <p:nvPr/>
        </p:nvCxnSpPr>
        <p:spPr>
          <a:xfrm flipV="1">
            <a:off x="1350408" y="4701839"/>
            <a:ext cx="544894" cy="31383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C41921C-8382-4276-B745-06801B6BF768}"/>
              </a:ext>
            </a:extLst>
          </p:cNvPr>
          <p:cNvSpPr txBox="1"/>
          <p:nvPr/>
        </p:nvSpPr>
        <p:spPr>
          <a:xfrm>
            <a:off x="174568" y="5743295"/>
            <a:ext cx="1801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Používatelia mimo NBS</a:t>
            </a:r>
          </a:p>
        </p:txBody>
      </p:sp>
    </p:spTree>
    <p:extLst>
      <p:ext uri="{BB962C8B-B14F-4D97-AF65-F5344CB8AC3E}">
        <p14:creationId xmlns:p14="http://schemas.microsoft.com/office/powerpoint/2010/main" val="53361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b="1" dirty="0"/>
              <a:t>Ukážka prihlasovania a správy používateľov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716505"/>
            <a:ext cx="10515600" cy="3392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Prihlasovanie cez jednotnú vstupnú „bránu“ – </a:t>
            </a:r>
            <a:r>
              <a:rPr lang="sk-SK" dirty="0" err="1"/>
              <a:t>extranet</a:t>
            </a:r>
            <a:endParaRPr lang="sk-SK" dirty="0"/>
          </a:p>
          <a:p>
            <a:r>
              <a:rPr lang="sk-SK" dirty="0"/>
              <a:t>Na stránke </a:t>
            </a:r>
            <a:r>
              <a:rPr lang="sk-SK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www.nbs.sk</a:t>
            </a:r>
            <a:r>
              <a:rPr lang="sk-SK" dirty="0">
                <a:solidFill>
                  <a:schemeClr val="bg1">
                    <a:lumMod val="95000"/>
                  </a:schemeClr>
                </a:solidFill>
              </a:rPr>
              <a:t> vybrať položku „</a:t>
            </a:r>
            <a:r>
              <a:rPr lang="sk-SK" dirty="0" err="1">
                <a:solidFill>
                  <a:schemeClr val="bg1">
                    <a:lumMod val="95000"/>
                  </a:schemeClr>
                </a:solidFill>
              </a:rPr>
              <a:t>Extranet</a:t>
            </a:r>
            <a:r>
              <a:rPr lang="sk-SK" dirty="0">
                <a:solidFill>
                  <a:schemeClr val="bg1">
                    <a:lumMod val="95000"/>
                  </a:schemeClr>
                </a:solidFill>
              </a:rPr>
              <a:t> portál“ (v slovenskej jazykovej verzii)</a:t>
            </a:r>
          </a:p>
          <a:p>
            <a:r>
              <a:rPr lang="sk-SK" dirty="0">
                <a:solidFill>
                  <a:schemeClr val="bg1">
                    <a:lumMod val="95000"/>
                  </a:schemeClr>
                </a:solidFill>
              </a:rPr>
              <a:t>Priamou linkou na </a:t>
            </a:r>
          </a:p>
          <a:p>
            <a:pPr lvl="1"/>
            <a:r>
              <a:rPr lang="sk-SK" dirty="0">
                <a:solidFill>
                  <a:schemeClr val="bg1">
                    <a:lumMod val="95000"/>
                  </a:schemeClr>
                </a:solidFill>
              </a:rPr>
              <a:t>extranet.nbs.sk – pre produkčné prostredie</a:t>
            </a:r>
          </a:p>
          <a:p>
            <a:pPr lvl="1"/>
            <a:r>
              <a:rPr lang="sk-SK" sz="3000" b="1" dirty="0">
                <a:solidFill>
                  <a:schemeClr val="bg1">
                    <a:lumMod val="95000"/>
                  </a:schemeClr>
                </a:solidFill>
              </a:rPr>
              <a:t>extranet-test.nbs.sk – pre testovacie prostredie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372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134"/>
            <a:ext cx="9191400" cy="8716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sk-SK" b="1" dirty="0"/>
              <a:t>Ukážka prihlasovania a správy používateľov - pokračovanie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8</a:t>
            </a:fld>
            <a:endParaRPr lang="sk-S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71120C-F82D-4706-B228-061A2D7CA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82" y="1042737"/>
            <a:ext cx="9480176" cy="54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134"/>
            <a:ext cx="9191400" cy="8716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sk-SK" b="1" dirty="0"/>
              <a:t>Ukážka prihlasovania a správy používateľov - pokračovanie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9</a:t>
            </a:fld>
            <a:endParaRPr lang="sk-S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98E1B-3216-4C7C-A5B8-4B403B4001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0130" y="1266855"/>
            <a:ext cx="11488270" cy="46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60618"/>
      </p:ext>
    </p:extLst>
  </p:cSld>
  <p:clrMapOvr>
    <a:masterClrMapping/>
  </p:clrMapOvr>
</p:sld>
</file>

<file path=ppt/theme/theme1.xml><?xml version="1.0" encoding="utf-8"?>
<a:theme xmlns:a="http://schemas.openxmlformats.org/drawingml/2006/main" name="NBS POWERPOINT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A0293-8923-4812-84B5-AF7E621C5257}" vid="{B39CC432-5D15-423D-A321-75B76F3263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AD7385A-07AE-43A6-842E-8B888B839729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d4dc1984-4e7d-439a-9f8d-a1b7ed460e00">PKHP4E2NMEFV-2092872618-3163</_dlc_DocId>
    <_dlc_DocIdUrl xmlns="d4dc1984-4e7d-439a-9f8d-a1b7ed460e00">
      <Url>https://intranet.nbs.sk/_layouts/15/DocIdRedir.aspx?ID=PKHP4E2NMEFV-2092872618-3163</Url>
      <Description>PKHP4E2NMEFV-2092872618-3163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86A59482652A074F90B377E714AC8AE8" ma:contentTypeVersion="2" ma:contentTypeDescription="Upload an image." ma:contentTypeScope="" ma:versionID="54190887318d93c331e17768670b6989">
  <xsd:schema xmlns:xsd="http://www.w3.org/2001/XMLSchema" xmlns:xs="http://www.w3.org/2001/XMLSchema" xmlns:p="http://schemas.microsoft.com/office/2006/metadata/properties" xmlns:ns1="http://schemas.microsoft.com/sharepoint/v3" xmlns:ns2="CAD7385A-07AE-43A6-842E-8B888B839729" xmlns:ns3="http://schemas.microsoft.com/sharepoint/v3/fields" xmlns:ns4="d4dc1984-4e7d-439a-9f8d-a1b7ed460e00" targetNamespace="http://schemas.microsoft.com/office/2006/metadata/properties" ma:root="true" ma:fieldsID="f67a5eff6865efaa0e2f74915c1f153d" ns1:_="" ns2:_="" ns3:_="" ns4:_="">
    <xsd:import namespace="http://schemas.microsoft.com/sharepoint/v3"/>
    <xsd:import namespace="CAD7385A-07AE-43A6-842E-8B888B839729"/>
    <xsd:import namespace="http://schemas.microsoft.com/sharepoint/v3/fields"/>
    <xsd:import namespace="d4dc1984-4e7d-439a-9f8d-a1b7ed460e00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SharedWithUsers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7385A-07AE-43A6-842E-8B888B839729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c1984-4e7d-439a-9f8d-a1b7ed460e00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9BBD41-6D31-452E-B3EF-0690292516D3}">
  <ds:schemaRefs>
    <ds:schemaRef ds:uri="http://schemas.microsoft.com/office/2006/metadata/properties"/>
    <ds:schemaRef ds:uri="http://schemas.microsoft.com/office/infopath/2007/PartnerControls"/>
    <ds:schemaRef ds:uri="CAD7385A-07AE-43A6-842E-8B888B839729"/>
    <ds:schemaRef ds:uri="http://schemas.microsoft.com/sharepoint/v3"/>
    <ds:schemaRef ds:uri="http://schemas.microsoft.com/sharepoint/v3/fields"/>
    <ds:schemaRef ds:uri="d4dc1984-4e7d-439a-9f8d-a1b7ed460e00"/>
  </ds:schemaRefs>
</ds:datastoreItem>
</file>

<file path=customXml/itemProps2.xml><?xml version="1.0" encoding="utf-8"?>
<ds:datastoreItem xmlns:ds="http://schemas.openxmlformats.org/officeDocument/2006/customXml" ds:itemID="{AA4A4E71-51CB-4DC6-B219-2E1B83DA5A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0BDB71-0D2A-47E5-8B88-AE060CEA9A1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9831F3A-9F49-4C97-A972-EF1892AB3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D7385A-07AE-43A6-842E-8B888B839729"/>
    <ds:schemaRef ds:uri="http://schemas.microsoft.com/sharepoint/v3/fields"/>
    <ds:schemaRef ds:uri="d4dc1984-4e7d-439a-9f8d-a1b7ed460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NBS - 16x9 - SK - MODRA</Template>
  <TotalTime>788</TotalTime>
  <Words>351</Words>
  <Application>Microsoft Office PowerPoint</Application>
  <PresentationFormat>Widescreen</PresentationFormat>
  <Paragraphs>72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Verdana</vt:lpstr>
      <vt:lpstr>NBS POWERPOINT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Ďakujem za pozornosť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</dc:creator>
  <cp:keywords/>
  <dc:description/>
  <cp:lastModifiedBy>Florián Milan</cp:lastModifiedBy>
  <cp:revision>71</cp:revision>
  <cp:lastPrinted>2019-02-01T13:38:05Z</cp:lastPrinted>
  <dcterms:created xsi:type="dcterms:W3CDTF">2021-11-04T12:43:34Z</dcterms:created>
  <dcterms:modified xsi:type="dcterms:W3CDTF">2022-08-12T10:12:25Z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0x0101009148F5A04DDD49CBA7127AADA5FB792B00AADE34325A8B49CDA8BB4DB53328F2140086A59482652A074F90B377E714AC8AE8</vt:lpwstr>
  </property>
  <property fmtid="{D5CDD505-2E9C-101B-9397-08002B2CF9AE}" pid="3" name="_dlc_DocIdItemGuid">
    <vt:lpwstr>7c9eee4f-822f-4e57-8aac-941fde8dfb9f</vt:lpwstr>
  </property>
</Properties>
</file>