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1.xml" ContentType="application/vnd.openxmlformats-officedocument.themeOverride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2.xml" ContentType="application/vnd.openxmlformats-officedocument.themeOverride+xml"/>
  <Override PartName="/ppt/drawings/drawing3.xml" ContentType="application/vnd.openxmlformats-officedocument.drawingml.chartshapes+xml"/>
  <Override PartName="/ppt/tags/tag4.xml" ContentType="application/vnd.openxmlformats-officedocument.presentationml.tags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4.xml" ContentType="application/vnd.openxmlformats-officedocument.drawingml.chartshapes+xml"/>
  <Override PartName="/ppt/tags/tag5.xml" ContentType="application/vnd.openxmlformats-officedocument.presentationml.tags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ags/tag6.xml" ContentType="application/vnd.openxmlformats-officedocument.presentationml.tags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ags/tag7.xml" ContentType="application/vnd.openxmlformats-officedocument.presentationml.tags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ags/tag8.xml" ContentType="application/vnd.openxmlformats-officedocument.presentationml.tags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3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65" r:id="rId2"/>
    <p:sldId id="284" r:id="rId3"/>
    <p:sldId id="289" r:id="rId4"/>
    <p:sldId id="285" r:id="rId5"/>
    <p:sldId id="294" r:id="rId6"/>
    <p:sldId id="300" r:id="rId7"/>
    <p:sldId id="286" r:id="rId8"/>
    <p:sldId id="279" r:id="rId9"/>
    <p:sldId id="283" r:id="rId10"/>
    <p:sldId id="295" r:id="rId11"/>
    <p:sldId id="296" r:id="rId12"/>
    <p:sldId id="280" r:id="rId13"/>
    <p:sldId id="263" r:id="rId14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FAE831B-2983-2CC8-4269-6637BB0129D8}" name="Majer Peter" initials="PM" userId="S::majerp@nbs.sk::21a5a893-50be-4531-8ac4-73f50bb1a5ad" providerId="AD"/>
  <p188:author id="{B225F82E-160B-0614-734D-0409B5C6EB4C}" name="Šanta Martin" initials="MŠ" userId="S::santam@nbs.sk::1c6e4737-56c0-4cbb-987c-8597decff28f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B5291"/>
    <a:srgbClr val="FF7430"/>
    <a:srgbClr val="5ABDEE"/>
    <a:srgbClr val="D2DBE0"/>
    <a:srgbClr val="FAB937"/>
    <a:srgbClr val="A63559"/>
    <a:srgbClr val="008C7A"/>
    <a:srgbClr val="1F2C49"/>
    <a:srgbClr val="00564C"/>
    <a:srgbClr val="DAAB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0" autoAdjust="0"/>
    <p:restoredTop sz="94726"/>
  </p:normalViewPr>
  <p:slideViewPr>
    <p:cSldViewPr snapToGrid="0">
      <p:cViewPr varScale="1">
        <p:scale>
          <a:sx n="90" d="100"/>
          <a:sy n="90" d="100"/>
        </p:scale>
        <p:origin x="307" y="67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97" d="100"/>
          <a:sy n="97" d="100"/>
        </p:scale>
        <p:origin x="3120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8/10/relationships/authors" Target="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FSARCHIVOPM\ARCHIVOPM\Anal&#253;zy%20a%20spr&#225;vy\01%20Spr&#225;va%20o%20finan&#269;nej%20stabilite\2025-12\5.%20Rokovanie%20BR%20NBS\grafy%20do%20prezentacie\grafy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2.xml"/><Relationship Id="rId1" Type="http://schemas.microsoft.com/office/2011/relationships/chartStyle" Target="style2.xml"/><Relationship Id="rId5" Type="http://schemas.openxmlformats.org/officeDocument/2006/relationships/chartUserShapes" Target="../drawings/drawing2.xml"/><Relationship Id="rId4" Type="http://schemas.openxmlformats.org/officeDocument/2006/relationships/oleObject" Target="file:///\\fsarchivopm\archivopm\Anal&#253;zy%20a%20spr&#225;vy\01%20Spr&#225;va%20o%20finan&#269;nej%20stabilite\2025-12\2.%20Grafy\3.1%20Box_Zivnostnici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3.xml"/><Relationship Id="rId1" Type="http://schemas.microsoft.com/office/2011/relationships/chartStyle" Target="style3.xml"/><Relationship Id="rId5" Type="http://schemas.openxmlformats.org/officeDocument/2006/relationships/chartUserShapes" Target="../drawings/drawing3.xml"/><Relationship Id="rId4" Type="http://schemas.openxmlformats.org/officeDocument/2006/relationships/oleObject" Target="file:///\\fsarchivopm\archivopm\Anal&#253;zy%20a%20spr&#225;vy\01%20Spr&#225;va%20o%20finan&#269;nej%20stabilite\2025-12\2.%20Grafy\3.1%20Kreditne%20riziko%20domacnosti.xlsx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\\FSARCHIVOPM\ARCHIVOPM\Anal&#253;zy%20a%20spr&#225;vy\01%20Spr&#225;va%20o%20finan&#269;nej%20stabilite\2025-12\5.%20Rokovanie%20BR%20NBS\grafy%20do%20prezentacie\grafy.xlsx" TargetMode="Externa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\\FSARCHIVOPM\ARCHIVOPM\Anal&#253;zy%20a%20spr&#225;vy\01%20Spr&#225;va%20o%20finan&#269;nej%20stabilite\2025-12\5.%20Rokovanie%20BR%20NBS\grafy%20do%20prezentacie\grafy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\\FSARCHIVOPM\ARCHIVOPM\Anal&#253;zy%20a%20spr&#225;vy\01%20Spr&#225;va%20o%20finan&#269;nej%20stabilite\2025-12\5.%20Rokovanie%20BR%20NBS\grafy%20do%20prezentacie\grafy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\\FSARCHIVOPM\ARCHIVOPM\Anal&#253;zy%20a%20spr&#225;vy\01%20Spr&#225;va%20o%20finan&#269;nej%20stabilite\2025-12\2.%20Grafy\2.3%20LTV%20ver%202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\\fsarchivopm\archivOPM\Makroprudenci&#225;lna%20politika\CCyB%20a%20Makroprudenci&#225;lny%20koment&#225;r\porada%20u%20Mareka\Dopad%20iranskej%20krizy%20na%20SK%20a%20EU\Grafy%20zaosrtene%20na%20Iran_24_4_2026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9444001376434623E-2"/>
          <c:y val="1.8518518518518517E-2"/>
          <c:w val="0.88123744771605139"/>
          <c:h val="0.83061679790026244"/>
        </c:manualLayout>
      </c:layout>
      <c:areaChart>
        <c:grouping val="standard"/>
        <c:varyColors val="0"/>
        <c:ser>
          <c:idx val="1"/>
          <c:order val="1"/>
          <c:spPr>
            <a:solidFill>
              <a:srgbClr val="FF7430"/>
            </a:solidFill>
            <a:ln>
              <a:noFill/>
            </a:ln>
            <a:effectLst/>
          </c:spPr>
          <c:val>
            <c:numRef>
              <c:f>'7'!$AD$6:$AD$45</c:f>
              <c:numCache>
                <c:formatCode>0.0%</c:formatCode>
                <c:ptCount val="40"/>
                <c:pt idx="0">
                  <c:v>0.17481254848088343</c:v>
                </c:pt>
                <c:pt idx="1">
                  <c:v>0.16557762433082474</c:v>
                </c:pt>
                <c:pt idx="2">
                  <c:v>0.16243717909560371</c:v>
                </c:pt>
                <c:pt idx="3">
                  <c:v>0.16816822080402147</c:v>
                </c:pt>
                <c:pt idx="4">
                  <c:v>0.17115038751190739</c:v>
                </c:pt>
                <c:pt idx="5">
                  <c:v>0.16506354624785891</c:v>
                </c:pt>
                <c:pt idx="6">
                  <c:v>0.15905864483594923</c:v>
                </c:pt>
                <c:pt idx="7">
                  <c:v>0.15055248774302715</c:v>
                </c:pt>
                <c:pt idx="8">
                  <c:v>0.14590402089850135</c:v>
                </c:pt>
                <c:pt idx="9">
                  <c:v>0.15648520090632664</c:v>
                </c:pt>
                <c:pt idx="10">
                  <c:v>0.16217925968431565</c:v>
                </c:pt>
                <c:pt idx="11">
                  <c:v>0.16666747014172881</c:v>
                </c:pt>
                <c:pt idx="12">
                  <c:v>0.17507422459794855</c:v>
                </c:pt>
                <c:pt idx="13">
                  <c:v>0.18082244765716163</c:v>
                </c:pt>
                <c:pt idx="14">
                  <c:v>0.1884534101815257</c:v>
                </c:pt>
                <c:pt idx="15">
                  <c:v>0.17398152560926289</c:v>
                </c:pt>
                <c:pt idx="16">
                  <c:v>0.15800097581918124</c:v>
                </c:pt>
                <c:pt idx="17">
                  <c:v>0.13235261526851907</c:v>
                </c:pt>
                <c:pt idx="18">
                  <c:v>0.10368144911289896</c:v>
                </c:pt>
                <c:pt idx="19">
                  <c:v>9.3479185854972335E-2</c:v>
                </c:pt>
                <c:pt idx="20">
                  <c:v>8.5817479492841964E-2</c:v>
                </c:pt>
                <c:pt idx="21">
                  <c:v>8.0084946126872614E-2</c:v>
                </c:pt>
                <c:pt idx="22">
                  <c:v>8.0525042712723774E-2</c:v>
                </c:pt>
                <c:pt idx="23">
                  <c:v>8.4597833427638741E-2</c:v>
                </c:pt>
                <c:pt idx="24">
                  <c:v>8.5239424282201229E-2</c:v>
                </c:pt>
                <c:pt idx="25">
                  <c:v>9.5547431160900476E-2</c:v>
                </c:pt>
                <c:pt idx="26">
                  <c:v>0.10758236149143603</c:v>
                </c:pt>
                <c:pt idx="27">
                  <c:v>0.11426064633176686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094-40FB-9984-43415180F6F1}"/>
            </c:ext>
          </c:extLst>
        </c:ser>
        <c:ser>
          <c:idx val="2"/>
          <c:order val="2"/>
          <c:spPr>
            <a:solidFill>
              <a:schemeClr val="bg2">
                <a:lumMod val="75000"/>
              </a:schemeClr>
            </a:solidFill>
            <a:ln>
              <a:noFill/>
            </a:ln>
            <a:effectLst/>
          </c:spPr>
          <c:val>
            <c:numRef>
              <c:f>'7'!$AK$6:$AK$45</c:f>
              <c:numCache>
                <c:formatCode>0.0%</c:formatCode>
                <c:ptCount val="40"/>
                <c:pt idx="0">
                  <c:v>-6.1497423166900052E-2</c:v>
                </c:pt>
                <c:pt idx="1">
                  <c:v>-6.2397287327460346E-2</c:v>
                </c:pt>
                <c:pt idx="2">
                  <c:v>-6.3897031609926602E-2</c:v>
                </c:pt>
                <c:pt idx="3">
                  <c:v>-6.8529245400724595E-2</c:v>
                </c:pt>
                <c:pt idx="4">
                  <c:v>-7.0297816069696609E-2</c:v>
                </c:pt>
                <c:pt idx="5">
                  <c:v>-6.8453853343996535E-2</c:v>
                </c:pt>
                <c:pt idx="6">
                  <c:v>-6.547474466769411E-2</c:v>
                </c:pt>
                <c:pt idx="7">
                  <c:v>-5.7331358840155368E-2</c:v>
                </c:pt>
                <c:pt idx="8">
                  <c:v>-5.4614246489500008E-2</c:v>
                </c:pt>
                <c:pt idx="9">
                  <c:v>-5.4504998057817264E-2</c:v>
                </c:pt>
                <c:pt idx="10">
                  <c:v>-5.4261815812665905E-2</c:v>
                </c:pt>
                <c:pt idx="11">
                  <c:v>-5.3582470050467061E-2</c:v>
                </c:pt>
                <c:pt idx="12">
                  <c:v>-5.4150040129933928E-2</c:v>
                </c:pt>
                <c:pt idx="13">
                  <c:v>-5.4030435944322219E-2</c:v>
                </c:pt>
                <c:pt idx="14">
                  <c:v>-5.3499999999999999E-2</c:v>
                </c:pt>
                <c:pt idx="15">
                  <c:v>-5.2999999999999999E-2</c:v>
                </c:pt>
                <c:pt idx="16">
                  <c:v>-5.2499999999999998E-2</c:v>
                </c:pt>
                <c:pt idx="17">
                  <c:v>-5.1999999999999998E-2</c:v>
                </c:pt>
                <c:pt idx="18">
                  <c:v>-5.051123917201944E-2</c:v>
                </c:pt>
                <c:pt idx="19">
                  <c:v>-5.0794055167265713E-2</c:v>
                </c:pt>
                <c:pt idx="20">
                  <c:v>-5.071094703536199E-2</c:v>
                </c:pt>
                <c:pt idx="21">
                  <c:v>-4.8611607309944502E-2</c:v>
                </c:pt>
                <c:pt idx="22">
                  <c:v>-4.6881592608252268E-2</c:v>
                </c:pt>
                <c:pt idx="23">
                  <c:v>-4.464137252461424E-2</c:v>
                </c:pt>
                <c:pt idx="24">
                  <c:v>-4.2661759704103457E-2</c:v>
                </c:pt>
                <c:pt idx="25">
                  <c:v>-4.2165108447354674E-2</c:v>
                </c:pt>
                <c:pt idx="26">
                  <c:v>-4.2086218757302764E-2</c:v>
                </c:pt>
                <c:pt idx="27">
                  <c:v>-4.1870871750538149E-2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094-40FB-9984-43415180F6F1}"/>
            </c:ext>
          </c:extLst>
        </c:ser>
        <c:ser>
          <c:idx val="6"/>
          <c:order val="5"/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val>
            <c:numRef>
              <c:f>'7'!$AE$6:$AE$45</c:f>
              <c:numCache>
                <c:formatCode>General</c:formatCode>
                <c:ptCount val="40"/>
                <c:pt idx="27" formatCode="0.0%">
                  <c:v>0.11426064633176686</c:v>
                </c:pt>
                <c:pt idx="28" formatCode="0.0%">
                  <c:v>0.12204645724961985</c:v>
                </c:pt>
                <c:pt idx="29" formatCode="0.0%">
                  <c:v>0.12251336556892529</c:v>
                </c:pt>
                <c:pt idx="30" formatCode="0.0%">
                  <c:v>0.12174420488220833</c:v>
                </c:pt>
                <c:pt idx="31" formatCode="0.0%">
                  <c:v>0.12054802344972888</c:v>
                </c:pt>
                <c:pt idx="32" formatCode="0.0%">
                  <c:v>0.12111608793018196</c:v>
                </c:pt>
                <c:pt idx="33" formatCode="0.0%">
                  <c:v>0.11905386338497018</c:v>
                </c:pt>
                <c:pt idx="34" formatCode="0.0%">
                  <c:v>0.11660721937616052</c:v>
                </c:pt>
                <c:pt idx="35" formatCode="0.0%">
                  <c:v>0.11462768406935347</c:v>
                </c:pt>
                <c:pt idx="36" formatCode="0.0%">
                  <c:v>0.11296094331154219</c:v>
                </c:pt>
                <c:pt idx="37" formatCode="0.0%">
                  <c:v>0.1119487111776485</c:v>
                </c:pt>
                <c:pt idx="38" formatCode="0.0%">
                  <c:v>0.11092222891973395</c:v>
                </c:pt>
                <c:pt idx="39" formatCode="0.0%">
                  <c:v>0.11021485953019355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094-40FB-9984-43415180F6F1}"/>
            </c:ext>
          </c:extLst>
        </c:ser>
        <c:ser>
          <c:idx val="9"/>
          <c:order val="7"/>
          <c:spPr>
            <a:solidFill>
              <a:schemeClr val="bg2"/>
            </a:solidFill>
            <a:ln>
              <a:noFill/>
            </a:ln>
            <a:effectLst/>
          </c:spPr>
          <c:val>
            <c:numRef>
              <c:f>'7'!$AL$6:$AL$45</c:f>
              <c:numCache>
                <c:formatCode>General</c:formatCode>
                <c:ptCount val="40"/>
                <c:pt idx="27" formatCode="0.0%">
                  <c:v>-4.1870871750538149E-2</c:v>
                </c:pt>
                <c:pt idx="28" formatCode="0.0%">
                  <c:v>-4.2046457249619792E-2</c:v>
                </c:pt>
                <c:pt idx="29" formatCode="0.0%">
                  <c:v>-4.1789698568590612E-2</c:v>
                </c:pt>
                <c:pt idx="30" formatCode="0.0%">
                  <c:v>-4.1209892308610233E-2</c:v>
                </c:pt>
                <c:pt idx="31" formatCode="0.0%">
                  <c:v>-4.0971499249975903E-2</c:v>
                </c:pt>
                <c:pt idx="32" formatCode="0.0%">
                  <c:v>-4.1051232584110919E-2</c:v>
                </c:pt>
                <c:pt idx="33" formatCode="0.0%">
                  <c:v>-4.0888022851899672E-2</c:v>
                </c:pt>
                <c:pt idx="34" formatCode="0.0%">
                  <c:v>-4.0687798997556639E-2</c:v>
                </c:pt>
                <c:pt idx="35" formatCode="0.0%">
                  <c:v>-4.0515959079692201E-2</c:v>
                </c:pt>
                <c:pt idx="36" formatCode="0.0%">
                  <c:v>-4.032127669041824E-2</c:v>
                </c:pt>
                <c:pt idx="37" formatCode="0.0%">
                  <c:v>-4.0173281400637952E-2</c:v>
                </c:pt>
                <c:pt idx="38" formatCode="0.0%">
                  <c:v>-4.0020086509683056E-2</c:v>
                </c:pt>
                <c:pt idx="39" formatCode="0.0%">
                  <c:v>-3.9894785292402382E-2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094-40FB-9984-43415180F6F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16804832"/>
        <c:axId val="816827872"/>
      </c:areaChart>
      <c:lineChart>
        <c:grouping val="standard"/>
        <c:varyColors val="0"/>
        <c:ser>
          <c:idx val="0"/>
          <c:order val="0"/>
          <c:spPr>
            <a:ln w="28575" cap="rnd">
              <a:solidFill>
                <a:srgbClr val="2B5291"/>
              </a:solidFill>
              <a:round/>
            </a:ln>
            <a:effectLst/>
          </c:spPr>
          <c:marker>
            <c:symbol val="none"/>
          </c:marker>
          <c:cat>
            <c:multiLvlStrRef>
              <c:f>'7'!$A$6:$B$45</c:f>
              <c:multiLvlStrCache>
                <c:ptCount val="40"/>
                <c:lvl>
                  <c:pt idx="0">
                    <c:v> </c:v>
                  </c:pt>
                  <c:pt idx="1">
                    <c:v> </c:v>
                  </c:pt>
                  <c:pt idx="2">
                    <c:v> </c:v>
                  </c:pt>
                  <c:pt idx="3">
                    <c:v> </c:v>
                  </c:pt>
                  <c:pt idx="4">
                    <c:v> </c:v>
                  </c:pt>
                  <c:pt idx="5">
                    <c:v> </c:v>
                  </c:pt>
                  <c:pt idx="6">
                    <c:v> </c:v>
                  </c:pt>
                  <c:pt idx="7">
                    <c:v> </c:v>
                  </c:pt>
                  <c:pt idx="8">
                    <c:v> </c:v>
                  </c:pt>
                  <c:pt idx="9">
                    <c:v> </c:v>
                  </c:pt>
                  <c:pt idx="10">
                    <c:v> </c:v>
                  </c:pt>
                  <c:pt idx="11">
                    <c:v> </c:v>
                  </c:pt>
                  <c:pt idx="12">
                    <c:v> </c:v>
                  </c:pt>
                  <c:pt idx="13">
                    <c:v> </c:v>
                  </c:pt>
                  <c:pt idx="14">
                    <c:v> </c:v>
                  </c:pt>
                  <c:pt idx="15">
                    <c:v> </c:v>
                  </c:pt>
                  <c:pt idx="16">
                    <c:v> </c:v>
                  </c:pt>
                  <c:pt idx="17">
                    <c:v> </c:v>
                  </c:pt>
                  <c:pt idx="18">
                    <c:v> </c:v>
                  </c:pt>
                  <c:pt idx="19">
                    <c:v> </c:v>
                  </c:pt>
                  <c:pt idx="20">
                    <c:v> </c:v>
                  </c:pt>
                  <c:pt idx="21">
                    <c:v> </c:v>
                  </c:pt>
                  <c:pt idx="22">
                    <c:v> </c:v>
                  </c:pt>
                  <c:pt idx="23">
                    <c:v> </c:v>
                  </c:pt>
                  <c:pt idx="24">
                    <c:v> </c:v>
                  </c:pt>
                  <c:pt idx="25">
                    <c:v> </c:v>
                  </c:pt>
                  <c:pt idx="26">
                    <c:v> </c:v>
                  </c:pt>
                  <c:pt idx="27">
                    <c:v> </c:v>
                  </c:pt>
                  <c:pt idx="28">
                    <c:v> </c:v>
                  </c:pt>
                  <c:pt idx="29">
                    <c:v> </c:v>
                  </c:pt>
                  <c:pt idx="30">
                    <c:v> </c:v>
                  </c:pt>
                  <c:pt idx="31">
                    <c:v> </c:v>
                  </c:pt>
                  <c:pt idx="32">
                    <c:v> </c:v>
                  </c:pt>
                  <c:pt idx="33">
                    <c:v> </c:v>
                  </c:pt>
                  <c:pt idx="34">
                    <c:v> </c:v>
                  </c:pt>
                  <c:pt idx="35">
                    <c:v> </c:v>
                  </c:pt>
                  <c:pt idx="36">
                    <c:v> </c:v>
                  </c:pt>
                  <c:pt idx="37">
                    <c:v> </c:v>
                  </c:pt>
                  <c:pt idx="38">
                    <c:v> </c:v>
                  </c:pt>
                  <c:pt idx="39">
                    <c:v> </c:v>
                  </c:pt>
                </c:lvl>
                <c:lvl>
                  <c:pt idx="0">
                    <c:v>2019</c:v>
                  </c:pt>
                  <c:pt idx="4">
                    <c:v>2020</c:v>
                  </c:pt>
                  <c:pt idx="8">
                    <c:v>2021</c:v>
                  </c:pt>
                  <c:pt idx="12">
                    <c:v>2022</c:v>
                  </c:pt>
                  <c:pt idx="16">
                    <c:v>2023</c:v>
                  </c:pt>
                  <c:pt idx="20">
                    <c:v>2024</c:v>
                  </c:pt>
                  <c:pt idx="24">
                    <c:v>2025</c:v>
                  </c:pt>
                  <c:pt idx="28">
                    <c:v>2026</c:v>
                  </c:pt>
                  <c:pt idx="32">
                    <c:v>2027</c:v>
                  </c:pt>
                  <c:pt idx="36">
                    <c:v>2028</c:v>
                  </c:pt>
                </c:lvl>
              </c:multiLvlStrCache>
            </c:multiLvlStrRef>
          </c:cat>
          <c:val>
            <c:numRef>
              <c:f>'7'!$K$6:$K$45</c:f>
              <c:numCache>
                <c:formatCode>0.0%</c:formatCode>
                <c:ptCount val="40"/>
                <c:pt idx="0">
                  <c:v>0.11162170443432951</c:v>
                </c:pt>
                <c:pt idx="1">
                  <c:v>0.10185002715493831</c:v>
                </c:pt>
                <c:pt idx="2">
                  <c:v>9.7393863382337673E-2</c:v>
                </c:pt>
                <c:pt idx="3">
                  <c:v>9.8527870610497281E-2</c:v>
                </c:pt>
                <c:pt idx="4">
                  <c:v>9.9755783334315881E-2</c:v>
                </c:pt>
                <c:pt idx="5">
                  <c:v>9.5268850297513877E-2</c:v>
                </c:pt>
                <c:pt idx="6">
                  <c:v>9.220779204573247E-2</c:v>
                </c:pt>
                <c:pt idx="7">
                  <c:v>9.2044844159312897E-2</c:v>
                </c:pt>
                <c:pt idx="8">
                  <c:v>9.0421218285902535E-2</c:v>
                </c:pt>
                <c:pt idx="9">
                  <c:v>0.10127826608887623</c:v>
                </c:pt>
                <c:pt idx="10">
                  <c:v>0.10734241810445709</c:v>
                </c:pt>
                <c:pt idx="11">
                  <c:v>0.11235532398134795</c:v>
                </c:pt>
                <c:pt idx="12">
                  <c:v>0.12219892091150042</c:v>
                </c:pt>
                <c:pt idx="13">
                  <c:v>0.12782618232863641</c:v>
                </c:pt>
                <c:pt idx="14">
                  <c:v>0.12374267218671718</c:v>
                </c:pt>
                <c:pt idx="15">
                  <c:v>0.11054342149195605</c:v>
                </c:pt>
                <c:pt idx="16">
                  <c:v>9.1741005823068544E-2</c:v>
                </c:pt>
                <c:pt idx="17">
                  <c:v>6.57819389889156E-2</c:v>
                </c:pt>
                <c:pt idx="18">
                  <c:v>4.8395940094968948E-2</c:v>
                </c:pt>
                <c:pt idx="19">
                  <c:v>3.46770046443865E-2</c:v>
                </c:pt>
                <c:pt idx="20">
                  <c:v>2.8761391710267814E-2</c:v>
                </c:pt>
                <c:pt idx="21">
                  <c:v>2.7287966983146505E-2</c:v>
                </c:pt>
                <c:pt idx="22">
                  <c:v>3.1239503360151577E-2</c:v>
                </c:pt>
                <c:pt idx="23">
                  <c:v>3.9646298302074001E-2</c:v>
                </c:pt>
                <c:pt idx="24">
                  <c:v>4.2556809334798107E-2</c:v>
                </c:pt>
                <c:pt idx="25">
                  <c:v>5.3630333120503693E-2</c:v>
                </c:pt>
                <c:pt idx="26">
                  <c:v>6.5652902094051502E-2</c:v>
                </c:pt>
                <c:pt idx="27">
                  <c:v>7.2625093884262082E-2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0094-40FB-9984-43415180F6F1}"/>
            </c:ext>
          </c:extLst>
        </c:ser>
        <c:ser>
          <c:idx val="3"/>
          <c:order val="3"/>
          <c:spPr>
            <a:ln w="28575" cap="rnd">
              <a:solidFill>
                <a:schemeClr val="accent1"/>
              </a:solidFill>
              <a:prstDash val="dash"/>
              <a:round/>
            </a:ln>
            <a:effectLst/>
          </c:spPr>
          <c:marker>
            <c:symbol val="none"/>
          </c:marker>
          <c:val>
            <c:numRef>
              <c:f>'7'!$L$6:$L$45</c:f>
              <c:numCache>
                <c:formatCode>General</c:formatCode>
                <c:ptCount val="40"/>
                <c:pt idx="27" formatCode="0.0%">
                  <c:v>7.2625093884262082E-2</c:v>
                </c:pt>
                <c:pt idx="28" formatCode="0.0%">
                  <c:v>8.0000000000000057E-2</c:v>
                </c:pt>
                <c:pt idx="29" formatCode="0.0%">
                  <c:v>8.0723667000334676E-2</c:v>
                </c:pt>
                <c:pt idx="30" formatCode="0.0%">
                  <c:v>8.0534312573598096E-2</c:v>
                </c:pt>
                <c:pt idx="31" formatCode="0.0%">
                  <c:v>7.9576524199752974E-2</c:v>
                </c:pt>
                <c:pt idx="32" formatCode="0.0%">
                  <c:v>8.0064855346071037E-2</c:v>
                </c:pt>
                <c:pt idx="33" formatCode="0.0%">
                  <c:v>7.8165840533070505E-2</c:v>
                </c:pt>
                <c:pt idx="34" formatCode="0.0%">
                  <c:v>7.5919420378603886E-2</c:v>
                </c:pt>
                <c:pt idx="35" formatCode="0.0%">
                  <c:v>7.4111724989661273E-2</c:v>
                </c:pt>
                <c:pt idx="36" formatCode="0.0%">
                  <c:v>7.2639666621123949E-2</c:v>
                </c:pt>
                <c:pt idx="37" formatCode="0.0%">
                  <c:v>7.1775429777010541E-2</c:v>
                </c:pt>
                <c:pt idx="38" formatCode="0.0%">
                  <c:v>7.0902142410050897E-2</c:v>
                </c:pt>
                <c:pt idx="39" formatCode="0.0%">
                  <c:v>7.0320074237791172E-2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0094-40FB-9984-43415180F6F1}"/>
            </c:ext>
          </c:extLst>
        </c:ser>
        <c:ser>
          <c:idx val="5"/>
          <c:order val="4"/>
          <c:spPr>
            <a:ln w="19050" cap="rnd">
              <a:solidFill>
                <a:schemeClr val="accent1"/>
              </a:solidFill>
              <a:prstDash val="sysDash"/>
              <a:round/>
            </a:ln>
            <a:effectLst/>
          </c:spPr>
          <c:marker>
            <c:symbol val="none"/>
          </c:marker>
          <c:val>
            <c:numRef>
              <c:f>'7'!$N$6:$N$45</c:f>
              <c:numCache>
                <c:formatCode>General</c:formatCode>
                <c:ptCount val="40"/>
                <c:pt idx="27" formatCode="0.0%">
                  <c:v>7.2625093884262082E-2</c:v>
                </c:pt>
                <c:pt idx="28" formatCode="0.0%">
                  <c:v>8.0000000000000057E-2</c:v>
                </c:pt>
                <c:pt idx="29" formatCode="0.0%">
                  <c:v>8.0569168258282753E-2</c:v>
                </c:pt>
                <c:pt idx="30" formatCode="0.0%">
                  <c:v>7.9188975218805316E-2</c:v>
                </c:pt>
                <c:pt idx="31" formatCode="0.0%">
                  <c:v>7.6994456125522526E-2</c:v>
                </c:pt>
                <c:pt idx="32" formatCode="0.0%">
                  <c:v>7.5032413954820298E-2</c:v>
                </c:pt>
                <c:pt idx="33" formatCode="0.0%">
                  <c:v>7.1260424091569005E-2</c:v>
                </c:pt>
                <c:pt idx="34" formatCode="0.0%">
                  <c:v>6.7613936144503617E-2</c:v>
                </c:pt>
                <c:pt idx="35" formatCode="0.0%">
                  <c:v>6.4654497533276123E-2</c:v>
                </c:pt>
                <c:pt idx="36" formatCode="0.0%">
                  <c:v>6.2256185351274404E-2</c:v>
                </c:pt>
                <c:pt idx="37" formatCode="0.0%">
                  <c:v>6.0470837384932634E-2</c:v>
                </c:pt>
                <c:pt idx="38" formatCode="0.0%">
                  <c:v>5.8986512465896201E-2</c:v>
                </c:pt>
                <c:pt idx="39" formatCode="0.0%">
                  <c:v>5.7761137181016803E-2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0094-40FB-9984-43415180F6F1}"/>
            </c:ext>
          </c:extLst>
        </c:ser>
        <c:ser>
          <c:idx val="8"/>
          <c:order val="6"/>
          <c:spPr>
            <a:ln w="19050" cap="rnd">
              <a:solidFill>
                <a:schemeClr val="accent2">
                  <a:lumMod val="75000"/>
                </a:schemeClr>
              </a:solidFill>
              <a:prstDash val="sysDash"/>
              <a:round/>
            </a:ln>
            <a:effectLst/>
          </c:spPr>
          <c:marker>
            <c:symbol val="none"/>
          </c:marker>
          <c:val>
            <c:numRef>
              <c:f>'7'!$AG$6:$AG$45</c:f>
              <c:numCache>
                <c:formatCode>General</c:formatCode>
                <c:ptCount val="40"/>
                <c:pt idx="27" formatCode="0.0%">
                  <c:v>0.11426064633176686</c:v>
                </c:pt>
                <c:pt idx="28" formatCode="0.0%">
                  <c:v>0.12204645724961985</c:v>
                </c:pt>
                <c:pt idx="29" formatCode="0.0%">
                  <c:v>0.12235886682687336</c:v>
                </c:pt>
                <c:pt idx="30" formatCode="0.0%">
                  <c:v>0.12039886752741555</c:v>
                </c:pt>
                <c:pt idx="31" formatCode="0.0%">
                  <c:v>0.11796595537549842</c:v>
                </c:pt>
                <c:pt idx="32" formatCode="0.0%">
                  <c:v>0.11608364653893122</c:v>
                </c:pt>
                <c:pt idx="33" formatCode="0.0%">
                  <c:v>0.11214844694346868</c:v>
                </c:pt>
                <c:pt idx="34" formatCode="0.0%">
                  <c:v>0.10830173514206026</c:v>
                </c:pt>
                <c:pt idx="35" formatCode="0.0%">
                  <c:v>0.10517045661296832</c:v>
                </c:pt>
                <c:pt idx="36" formatCode="0.0%">
                  <c:v>0.10257746204169264</c:v>
                </c:pt>
                <c:pt idx="37" formatCode="0.0%">
                  <c:v>0.10064411878557059</c:v>
                </c:pt>
                <c:pt idx="38" formatCode="0.0%">
                  <c:v>9.9006598975579257E-2</c:v>
                </c:pt>
                <c:pt idx="39" formatCode="0.0%">
                  <c:v>9.7655922473419185E-2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0094-40FB-9984-43415180F6F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16804832"/>
        <c:axId val="816827872"/>
      </c:lineChart>
      <c:catAx>
        <c:axId val="816804832"/>
        <c:scaling>
          <c:orientation val="minMax"/>
        </c:scaling>
        <c:delete val="0"/>
        <c:axPos val="b"/>
        <c:majorTickMark val="none"/>
        <c:minorTickMark val="none"/>
        <c:tickLblPos val="low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sk-SK"/>
          </a:p>
        </c:txPr>
        <c:crossAx val="816827872"/>
        <c:crosses val="autoZero"/>
        <c:auto val="1"/>
        <c:lblAlgn val="ctr"/>
        <c:lblOffset val="100"/>
        <c:noMultiLvlLbl val="0"/>
      </c:catAx>
      <c:valAx>
        <c:axId val="816827872"/>
        <c:scaling>
          <c:orientation val="minMax"/>
          <c:max val="0.2"/>
        </c:scaling>
        <c:delete val="0"/>
        <c:axPos val="l"/>
        <c:numFmt formatCode="0%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sk-SK"/>
          </a:p>
        </c:txPr>
        <c:crossAx val="8168048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 sz="1300">
          <a:solidFill>
            <a:sysClr val="windowText" lastClr="00000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sk-SK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6.775492939415631E-2"/>
          <c:y val="5.0925925925925923E-2"/>
          <c:w val="0.80081800626213628"/>
          <c:h val="0.85131452318460188"/>
        </c:manualLayout>
      </c:layout>
      <c:lineChart>
        <c:grouping val="standard"/>
        <c:varyColors val="0"/>
        <c:ser>
          <c:idx val="0"/>
          <c:order val="0"/>
          <c:tx>
            <c:strRef>
              <c:f>Sheet2!$B$1</c:f>
              <c:strCache>
                <c:ptCount val="1"/>
                <c:pt idx="0">
                  <c:v>Podiel na celom portfóliu hypoték</c:v>
                </c:pt>
              </c:strCache>
            </c:strRef>
          </c:tx>
          <c:spPr>
            <a:ln w="34925" cap="rnd">
              <a:solidFill>
                <a:srgbClr val="E8E8E8">
                  <a:lumMod val="50000"/>
                </a:srgbClr>
              </a:solidFill>
              <a:round/>
            </a:ln>
            <a:effectLst/>
          </c:spPr>
          <c:marker>
            <c:symbol val="none"/>
          </c:marker>
          <c:cat>
            <c:numRef>
              <c:f>Sheet2!$A$2:$A$8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Sheet2!$B$2:$B$8</c:f>
              <c:numCache>
                <c:formatCode>0.0%</c:formatCode>
                <c:ptCount val="7"/>
                <c:pt idx="0">
                  <c:v>0.127428025</c:v>
                </c:pt>
                <c:pt idx="1">
                  <c:v>0.13523605</c:v>
                </c:pt>
                <c:pt idx="2">
                  <c:v>0.14256017500000001</c:v>
                </c:pt>
                <c:pt idx="3">
                  <c:v>0.154874225</c:v>
                </c:pt>
                <c:pt idx="4">
                  <c:v>0.16969989999999999</c:v>
                </c:pt>
                <c:pt idx="5">
                  <c:v>0.17695887500000002</c:v>
                </c:pt>
                <c:pt idx="6">
                  <c:v>0.19011575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4F8-47E5-A546-551C0DA7527A}"/>
            </c:ext>
          </c:extLst>
        </c:ser>
        <c:ser>
          <c:idx val="1"/>
          <c:order val="1"/>
          <c:tx>
            <c:strRef>
              <c:f>Sheet2!$C$1</c:f>
              <c:strCache>
                <c:ptCount val="1"/>
                <c:pt idx="0">
                  <c:v>Podiel na nových hypotékach</c:v>
                </c:pt>
              </c:strCache>
            </c:strRef>
          </c:tx>
          <c:spPr>
            <a:ln w="34925" cap="rnd">
              <a:solidFill>
                <a:srgbClr val="0067AC"/>
              </a:solidFill>
              <a:round/>
            </a:ln>
            <a:effectLst/>
          </c:spPr>
          <c:marker>
            <c:symbol val="none"/>
          </c:marker>
          <c:cat>
            <c:numRef>
              <c:f>Sheet2!$A$2:$A$8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Sheet2!$C$2:$C$8</c:f>
              <c:numCache>
                <c:formatCode>0.0%</c:formatCode>
                <c:ptCount val="7"/>
                <c:pt idx="0">
                  <c:v>0.13659594999999999</c:v>
                </c:pt>
                <c:pt idx="1">
                  <c:v>0.139907475</c:v>
                </c:pt>
                <c:pt idx="2">
                  <c:v>0.16461677499999999</c:v>
                </c:pt>
                <c:pt idx="3">
                  <c:v>0.21631419999999998</c:v>
                </c:pt>
                <c:pt idx="4">
                  <c:v>0.26243432500000002</c:v>
                </c:pt>
                <c:pt idx="5">
                  <c:v>0.25902280000000005</c:v>
                </c:pt>
                <c:pt idx="6">
                  <c:v>0.27534067500000003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4F8-47E5-A546-551C0DA7527A}"/>
            </c:ext>
          </c:extLst>
        </c:ser>
        <c:ser>
          <c:idx val="2"/>
          <c:order val="2"/>
          <c:tx>
            <c:strRef>
              <c:f>Sheet2!$D$1</c:f>
              <c:strCache>
                <c:ptCount val="1"/>
                <c:pt idx="0">
                  <c:v>Podiel na pracujúcich v ekonomike</c:v>
                </c:pt>
              </c:strCache>
            </c:strRef>
          </c:tx>
          <c:spPr>
            <a:ln w="34925" cap="rnd">
              <a:solidFill>
                <a:srgbClr val="D15F27"/>
              </a:solidFill>
              <a:round/>
            </a:ln>
            <a:effectLst/>
          </c:spPr>
          <c:marker>
            <c:symbol val="none"/>
          </c:marker>
          <c:cat>
            <c:numRef>
              <c:f>Sheet2!$A$2:$A$8</c:f>
              <c:numCache>
                <c:formatCode>General</c:formatCode>
                <c:ptCount val="7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</c:numCache>
            </c:numRef>
          </c:cat>
          <c:val>
            <c:numRef>
              <c:f>Sheet2!$D$2:$D$8</c:f>
              <c:numCache>
                <c:formatCode>0.0%</c:formatCode>
                <c:ptCount val="7"/>
                <c:pt idx="0">
                  <c:v>0.14445785466303102</c:v>
                </c:pt>
                <c:pt idx="1">
                  <c:v>0.14291477852635892</c:v>
                </c:pt>
                <c:pt idx="2">
                  <c:v>0.16001735802237435</c:v>
                </c:pt>
                <c:pt idx="3">
                  <c:v>0.16878777035042367</c:v>
                </c:pt>
                <c:pt idx="4">
                  <c:v>0.1681898871828986</c:v>
                </c:pt>
                <c:pt idx="5">
                  <c:v>0.16874045634095852</c:v>
                </c:pt>
                <c:pt idx="6">
                  <c:v>0.15987845837479714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24F8-47E5-A546-551C0DA7527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98578320"/>
        <c:axId val="598568808"/>
      </c:lineChart>
      <c:catAx>
        <c:axId val="5985783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noFill/>
          <a:ln w="9525" cap="flat" cmpd="sng" algn="ctr">
            <a:solidFill>
              <a:sysClr val="windowText" lastClr="000000">
                <a:lumMod val="65000"/>
                <a:lumOff val="35000"/>
              </a:sys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sz="13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pPr>
            <a:endParaRPr lang="sk-SK"/>
          </a:p>
        </c:txPr>
        <c:crossAx val="598568808"/>
        <c:crosses val="autoZero"/>
        <c:auto val="1"/>
        <c:lblAlgn val="ctr"/>
        <c:lblOffset val="100"/>
        <c:noMultiLvlLbl val="0"/>
      </c:catAx>
      <c:valAx>
        <c:axId val="598568808"/>
        <c:scaling>
          <c:orientation val="minMax"/>
        </c:scaling>
        <c:delete val="0"/>
        <c:axPos val="l"/>
        <c:numFmt formatCode="0%" sourceLinked="0"/>
        <c:majorTickMark val="out"/>
        <c:minorTickMark val="none"/>
        <c:tickLblPos val="nextTo"/>
        <c:spPr>
          <a:noFill/>
          <a:ln>
            <a:solidFill>
              <a:sysClr val="windowText" lastClr="000000">
                <a:lumMod val="65000"/>
                <a:lumOff val="35000"/>
              </a:sys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pPr>
            <a:endParaRPr lang="sk-SK"/>
          </a:p>
        </c:txPr>
        <c:crossAx val="59857832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  <c:extLst/>
  </c:chart>
  <c:spPr>
    <a:noFill/>
    <a:ln w="9525" cap="flat" cmpd="sng" algn="ctr">
      <a:noFill/>
      <a:round/>
    </a:ln>
    <a:effectLst/>
  </c:spPr>
  <c:txPr>
    <a:bodyPr/>
    <a:lstStyle/>
    <a:p>
      <a:pPr>
        <a:defRPr sz="1300">
          <a:latin typeface="Arial" panose="020B0604020202020204" pitchFamily="34" charset="0"/>
          <a:ea typeface="Verdana" panose="020B0604030504040204" pitchFamily="34" charset="0"/>
          <a:cs typeface="Arial" panose="020B0604020202020204" pitchFamily="34" charset="0"/>
        </a:defRPr>
      </a:pPr>
      <a:endParaRPr lang="sk-SK"/>
    </a:p>
  </c:txPr>
  <c:externalData r:id="rId4">
    <c:autoUpdate val="0"/>
  </c:externalData>
  <c:userShapes r:id="rId5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6.775492939415631E-2"/>
          <c:y val="5.0925925925925923E-2"/>
          <c:w val="0.90194204030281344"/>
          <c:h val="0.80629431149116193"/>
        </c:manualLayout>
      </c:layout>
      <c:lineChart>
        <c:grouping val="standard"/>
        <c:varyColors val="0"/>
        <c:ser>
          <c:idx val="0"/>
          <c:order val="0"/>
          <c:tx>
            <c:strRef>
              <c:f>Sheet1!$D$3</c:f>
              <c:strCache>
                <c:ptCount val="1"/>
                <c:pt idx="0">
                  <c:v>Zamestnanci</c:v>
                </c:pt>
              </c:strCache>
            </c:strRef>
          </c:tx>
          <c:spPr>
            <a:ln w="28575" cap="rnd">
              <a:solidFill>
                <a:srgbClr val="FF7430"/>
              </a:solidFill>
              <a:round/>
            </a:ln>
            <a:effectLst/>
          </c:spPr>
          <c:marker>
            <c:symbol val="none"/>
          </c:marker>
          <c:cat>
            <c:multiLvlStrRef>
              <c:f>Sheet1!$A$16:$B$35</c:f>
              <c:multiLvlStrCache>
                <c:ptCount val="20"/>
                <c:lvl>
                  <c:pt idx="0">
                    <c:v> </c:v>
                  </c:pt>
                  <c:pt idx="1">
                    <c:v> </c:v>
                  </c:pt>
                  <c:pt idx="2">
                    <c:v> </c:v>
                  </c:pt>
                  <c:pt idx="3">
                    <c:v> </c:v>
                  </c:pt>
                  <c:pt idx="4">
                    <c:v> </c:v>
                  </c:pt>
                  <c:pt idx="5">
                    <c:v> </c:v>
                  </c:pt>
                  <c:pt idx="6">
                    <c:v> </c:v>
                  </c:pt>
                  <c:pt idx="7">
                    <c:v> </c:v>
                  </c:pt>
                  <c:pt idx="8">
                    <c:v> </c:v>
                  </c:pt>
                  <c:pt idx="9">
                    <c:v> </c:v>
                  </c:pt>
                  <c:pt idx="10">
                    <c:v> </c:v>
                  </c:pt>
                  <c:pt idx="11">
                    <c:v> </c:v>
                  </c:pt>
                  <c:pt idx="12">
                    <c:v> </c:v>
                  </c:pt>
                  <c:pt idx="13">
                    <c:v> </c:v>
                  </c:pt>
                  <c:pt idx="14">
                    <c:v> </c:v>
                  </c:pt>
                  <c:pt idx="15">
                    <c:v> </c:v>
                  </c:pt>
                  <c:pt idx="16">
                    <c:v> </c:v>
                  </c:pt>
                  <c:pt idx="17">
                    <c:v> </c:v>
                  </c:pt>
                  <c:pt idx="18">
                    <c:v> </c:v>
                  </c:pt>
                  <c:pt idx="19">
                    <c:v> </c:v>
                  </c:pt>
                </c:lvl>
                <c:lvl>
                  <c:pt idx="0">
                    <c:v>2021</c:v>
                  </c:pt>
                  <c:pt idx="4">
                    <c:v>2022</c:v>
                  </c:pt>
                  <c:pt idx="8">
                    <c:v>2023</c:v>
                  </c:pt>
                  <c:pt idx="12">
                    <c:v>2024</c:v>
                  </c:pt>
                  <c:pt idx="16">
                    <c:v>2025</c:v>
                  </c:pt>
                </c:lvl>
              </c:multiLvlStrCache>
            </c:multiLvlStrRef>
          </c:cat>
          <c:val>
            <c:numRef>
              <c:f>Sheet1!$D$16:$D$35</c:f>
              <c:numCache>
                <c:formatCode>General</c:formatCode>
                <c:ptCount val="20"/>
                <c:pt idx="0">
                  <c:v>7.0701189999999997E-3</c:v>
                </c:pt>
                <c:pt idx="1">
                  <c:v>6.5796220000000002E-3</c:v>
                </c:pt>
                <c:pt idx="2">
                  <c:v>5.8488139999999999E-3</c:v>
                </c:pt>
                <c:pt idx="3">
                  <c:v>5.7427540000000001E-3</c:v>
                </c:pt>
                <c:pt idx="4">
                  <c:v>5.372445E-3</c:v>
                </c:pt>
                <c:pt idx="5">
                  <c:v>4.3534949999999998E-3</c:v>
                </c:pt>
                <c:pt idx="6">
                  <c:v>3.8896970000000001E-3</c:v>
                </c:pt>
                <c:pt idx="7">
                  <c:v>3.7407629999999998E-3</c:v>
                </c:pt>
                <c:pt idx="8">
                  <c:v>3.6190049999999998E-3</c:v>
                </c:pt>
                <c:pt idx="9">
                  <c:v>3.8512260000000001E-3</c:v>
                </c:pt>
                <c:pt idx="10">
                  <c:v>3.781651E-3</c:v>
                </c:pt>
                <c:pt idx="11">
                  <c:v>3.814858E-3</c:v>
                </c:pt>
                <c:pt idx="12">
                  <c:v>4.2717010000000001E-3</c:v>
                </c:pt>
                <c:pt idx="13">
                  <c:v>4.0994639999999997E-3</c:v>
                </c:pt>
                <c:pt idx="14">
                  <c:v>4.1949220000000002E-3</c:v>
                </c:pt>
                <c:pt idx="15">
                  <c:v>4.1550689999999999E-3</c:v>
                </c:pt>
                <c:pt idx="16">
                  <c:v>4.3523310000000001E-3</c:v>
                </c:pt>
                <c:pt idx="17">
                  <c:v>4.4017550000000003E-3</c:v>
                </c:pt>
                <c:pt idx="18">
                  <c:v>4.5911199999999997E-3</c:v>
                </c:pt>
                <c:pt idx="19">
                  <c:v>4.5290060000000004E-3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D2B-42E7-A78D-BFBD2DEB5702}"/>
            </c:ext>
          </c:extLst>
        </c:ser>
        <c:ser>
          <c:idx val="1"/>
          <c:order val="1"/>
          <c:tx>
            <c:strRef>
              <c:f>Sheet1!$E$3</c:f>
              <c:strCache>
                <c:ptCount val="1"/>
                <c:pt idx="0">
                  <c:v>Živnostníci/podnikatelia</c:v>
                </c:pt>
              </c:strCache>
            </c:strRef>
          </c:tx>
          <c:spPr>
            <a:ln w="28575" cap="rnd">
              <a:solidFill>
                <a:srgbClr val="0086DE"/>
              </a:solidFill>
              <a:round/>
            </a:ln>
            <a:effectLst/>
          </c:spPr>
          <c:marker>
            <c:symbol val="none"/>
          </c:marker>
          <c:cat>
            <c:multiLvlStrRef>
              <c:f>Sheet1!$A$16:$B$35</c:f>
              <c:multiLvlStrCache>
                <c:ptCount val="20"/>
                <c:lvl>
                  <c:pt idx="0">
                    <c:v> </c:v>
                  </c:pt>
                  <c:pt idx="1">
                    <c:v> </c:v>
                  </c:pt>
                  <c:pt idx="2">
                    <c:v> </c:v>
                  </c:pt>
                  <c:pt idx="3">
                    <c:v> </c:v>
                  </c:pt>
                  <c:pt idx="4">
                    <c:v> </c:v>
                  </c:pt>
                  <c:pt idx="5">
                    <c:v> </c:v>
                  </c:pt>
                  <c:pt idx="6">
                    <c:v> </c:v>
                  </c:pt>
                  <c:pt idx="7">
                    <c:v> </c:v>
                  </c:pt>
                  <c:pt idx="8">
                    <c:v> </c:v>
                  </c:pt>
                  <c:pt idx="9">
                    <c:v> </c:v>
                  </c:pt>
                  <c:pt idx="10">
                    <c:v> </c:v>
                  </c:pt>
                  <c:pt idx="11">
                    <c:v> </c:v>
                  </c:pt>
                  <c:pt idx="12">
                    <c:v> </c:v>
                  </c:pt>
                  <c:pt idx="13">
                    <c:v> </c:v>
                  </c:pt>
                  <c:pt idx="14">
                    <c:v> </c:v>
                  </c:pt>
                  <c:pt idx="15">
                    <c:v> </c:v>
                  </c:pt>
                  <c:pt idx="16">
                    <c:v> </c:v>
                  </c:pt>
                  <c:pt idx="17">
                    <c:v> </c:v>
                  </c:pt>
                  <c:pt idx="18">
                    <c:v> </c:v>
                  </c:pt>
                  <c:pt idx="19">
                    <c:v> </c:v>
                  </c:pt>
                </c:lvl>
                <c:lvl>
                  <c:pt idx="0">
                    <c:v>2021</c:v>
                  </c:pt>
                  <c:pt idx="4">
                    <c:v>2022</c:v>
                  </c:pt>
                  <c:pt idx="8">
                    <c:v>2023</c:v>
                  </c:pt>
                  <c:pt idx="12">
                    <c:v>2024</c:v>
                  </c:pt>
                  <c:pt idx="16">
                    <c:v>2025</c:v>
                  </c:pt>
                </c:lvl>
              </c:multiLvlStrCache>
            </c:multiLvlStrRef>
          </c:cat>
          <c:val>
            <c:numRef>
              <c:f>Sheet1!$E$16:$E$35</c:f>
              <c:numCache>
                <c:formatCode>General</c:formatCode>
                <c:ptCount val="20"/>
                <c:pt idx="0">
                  <c:v>1.6573014E-2</c:v>
                </c:pt>
                <c:pt idx="1">
                  <c:v>1.5402313000000001E-2</c:v>
                </c:pt>
                <c:pt idx="2">
                  <c:v>1.3893951999999999E-2</c:v>
                </c:pt>
                <c:pt idx="3">
                  <c:v>1.3642066E-2</c:v>
                </c:pt>
                <c:pt idx="4">
                  <c:v>1.2565447E-2</c:v>
                </c:pt>
                <c:pt idx="5">
                  <c:v>1.0473277E-2</c:v>
                </c:pt>
                <c:pt idx="6">
                  <c:v>9.2948939999999997E-3</c:v>
                </c:pt>
                <c:pt idx="7">
                  <c:v>9.3380040000000004E-3</c:v>
                </c:pt>
                <c:pt idx="8">
                  <c:v>9.0364050000000008E-3</c:v>
                </c:pt>
                <c:pt idx="9">
                  <c:v>9.2506819999999997E-3</c:v>
                </c:pt>
                <c:pt idx="10">
                  <c:v>9.8848930000000005E-3</c:v>
                </c:pt>
                <c:pt idx="11">
                  <c:v>1.0275881000000001E-2</c:v>
                </c:pt>
                <c:pt idx="12">
                  <c:v>1.110439E-2</c:v>
                </c:pt>
                <c:pt idx="13">
                  <c:v>1.1416749E-2</c:v>
                </c:pt>
                <c:pt idx="14">
                  <c:v>1.1417442999999999E-2</c:v>
                </c:pt>
                <c:pt idx="15">
                  <c:v>1.1578252000000001E-2</c:v>
                </c:pt>
                <c:pt idx="16">
                  <c:v>1.2299828E-2</c:v>
                </c:pt>
                <c:pt idx="17">
                  <c:v>1.2470375000000001E-2</c:v>
                </c:pt>
                <c:pt idx="18">
                  <c:v>1.3180399000000001E-2</c:v>
                </c:pt>
                <c:pt idx="19">
                  <c:v>1.2831432E-2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D2B-42E7-A78D-BFBD2DEB570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98578320"/>
        <c:axId val="598568808"/>
      </c:lineChart>
      <c:catAx>
        <c:axId val="5985783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noFill/>
          <a:ln w="9525" cap="flat" cmpd="sng" algn="ctr">
            <a:solidFill>
              <a:sysClr val="windowText" lastClr="000000">
                <a:lumMod val="65000"/>
                <a:lumOff val="35000"/>
              </a:sys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 algn="ctr">
              <a:defRPr sz="13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pPr>
            <a:endParaRPr lang="sk-SK"/>
          </a:p>
        </c:txPr>
        <c:crossAx val="598568808"/>
        <c:crosses val="autoZero"/>
        <c:auto val="1"/>
        <c:lblAlgn val="ctr"/>
        <c:lblOffset val="100"/>
        <c:noMultiLvlLbl val="0"/>
      </c:catAx>
      <c:valAx>
        <c:axId val="598568808"/>
        <c:scaling>
          <c:orientation val="minMax"/>
        </c:scaling>
        <c:delete val="0"/>
        <c:axPos val="l"/>
        <c:numFmt formatCode="0.0%" sourceLinked="0"/>
        <c:majorTickMark val="out"/>
        <c:minorTickMark val="none"/>
        <c:tickLblPos val="nextTo"/>
        <c:spPr>
          <a:noFill/>
          <a:ln>
            <a:solidFill>
              <a:sysClr val="windowText" lastClr="000000">
                <a:lumMod val="65000"/>
                <a:lumOff val="35000"/>
              </a:sys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pPr>
            <a:endParaRPr lang="sk-SK"/>
          </a:p>
        </c:txPr>
        <c:crossAx val="59857832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  <c:extLst/>
  </c:chart>
  <c:spPr>
    <a:noFill/>
    <a:ln w="9525" cap="flat" cmpd="sng" algn="ctr">
      <a:noFill/>
      <a:round/>
    </a:ln>
    <a:effectLst/>
  </c:spPr>
  <c:txPr>
    <a:bodyPr/>
    <a:lstStyle/>
    <a:p>
      <a:pPr>
        <a:defRPr sz="1300">
          <a:solidFill>
            <a:sysClr val="windowText" lastClr="000000"/>
          </a:solidFill>
          <a:latin typeface="Arial" panose="020B0604020202020204" pitchFamily="34" charset="0"/>
          <a:ea typeface="Verdana" panose="020B0604030504040204" pitchFamily="34" charset="0"/>
          <a:cs typeface="Arial" panose="020B0604020202020204" pitchFamily="34" charset="0"/>
        </a:defRPr>
      </a:pPr>
      <a:endParaRPr lang="sk-SK"/>
    </a:p>
  </c:txPr>
  <c:externalData r:id="rId4">
    <c:autoUpdate val="0"/>
  </c:externalData>
  <c:userShapes r:id="rId5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8.0587909587840512E-2"/>
          <c:y val="9.41319583824409E-2"/>
          <c:w val="0.8794505410882868"/>
          <c:h val="0.7264566237330552"/>
        </c:manualLayout>
      </c:layout>
      <c:lineChart>
        <c:grouping val="standard"/>
        <c:varyColors val="0"/>
        <c:ser>
          <c:idx val="1"/>
          <c:order val="0"/>
          <c:tx>
            <c:strRef>
              <c:f>'8_vlavo'!$A$4</c:f>
              <c:strCache>
                <c:ptCount val="1"/>
                <c:pt idx="0">
                  <c:v>Priemerná obrátkovosť inzerátov</c:v>
                </c:pt>
              </c:strCache>
            </c:strRef>
          </c:tx>
          <c:spPr>
            <a:ln w="28575" cap="rnd">
              <a:solidFill>
                <a:srgbClr val="FF7430"/>
              </a:solidFill>
              <a:round/>
            </a:ln>
            <a:effectLst/>
          </c:spPr>
          <c:marker>
            <c:symbol val="none"/>
          </c:marker>
          <c:cat>
            <c:multiLvlStrRef>
              <c:f>'8_vlavo'!$B$1:$BL$2</c:f>
              <c:multiLvlStrCache>
                <c:ptCount val="63"/>
                <c:lvl>
                  <c:pt idx="0">
                    <c:v> </c:v>
                  </c:pt>
                  <c:pt idx="1">
                    <c:v> </c:v>
                  </c:pt>
                  <c:pt idx="2">
                    <c:v> </c:v>
                  </c:pt>
                  <c:pt idx="3">
                    <c:v> </c:v>
                  </c:pt>
                  <c:pt idx="4">
                    <c:v> </c:v>
                  </c:pt>
                  <c:pt idx="5">
                    <c:v> </c:v>
                  </c:pt>
                  <c:pt idx="6">
                    <c:v> </c:v>
                  </c:pt>
                  <c:pt idx="7">
                    <c:v> </c:v>
                  </c:pt>
                  <c:pt idx="8">
                    <c:v> </c:v>
                  </c:pt>
                  <c:pt idx="9">
                    <c:v> </c:v>
                  </c:pt>
                  <c:pt idx="10">
                    <c:v> </c:v>
                  </c:pt>
                  <c:pt idx="11">
                    <c:v> </c:v>
                  </c:pt>
                  <c:pt idx="12">
                    <c:v> </c:v>
                  </c:pt>
                  <c:pt idx="13">
                    <c:v> </c:v>
                  </c:pt>
                  <c:pt idx="14">
                    <c:v> </c:v>
                  </c:pt>
                  <c:pt idx="15">
                    <c:v> </c:v>
                  </c:pt>
                  <c:pt idx="16">
                    <c:v> </c:v>
                  </c:pt>
                  <c:pt idx="17">
                    <c:v> </c:v>
                  </c:pt>
                  <c:pt idx="18">
                    <c:v> </c:v>
                  </c:pt>
                  <c:pt idx="19">
                    <c:v> </c:v>
                  </c:pt>
                  <c:pt idx="20">
                    <c:v> </c:v>
                  </c:pt>
                  <c:pt idx="21">
                    <c:v> </c:v>
                  </c:pt>
                  <c:pt idx="22">
                    <c:v> </c:v>
                  </c:pt>
                  <c:pt idx="23">
                    <c:v> </c:v>
                  </c:pt>
                  <c:pt idx="24">
                    <c:v> </c:v>
                  </c:pt>
                  <c:pt idx="25">
                    <c:v> </c:v>
                  </c:pt>
                  <c:pt idx="26">
                    <c:v> </c:v>
                  </c:pt>
                  <c:pt idx="27">
                    <c:v> </c:v>
                  </c:pt>
                  <c:pt idx="28">
                    <c:v> </c:v>
                  </c:pt>
                  <c:pt idx="29">
                    <c:v> </c:v>
                  </c:pt>
                  <c:pt idx="30">
                    <c:v> </c:v>
                  </c:pt>
                  <c:pt idx="31">
                    <c:v> </c:v>
                  </c:pt>
                  <c:pt idx="32">
                    <c:v> </c:v>
                  </c:pt>
                  <c:pt idx="33">
                    <c:v> </c:v>
                  </c:pt>
                  <c:pt idx="34">
                    <c:v> </c:v>
                  </c:pt>
                  <c:pt idx="35">
                    <c:v> </c:v>
                  </c:pt>
                  <c:pt idx="36">
                    <c:v> </c:v>
                  </c:pt>
                  <c:pt idx="37">
                    <c:v> </c:v>
                  </c:pt>
                  <c:pt idx="38">
                    <c:v> </c:v>
                  </c:pt>
                  <c:pt idx="39">
                    <c:v> </c:v>
                  </c:pt>
                  <c:pt idx="40">
                    <c:v> </c:v>
                  </c:pt>
                  <c:pt idx="41">
                    <c:v> </c:v>
                  </c:pt>
                  <c:pt idx="42">
                    <c:v> </c:v>
                  </c:pt>
                  <c:pt idx="43">
                    <c:v> </c:v>
                  </c:pt>
                  <c:pt idx="44">
                    <c:v> </c:v>
                  </c:pt>
                  <c:pt idx="45">
                    <c:v> </c:v>
                  </c:pt>
                  <c:pt idx="46">
                    <c:v> </c:v>
                  </c:pt>
                  <c:pt idx="47">
                    <c:v> </c:v>
                  </c:pt>
                  <c:pt idx="48">
                    <c:v> </c:v>
                  </c:pt>
                  <c:pt idx="49">
                    <c:v> </c:v>
                  </c:pt>
                  <c:pt idx="50">
                    <c:v> </c:v>
                  </c:pt>
                  <c:pt idx="51">
                    <c:v> </c:v>
                  </c:pt>
                  <c:pt idx="52">
                    <c:v> </c:v>
                  </c:pt>
                  <c:pt idx="53">
                    <c:v> </c:v>
                  </c:pt>
                  <c:pt idx="54">
                    <c:v> </c:v>
                  </c:pt>
                  <c:pt idx="55">
                    <c:v> </c:v>
                  </c:pt>
                  <c:pt idx="56">
                    <c:v> </c:v>
                  </c:pt>
                  <c:pt idx="57">
                    <c:v> </c:v>
                  </c:pt>
                  <c:pt idx="58">
                    <c:v> </c:v>
                  </c:pt>
                  <c:pt idx="59">
                    <c:v> </c:v>
                  </c:pt>
                  <c:pt idx="60">
                    <c:v> </c:v>
                  </c:pt>
                  <c:pt idx="61">
                    <c:v> </c:v>
                  </c:pt>
                  <c:pt idx="62">
                    <c:v> </c:v>
                  </c:pt>
                </c:lvl>
                <c:lvl>
                  <c:pt idx="0">
                    <c:v>2021</c:v>
                  </c:pt>
                  <c:pt idx="12">
                    <c:v>2022</c:v>
                  </c:pt>
                  <c:pt idx="24">
                    <c:v>2023</c:v>
                  </c:pt>
                  <c:pt idx="36">
                    <c:v>2024</c:v>
                  </c:pt>
                  <c:pt idx="48">
                    <c:v>2025</c:v>
                  </c:pt>
                  <c:pt idx="60">
                    <c:v> </c:v>
                  </c:pt>
                </c:lvl>
              </c:multiLvlStrCache>
            </c:multiLvlStrRef>
          </c:cat>
          <c:val>
            <c:numRef>
              <c:f>'8_vlavo'!$B$4:$BL$4</c:f>
              <c:numCache>
                <c:formatCode>0.00</c:formatCode>
                <c:ptCount val="63"/>
                <c:pt idx="0">
                  <c:v>1.7226030000000001</c:v>
                </c:pt>
                <c:pt idx="1">
                  <c:v>1.9188069999999999</c:v>
                </c:pt>
                <c:pt idx="2">
                  <c:v>2.0082230000000001</c:v>
                </c:pt>
                <c:pt idx="3">
                  <c:v>2.1551770000000001</c:v>
                </c:pt>
                <c:pt idx="4">
                  <c:v>2.1591779999999998</c:v>
                </c:pt>
                <c:pt idx="5">
                  <c:v>2.2583069999999998</c:v>
                </c:pt>
                <c:pt idx="6">
                  <c:v>2.3135430000000001</c:v>
                </c:pt>
                <c:pt idx="7">
                  <c:v>2.2274690000000001</c:v>
                </c:pt>
                <c:pt idx="8">
                  <c:v>2.1550289999999999</c:v>
                </c:pt>
                <c:pt idx="9">
                  <c:v>2.0922749999999999</c:v>
                </c:pt>
                <c:pt idx="10">
                  <c:v>2.1257389999999998</c:v>
                </c:pt>
                <c:pt idx="11">
                  <c:v>2.2256390000000001</c:v>
                </c:pt>
                <c:pt idx="12">
                  <c:v>2.094106</c:v>
                </c:pt>
                <c:pt idx="13">
                  <c:v>1.9996799999999999</c:v>
                </c:pt>
                <c:pt idx="14">
                  <c:v>1.8803989999999999</c:v>
                </c:pt>
                <c:pt idx="15">
                  <c:v>1.9745330000000001</c:v>
                </c:pt>
                <c:pt idx="16">
                  <c:v>1.9484300000000001</c:v>
                </c:pt>
                <c:pt idx="17">
                  <c:v>1.954642</c:v>
                </c:pt>
                <c:pt idx="18">
                  <c:v>2.09937</c:v>
                </c:pt>
                <c:pt idx="19">
                  <c:v>2.1379090000000001</c:v>
                </c:pt>
                <c:pt idx="20">
                  <c:v>2.1199699999999999</c:v>
                </c:pt>
                <c:pt idx="21">
                  <c:v>2.2009799999999999</c:v>
                </c:pt>
                <c:pt idx="22">
                  <c:v>2.3073489999999999</c:v>
                </c:pt>
                <c:pt idx="23">
                  <c:v>2.8767209999999999</c:v>
                </c:pt>
                <c:pt idx="24">
                  <c:v>2.6037469999999998</c:v>
                </c:pt>
                <c:pt idx="25">
                  <c:v>2.6424409999999998</c:v>
                </c:pt>
                <c:pt idx="26">
                  <c:v>2.6221909999999999</c:v>
                </c:pt>
                <c:pt idx="27">
                  <c:v>2.8460920000000001</c:v>
                </c:pt>
                <c:pt idx="28">
                  <c:v>2.9453260000000001</c:v>
                </c:pt>
                <c:pt idx="29">
                  <c:v>3.0649350000000002</c:v>
                </c:pt>
                <c:pt idx="30">
                  <c:v>3.3368380000000002</c:v>
                </c:pt>
                <c:pt idx="31">
                  <c:v>3.318584</c:v>
                </c:pt>
                <c:pt idx="32">
                  <c:v>3.2448009999999998</c:v>
                </c:pt>
                <c:pt idx="33">
                  <c:v>3.0984029999999998</c:v>
                </c:pt>
                <c:pt idx="34">
                  <c:v>3.2999640000000001</c:v>
                </c:pt>
                <c:pt idx="35">
                  <c:v>3.682779</c:v>
                </c:pt>
                <c:pt idx="36">
                  <c:v>3.1075119999999998</c:v>
                </c:pt>
                <c:pt idx="37">
                  <c:v>3.001099</c:v>
                </c:pt>
                <c:pt idx="38">
                  <c:v>2.8980610000000002</c:v>
                </c:pt>
                <c:pt idx="39">
                  <c:v>2.840319</c:v>
                </c:pt>
                <c:pt idx="40">
                  <c:v>2.826438</c:v>
                </c:pt>
                <c:pt idx="41">
                  <c:v>2.9574150000000001</c:v>
                </c:pt>
                <c:pt idx="42">
                  <c:v>3.0306850000000001</c:v>
                </c:pt>
                <c:pt idx="43">
                  <c:v>2.9478749999999998</c:v>
                </c:pt>
                <c:pt idx="44">
                  <c:v>2.731948</c:v>
                </c:pt>
                <c:pt idx="45">
                  <c:v>2.5431629999999998</c:v>
                </c:pt>
                <c:pt idx="46">
                  <c:v>2.5840269999999999</c:v>
                </c:pt>
                <c:pt idx="47">
                  <c:v>2.9290430000000001</c:v>
                </c:pt>
                <c:pt idx="48">
                  <c:v>2.702604</c:v>
                </c:pt>
                <c:pt idx="49">
                  <c:v>2.3664000000000001</c:v>
                </c:pt>
                <c:pt idx="50">
                  <c:v>2.2887119999999999</c:v>
                </c:pt>
                <c:pt idx="51">
                  <c:v>2.2279900000000001</c:v>
                </c:pt>
                <c:pt idx="52">
                  <c:v>2.1586590000000001</c:v>
                </c:pt>
                <c:pt idx="53">
                  <c:v>2.1705809999999999</c:v>
                </c:pt>
                <c:pt idx="54">
                  <c:v>2.0536289999999999</c:v>
                </c:pt>
                <c:pt idx="55">
                  <c:v>2.0053529999999999</c:v>
                </c:pt>
                <c:pt idx="56">
                  <c:v>1.9388430000000001</c:v>
                </c:pt>
                <c:pt idx="57">
                  <c:v>1.8635839999999999</c:v>
                </c:pt>
                <c:pt idx="58">
                  <c:v>1.8614409999999999</c:v>
                </c:pt>
                <c:pt idx="59">
                  <c:v>1.987085</c:v>
                </c:pt>
                <c:pt idx="60">
                  <c:v>1.8139890000000001</c:v>
                </c:pt>
                <c:pt idx="61">
                  <c:v>1.5937220000000001</c:v>
                </c:pt>
                <c:pt idx="62">
                  <c:v>1.4028780000000001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AA4-4FC7-997B-51C075E3FF3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14659935"/>
        <c:axId val="2114661375"/>
      </c:lineChart>
      <c:lineChart>
        <c:grouping val="standard"/>
        <c:varyColors val="0"/>
        <c:ser>
          <c:idx val="0"/>
          <c:order val="1"/>
          <c:tx>
            <c:strRef>
              <c:f>'8_vlavo'!$A$5</c:f>
              <c:strCache>
                <c:ptCount val="1"/>
                <c:pt idx="0">
                  <c:v>Medziročný rast cien bytov (pravá os)</c:v>
                </c:pt>
              </c:strCache>
            </c:strRef>
          </c:tx>
          <c:spPr>
            <a:ln w="28575" cap="rnd">
              <a:solidFill>
                <a:srgbClr val="2B5291"/>
              </a:solidFill>
              <a:round/>
            </a:ln>
            <a:effectLst/>
          </c:spPr>
          <c:marker>
            <c:symbol val="none"/>
          </c:marker>
          <c:cat>
            <c:multiLvlStrRef>
              <c:f>'8_vlavo'!$B$1:$BL$2</c:f>
              <c:multiLvlStrCache>
                <c:ptCount val="63"/>
                <c:lvl>
                  <c:pt idx="0">
                    <c:v> </c:v>
                  </c:pt>
                  <c:pt idx="1">
                    <c:v> </c:v>
                  </c:pt>
                  <c:pt idx="2">
                    <c:v> </c:v>
                  </c:pt>
                  <c:pt idx="3">
                    <c:v> </c:v>
                  </c:pt>
                  <c:pt idx="4">
                    <c:v> </c:v>
                  </c:pt>
                  <c:pt idx="5">
                    <c:v> </c:v>
                  </c:pt>
                  <c:pt idx="6">
                    <c:v> </c:v>
                  </c:pt>
                  <c:pt idx="7">
                    <c:v> </c:v>
                  </c:pt>
                  <c:pt idx="8">
                    <c:v> </c:v>
                  </c:pt>
                  <c:pt idx="9">
                    <c:v> </c:v>
                  </c:pt>
                  <c:pt idx="10">
                    <c:v> </c:v>
                  </c:pt>
                  <c:pt idx="11">
                    <c:v> </c:v>
                  </c:pt>
                  <c:pt idx="12">
                    <c:v> </c:v>
                  </c:pt>
                  <c:pt idx="13">
                    <c:v> </c:v>
                  </c:pt>
                  <c:pt idx="14">
                    <c:v> </c:v>
                  </c:pt>
                  <c:pt idx="15">
                    <c:v> </c:v>
                  </c:pt>
                  <c:pt idx="16">
                    <c:v> </c:v>
                  </c:pt>
                  <c:pt idx="17">
                    <c:v> </c:v>
                  </c:pt>
                  <c:pt idx="18">
                    <c:v> </c:v>
                  </c:pt>
                  <c:pt idx="19">
                    <c:v> </c:v>
                  </c:pt>
                  <c:pt idx="20">
                    <c:v> </c:v>
                  </c:pt>
                  <c:pt idx="21">
                    <c:v> </c:v>
                  </c:pt>
                  <c:pt idx="22">
                    <c:v> </c:v>
                  </c:pt>
                  <c:pt idx="23">
                    <c:v> </c:v>
                  </c:pt>
                  <c:pt idx="24">
                    <c:v> </c:v>
                  </c:pt>
                  <c:pt idx="25">
                    <c:v> </c:v>
                  </c:pt>
                  <c:pt idx="26">
                    <c:v> </c:v>
                  </c:pt>
                  <c:pt idx="27">
                    <c:v> </c:v>
                  </c:pt>
                  <c:pt idx="28">
                    <c:v> </c:v>
                  </c:pt>
                  <c:pt idx="29">
                    <c:v> </c:v>
                  </c:pt>
                  <c:pt idx="30">
                    <c:v> </c:v>
                  </c:pt>
                  <c:pt idx="31">
                    <c:v> </c:v>
                  </c:pt>
                  <c:pt idx="32">
                    <c:v> </c:v>
                  </c:pt>
                  <c:pt idx="33">
                    <c:v> </c:v>
                  </c:pt>
                  <c:pt idx="34">
                    <c:v> </c:v>
                  </c:pt>
                  <c:pt idx="35">
                    <c:v> </c:v>
                  </c:pt>
                  <c:pt idx="36">
                    <c:v> </c:v>
                  </c:pt>
                  <c:pt idx="37">
                    <c:v> </c:v>
                  </c:pt>
                  <c:pt idx="38">
                    <c:v> </c:v>
                  </c:pt>
                  <c:pt idx="39">
                    <c:v> </c:v>
                  </c:pt>
                  <c:pt idx="40">
                    <c:v> </c:v>
                  </c:pt>
                  <c:pt idx="41">
                    <c:v> </c:v>
                  </c:pt>
                  <c:pt idx="42">
                    <c:v> </c:v>
                  </c:pt>
                  <c:pt idx="43">
                    <c:v> </c:v>
                  </c:pt>
                  <c:pt idx="44">
                    <c:v> </c:v>
                  </c:pt>
                  <c:pt idx="45">
                    <c:v> </c:v>
                  </c:pt>
                  <c:pt idx="46">
                    <c:v> </c:v>
                  </c:pt>
                  <c:pt idx="47">
                    <c:v> </c:v>
                  </c:pt>
                  <c:pt idx="48">
                    <c:v> </c:v>
                  </c:pt>
                  <c:pt idx="49">
                    <c:v> </c:v>
                  </c:pt>
                  <c:pt idx="50">
                    <c:v> </c:v>
                  </c:pt>
                  <c:pt idx="51">
                    <c:v> </c:v>
                  </c:pt>
                  <c:pt idx="52">
                    <c:v> </c:v>
                  </c:pt>
                  <c:pt idx="53">
                    <c:v> </c:v>
                  </c:pt>
                  <c:pt idx="54">
                    <c:v> </c:v>
                  </c:pt>
                  <c:pt idx="55">
                    <c:v> </c:v>
                  </c:pt>
                  <c:pt idx="56">
                    <c:v> </c:v>
                  </c:pt>
                  <c:pt idx="57">
                    <c:v> </c:v>
                  </c:pt>
                  <c:pt idx="58">
                    <c:v> </c:v>
                  </c:pt>
                  <c:pt idx="59">
                    <c:v> </c:v>
                  </c:pt>
                  <c:pt idx="60">
                    <c:v> </c:v>
                  </c:pt>
                  <c:pt idx="61">
                    <c:v> </c:v>
                  </c:pt>
                  <c:pt idx="62">
                    <c:v> </c:v>
                  </c:pt>
                </c:lvl>
                <c:lvl>
                  <c:pt idx="0">
                    <c:v>2021</c:v>
                  </c:pt>
                  <c:pt idx="12">
                    <c:v>2022</c:v>
                  </c:pt>
                  <c:pt idx="24">
                    <c:v>2023</c:v>
                  </c:pt>
                  <c:pt idx="36">
                    <c:v>2024</c:v>
                  </c:pt>
                  <c:pt idx="48">
                    <c:v>2025</c:v>
                  </c:pt>
                  <c:pt idx="60">
                    <c:v> </c:v>
                  </c:pt>
                </c:lvl>
              </c:multiLvlStrCache>
            </c:multiLvlStrRef>
          </c:cat>
          <c:val>
            <c:numRef>
              <c:f>'8_vlavo'!$B$5:$BL$5</c:f>
              <c:numCache>
                <c:formatCode>0.00</c:formatCode>
                <c:ptCount val="63"/>
                <c:pt idx="0">
                  <c:v>0.11313455172028419</c:v>
                </c:pt>
                <c:pt idx="1">
                  <c:v>0.12362710884839134</c:v>
                </c:pt>
                <c:pt idx="2">
                  <c:v>0.14665630570330213</c:v>
                </c:pt>
                <c:pt idx="3">
                  <c:v>0.11564161511126669</c:v>
                </c:pt>
                <c:pt idx="4">
                  <c:v>0.13774797453902154</c:v>
                </c:pt>
                <c:pt idx="5">
                  <c:v>0.13806448140713434</c:v>
                </c:pt>
                <c:pt idx="6">
                  <c:v>0.16938653897161782</c:v>
                </c:pt>
                <c:pt idx="7">
                  <c:v>0.13251948485066101</c:v>
                </c:pt>
                <c:pt idx="8">
                  <c:v>0.19687043542400917</c:v>
                </c:pt>
                <c:pt idx="9">
                  <c:v>0.20421460196743313</c:v>
                </c:pt>
                <c:pt idx="10">
                  <c:v>0.22675806486802408</c:v>
                </c:pt>
                <c:pt idx="11">
                  <c:v>0.22502741999138753</c:v>
                </c:pt>
                <c:pt idx="12">
                  <c:v>0.2250352489257228</c:v>
                </c:pt>
                <c:pt idx="13">
                  <c:v>0.27504655028463665</c:v>
                </c:pt>
                <c:pt idx="14">
                  <c:v>0.25719871902140135</c:v>
                </c:pt>
                <c:pt idx="15">
                  <c:v>0.34279604288839383</c:v>
                </c:pt>
                <c:pt idx="16">
                  <c:v>0.32959085947953182</c:v>
                </c:pt>
                <c:pt idx="17">
                  <c:v>0.32983210210294844</c:v>
                </c:pt>
                <c:pt idx="18">
                  <c:v>0.27277148529305029</c:v>
                </c:pt>
                <c:pt idx="19">
                  <c:v>0.24894713266094382</c:v>
                </c:pt>
                <c:pt idx="20">
                  <c:v>0.22105415061579592</c:v>
                </c:pt>
                <c:pt idx="21">
                  <c:v>0.19317553348618444</c:v>
                </c:pt>
                <c:pt idx="22">
                  <c:v>0.1106506793314308</c:v>
                </c:pt>
                <c:pt idx="23">
                  <c:v>0.10040989627148478</c:v>
                </c:pt>
                <c:pt idx="24">
                  <c:v>8.7271920072539588E-2</c:v>
                </c:pt>
                <c:pt idx="25">
                  <c:v>6.7300035971544769E-3</c:v>
                </c:pt>
                <c:pt idx="26">
                  <c:v>-1.8444063344154604E-2</c:v>
                </c:pt>
                <c:pt idx="27">
                  <c:v>-0.10329733904029592</c:v>
                </c:pt>
                <c:pt idx="28">
                  <c:v>-7.7065424676049044E-2</c:v>
                </c:pt>
                <c:pt idx="29">
                  <c:v>-9.5014431924165921E-2</c:v>
                </c:pt>
                <c:pt idx="30">
                  <c:v>-7.7424942766868954E-2</c:v>
                </c:pt>
                <c:pt idx="31">
                  <c:v>-7.1034464015329091E-2</c:v>
                </c:pt>
                <c:pt idx="32">
                  <c:v>-9.4254401232428342E-2</c:v>
                </c:pt>
                <c:pt idx="33">
                  <c:v>-8.7891830433334261E-2</c:v>
                </c:pt>
                <c:pt idx="34">
                  <c:v>-7.351616728858168E-2</c:v>
                </c:pt>
                <c:pt idx="35">
                  <c:v>-6.7182360450693368E-2</c:v>
                </c:pt>
                <c:pt idx="36">
                  <c:v>-6.7560083931303194E-2</c:v>
                </c:pt>
                <c:pt idx="37">
                  <c:v>-5.642515538933468E-2</c:v>
                </c:pt>
                <c:pt idx="38">
                  <c:v>-4.7389662659293008E-2</c:v>
                </c:pt>
                <c:pt idx="39">
                  <c:v>2.2380496762221203E-2</c:v>
                </c:pt>
                <c:pt idx="40">
                  <c:v>-6.3571741004609938E-3</c:v>
                </c:pt>
                <c:pt idx="41">
                  <c:v>1.270304428621194E-2</c:v>
                </c:pt>
                <c:pt idx="42">
                  <c:v>1.5442753128067199E-2</c:v>
                </c:pt>
                <c:pt idx="43">
                  <c:v>2.4942366325468424E-2</c:v>
                </c:pt>
                <c:pt idx="44">
                  <c:v>3.748497296388531E-2</c:v>
                </c:pt>
                <c:pt idx="45">
                  <c:v>5.1637304594961408E-2</c:v>
                </c:pt>
                <c:pt idx="46">
                  <c:v>6.7554002700053628E-2</c:v>
                </c:pt>
                <c:pt idx="47">
                  <c:v>8.0205563465491236E-2</c:v>
                </c:pt>
                <c:pt idx="48">
                  <c:v>0.10211408639109698</c:v>
                </c:pt>
                <c:pt idx="49">
                  <c:v>0.11582284011330657</c:v>
                </c:pt>
                <c:pt idx="50">
                  <c:v>0.119058888142616</c:v>
                </c:pt>
                <c:pt idx="51">
                  <c:v>0.11481263562131194</c:v>
                </c:pt>
                <c:pt idx="52">
                  <c:v>0.1209100524861404</c:v>
                </c:pt>
                <c:pt idx="53">
                  <c:v>0.1241712256894556</c:v>
                </c:pt>
                <c:pt idx="54">
                  <c:v>0.12327752786931145</c:v>
                </c:pt>
                <c:pt idx="55">
                  <c:v>0.12961396763865185</c:v>
                </c:pt>
                <c:pt idx="56">
                  <c:v>0.12123284066181905</c:v>
                </c:pt>
                <c:pt idx="57">
                  <c:v>0.13240499927358207</c:v>
                </c:pt>
                <c:pt idx="58">
                  <c:v>0.12641488856965433</c:v>
                </c:pt>
                <c:pt idx="59">
                  <c:v>0.12545113873553304</c:v>
                </c:pt>
                <c:pt idx="60">
                  <c:v>0.11430622415033853</c:v>
                </c:pt>
                <c:pt idx="61">
                  <c:v>0.13924633966524258</c:v>
                </c:pt>
                <c:pt idx="62">
                  <c:v>0.14773506256947888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AA4-4FC7-997B-51C075E3FF3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14708415"/>
        <c:axId val="2114706015"/>
      </c:lineChart>
      <c:catAx>
        <c:axId val="2114659935"/>
        <c:scaling>
          <c:orientation val="minMax"/>
          <c:min val="0"/>
        </c:scaling>
        <c:delete val="0"/>
        <c:axPos val="b"/>
        <c:numFmt formatCode="[$-41B]mmm\-yy;@" sourceLinked="0"/>
        <c:majorTickMark val="out"/>
        <c:minorTickMark val="none"/>
        <c:tickLblPos val="low"/>
        <c:spPr>
          <a:noFill/>
          <a:ln w="635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sk-SK"/>
          </a:p>
        </c:txPr>
        <c:crossAx val="2114661375"/>
        <c:crosses val="autoZero"/>
        <c:auto val="1"/>
        <c:lblAlgn val="ctr"/>
        <c:lblOffset val="100"/>
        <c:tickLblSkip val="6"/>
        <c:noMultiLvlLbl val="0"/>
      </c:catAx>
      <c:valAx>
        <c:axId val="2114661375"/>
        <c:scaling>
          <c:orientation val="minMax"/>
          <c:min val="-2"/>
        </c:scaling>
        <c:delete val="0"/>
        <c:axPos val="l"/>
        <c:numFmt formatCode="0" sourceLinked="0"/>
        <c:majorTickMark val="out"/>
        <c:minorTickMark val="none"/>
        <c:tickLblPos val="nextTo"/>
        <c:spPr>
          <a:noFill/>
          <a:ln w="635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sk-SK"/>
          </a:p>
        </c:txPr>
        <c:crossAx val="2114659935"/>
        <c:crosses val="autoZero"/>
        <c:crossBetween val="midCat"/>
        <c:minorUnit val="1"/>
      </c:valAx>
      <c:valAx>
        <c:axId val="2114706015"/>
        <c:scaling>
          <c:orientation val="minMax"/>
          <c:min val="-0.2"/>
        </c:scaling>
        <c:delete val="0"/>
        <c:axPos val="r"/>
        <c:numFmt formatCode="0\ %" sourceLinked="0"/>
        <c:majorTickMark val="out"/>
        <c:minorTickMark val="none"/>
        <c:tickLblPos val="nextTo"/>
        <c:spPr>
          <a:noFill/>
          <a:ln w="635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sk-SK"/>
          </a:p>
        </c:txPr>
        <c:crossAx val="2114708415"/>
        <c:crosses val="max"/>
        <c:crossBetween val="between"/>
      </c:valAx>
      <c:catAx>
        <c:axId val="2114708415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114706015"/>
        <c:crosses val="autoZero"/>
        <c:auto val="1"/>
        <c:lblAlgn val="ctr"/>
        <c:lblOffset val="100"/>
        <c:noMultiLvlLbl val="1"/>
      </c:cat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 sz="13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sk-SK"/>
    </a:p>
  </c:txPr>
  <c:externalData r:id="rId3">
    <c:autoUpdate val="0"/>
  </c:externalData>
  <c:userShapes r:id="rId4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567210462122144"/>
          <c:y val="2.4868381294324664E-2"/>
          <c:w val="0.89312207563684587"/>
          <c:h val="0.58836731187382618"/>
        </c:manualLayout>
      </c:layout>
      <c:barChart>
        <c:barDir val="col"/>
        <c:grouping val="stacked"/>
        <c:varyColors val="0"/>
        <c:ser>
          <c:idx val="1"/>
          <c:order val="0"/>
          <c:tx>
            <c:strRef>
              <c:f>'10_vlavo'!$A$2</c:f>
              <c:strCache>
                <c:ptCount val="1"/>
                <c:pt idx="0">
                  <c:v>Počet dokončených domov</c:v>
                </c:pt>
              </c:strCache>
            </c:strRef>
          </c:tx>
          <c:spPr>
            <a:solidFill>
              <a:srgbClr val="FF7430"/>
            </a:solidFill>
            <a:ln>
              <a:noFill/>
            </a:ln>
            <a:effectLst/>
          </c:spPr>
          <c:invertIfNegative val="0"/>
          <c:cat>
            <c:numRef>
              <c:f>'10_vlavo'!$C$1:$U$1</c:f>
              <c:numCache>
                <c:formatCode>mmm\-yy</c:formatCode>
                <c:ptCount val="19"/>
                <c:pt idx="0">
                  <c:v>39417</c:v>
                </c:pt>
                <c:pt idx="1">
                  <c:v>39783</c:v>
                </c:pt>
                <c:pt idx="2">
                  <c:v>40148</c:v>
                </c:pt>
                <c:pt idx="3">
                  <c:v>40513</c:v>
                </c:pt>
                <c:pt idx="4">
                  <c:v>40878</c:v>
                </c:pt>
                <c:pt idx="5">
                  <c:v>41244</c:v>
                </c:pt>
                <c:pt idx="6">
                  <c:v>41609</c:v>
                </c:pt>
                <c:pt idx="7">
                  <c:v>41974</c:v>
                </c:pt>
                <c:pt idx="8">
                  <c:v>42339</c:v>
                </c:pt>
                <c:pt idx="9">
                  <c:v>42705</c:v>
                </c:pt>
                <c:pt idx="10">
                  <c:v>43070</c:v>
                </c:pt>
                <c:pt idx="11">
                  <c:v>43435</c:v>
                </c:pt>
                <c:pt idx="12">
                  <c:v>43800</c:v>
                </c:pt>
                <c:pt idx="13">
                  <c:v>44166</c:v>
                </c:pt>
                <c:pt idx="14">
                  <c:v>44531</c:v>
                </c:pt>
                <c:pt idx="15">
                  <c:v>44896</c:v>
                </c:pt>
                <c:pt idx="16">
                  <c:v>45261</c:v>
                </c:pt>
                <c:pt idx="17">
                  <c:v>45627</c:v>
                </c:pt>
                <c:pt idx="18">
                  <c:v>45992</c:v>
                </c:pt>
              </c:numCache>
            </c:numRef>
          </c:cat>
          <c:val>
            <c:numRef>
              <c:f>'10_vlavo'!$C$2:$U$2</c:f>
              <c:numCache>
                <c:formatCode>General</c:formatCode>
                <c:ptCount val="19"/>
                <c:pt idx="0">
                  <c:v>7897</c:v>
                </c:pt>
                <c:pt idx="1">
                  <c:v>8502</c:v>
                </c:pt>
                <c:pt idx="2">
                  <c:v>9022</c:v>
                </c:pt>
                <c:pt idx="3">
                  <c:v>9136</c:v>
                </c:pt>
                <c:pt idx="4">
                  <c:v>8763</c:v>
                </c:pt>
                <c:pt idx="5">
                  <c:v>9479</c:v>
                </c:pt>
                <c:pt idx="6">
                  <c:v>10208</c:v>
                </c:pt>
                <c:pt idx="7">
                  <c:v>10041</c:v>
                </c:pt>
                <c:pt idx="8">
                  <c:v>9860</c:v>
                </c:pt>
                <c:pt idx="9">
                  <c:v>11195</c:v>
                </c:pt>
                <c:pt idx="10">
                  <c:v>11547</c:v>
                </c:pt>
                <c:pt idx="11">
                  <c:v>12687</c:v>
                </c:pt>
                <c:pt idx="12">
                  <c:v>13338</c:v>
                </c:pt>
                <c:pt idx="13">
                  <c:v>13421</c:v>
                </c:pt>
                <c:pt idx="14">
                  <c:v>13945</c:v>
                </c:pt>
                <c:pt idx="15">
                  <c:v>14166</c:v>
                </c:pt>
                <c:pt idx="16">
                  <c:v>12692</c:v>
                </c:pt>
                <c:pt idx="17">
                  <c:v>11063</c:v>
                </c:pt>
                <c:pt idx="18">
                  <c:v>9677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415-481D-8766-4CD365F0A15A}"/>
            </c:ext>
          </c:extLst>
        </c:ser>
        <c:ser>
          <c:idx val="2"/>
          <c:order val="1"/>
          <c:tx>
            <c:strRef>
              <c:f>'10_vlavo'!$A$3</c:f>
              <c:strCache>
                <c:ptCount val="1"/>
                <c:pt idx="0">
                  <c:v>Počet dokončených bytov </c:v>
                </c:pt>
              </c:strCache>
            </c:strRef>
          </c:tx>
          <c:spPr>
            <a:solidFill>
              <a:srgbClr val="2B5291"/>
            </a:solidFill>
            <a:ln>
              <a:noFill/>
            </a:ln>
            <a:effectLst/>
          </c:spPr>
          <c:invertIfNegative val="0"/>
          <c:cat>
            <c:numRef>
              <c:f>'10_vlavo'!$C$1:$U$1</c:f>
              <c:numCache>
                <c:formatCode>mmm\-yy</c:formatCode>
                <c:ptCount val="19"/>
                <c:pt idx="0">
                  <c:v>39417</c:v>
                </c:pt>
                <c:pt idx="1">
                  <c:v>39783</c:v>
                </c:pt>
                <c:pt idx="2">
                  <c:v>40148</c:v>
                </c:pt>
                <c:pt idx="3">
                  <c:v>40513</c:v>
                </c:pt>
                <c:pt idx="4">
                  <c:v>40878</c:v>
                </c:pt>
                <c:pt idx="5">
                  <c:v>41244</c:v>
                </c:pt>
                <c:pt idx="6">
                  <c:v>41609</c:v>
                </c:pt>
                <c:pt idx="7">
                  <c:v>41974</c:v>
                </c:pt>
                <c:pt idx="8">
                  <c:v>42339</c:v>
                </c:pt>
                <c:pt idx="9">
                  <c:v>42705</c:v>
                </c:pt>
                <c:pt idx="10">
                  <c:v>43070</c:v>
                </c:pt>
                <c:pt idx="11">
                  <c:v>43435</c:v>
                </c:pt>
                <c:pt idx="12">
                  <c:v>43800</c:v>
                </c:pt>
                <c:pt idx="13">
                  <c:v>44166</c:v>
                </c:pt>
                <c:pt idx="14">
                  <c:v>44531</c:v>
                </c:pt>
                <c:pt idx="15">
                  <c:v>44896</c:v>
                </c:pt>
                <c:pt idx="16">
                  <c:v>45261</c:v>
                </c:pt>
                <c:pt idx="17">
                  <c:v>45627</c:v>
                </c:pt>
                <c:pt idx="18">
                  <c:v>45992</c:v>
                </c:pt>
              </c:numCache>
            </c:numRef>
          </c:cat>
          <c:val>
            <c:numRef>
              <c:f>'10_vlavo'!$C$3:$U$3</c:f>
              <c:numCache>
                <c:formatCode>General</c:formatCode>
                <c:ptCount val="19"/>
                <c:pt idx="0">
                  <c:v>8576</c:v>
                </c:pt>
                <c:pt idx="1">
                  <c:v>8682</c:v>
                </c:pt>
                <c:pt idx="2">
                  <c:v>9812</c:v>
                </c:pt>
                <c:pt idx="3">
                  <c:v>7940</c:v>
                </c:pt>
                <c:pt idx="4">
                  <c:v>5845</c:v>
                </c:pt>
                <c:pt idx="5">
                  <c:v>5776</c:v>
                </c:pt>
                <c:pt idx="6">
                  <c:v>4892</c:v>
                </c:pt>
                <c:pt idx="7">
                  <c:v>4944</c:v>
                </c:pt>
                <c:pt idx="8">
                  <c:v>5611</c:v>
                </c:pt>
                <c:pt idx="9">
                  <c:v>4477</c:v>
                </c:pt>
                <c:pt idx="10">
                  <c:v>5399</c:v>
                </c:pt>
                <c:pt idx="11">
                  <c:v>6384</c:v>
                </c:pt>
                <c:pt idx="12">
                  <c:v>6833</c:v>
                </c:pt>
                <c:pt idx="13">
                  <c:v>8069</c:v>
                </c:pt>
                <c:pt idx="14">
                  <c:v>6704</c:v>
                </c:pt>
                <c:pt idx="15">
                  <c:v>6054</c:v>
                </c:pt>
                <c:pt idx="16">
                  <c:v>8199</c:v>
                </c:pt>
                <c:pt idx="17">
                  <c:v>6569</c:v>
                </c:pt>
                <c:pt idx="18">
                  <c:v>4582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415-481D-8766-4CD365F0A15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535037647"/>
        <c:axId val="535030927"/>
      </c:barChart>
      <c:lineChart>
        <c:grouping val="standard"/>
        <c:varyColors val="0"/>
        <c:ser>
          <c:idx val="0"/>
          <c:order val="2"/>
          <c:tx>
            <c:strRef>
              <c:f>'10_vlavo'!$A$7</c:f>
              <c:strCache>
                <c:ptCount val="1"/>
                <c:pt idx="0">
                  <c:v>Zmena v počte obyvateľov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'10_vlavo'!$C$6:$DF$6</c:f>
              <c:numCache>
                <c:formatCode>mmm\-yy</c:formatCode>
                <c:ptCount val="108"/>
                <c:pt idx="0">
                  <c:v>42736</c:v>
                </c:pt>
                <c:pt idx="1">
                  <c:v>42767</c:v>
                </c:pt>
                <c:pt idx="2">
                  <c:v>42795</c:v>
                </c:pt>
                <c:pt idx="3">
                  <c:v>42826</c:v>
                </c:pt>
                <c:pt idx="4">
                  <c:v>42856</c:v>
                </c:pt>
                <c:pt idx="5">
                  <c:v>42887</c:v>
                </c:pt>
                <c:pt idx="6">
                  <c:v>42917</c:v>
                </c:pt>
                <c:pt idx="7">
                  <c:v>42948</c:v>
                </c:pt>
                <c:pt idx="8">
                  <c:v>42979</c:v>
                </c:pt>
                <c:pt idx="9">
                  <c:v>43009</c:v>
                </c:pt>
                <c:pt idx="10">
                  <c:v>43040</c:v>
                </c:pt>
                <c:pt idx="11">
                  <c:v>43070</c:v>
                </c:pt>
                <c:pt idx="12">
                  <c:v>43101</c:v>
                </c:pt>
                <c:pt idx="13">
                  <c:v>43132</c:v>
                </c:pt>
                <c:pt idx="14">
                  <c:v>43160</c:v>
                </c:pt>
                <c:pt idx="15">
                  <c:v>43191</c:v>
                </c:pt>
                <c:pt idx="16">
                  <c:v>43221</c:v>
                </c:pt>
                <c:pt idx="17">
                  <c:v>43252</c:v>
                </c:pt>
                <c:pt idx="18">
                  <c:v>43282</c:v>
                </c:pt>
                <c:pt idx="19">
                  <c:v>43313</c:v>
                </c:pt>
                <c:pt idx="20">
                  <c:v>43344</c:v>
                </c:pt>
                <c:pt idx="21">
                  <c:v>43374</c:v>
                </c:pt>
                <c:pt idx="22">
                  <c:v>43405</c:v>
                </c:pt>
                <c:pt idx="23">
                  <c:v>43435</c:v>
                </c:pt>
                <c:pt idx="24">
                  <c:v>43466</c:v>
                </c:pt>
                <c:pt idx="25">
                  <c:v>43497</c:v>
                </c:pt>
                <c:pt idx="26">
                  <c:v>43525</c:v>
                </c:pt>
                <c:pt idx="27">
                  <c:v>43556</c:v>
                </c:pt>
                <c:pt idx="28">
                  <c:v>43586</c:v>
                </c:pt>
                <c:pt idx="29">
                  <c:v>43617</c:v>
                </c:pt>
                <c:pt idx="30">
                  <c:v>43647</c:v>
                </c:pt>
                <c:pt idx="31">
                  <c:v>43678</c:v>
                </c:pt>
                <c:pt idx="32">
                  <c:v>43709</c:v>
                </c:pt>
                <c:pt idx="33">
                  <c:v>43739</c:v>
                </c:pt>
                <c:pt idx="34">
                  <c:v>43770</c:v>
                </c:pt>
                <c:pt idx="35">
                  <c:v>43800</c:v>
                </c:pt>
                <c:pt idx="36">
                  <c:v>43831</c:v>
                </c:pt>
                <c:pt idx="37">
                  <c:v>43862</c:v>
                </c:pt>
                <c:pt idx="38">
                  <c:v>43891</c:v>
                </c:pt>
                <c:pt idx="39">
                  <c:v>43922</c:v>
                </c:pt>
                <c:pt idx="40">
                  <c:v>43952</c:v>
                </c:pt>
                <c:pt idx="41">
                  <c:v>43983</c:v>
                </c:pt>
                <c:pt idx="42">
                  <c:v>44013</c:v>
                </c:pt>
                <c:pt idx="43">
                  <c:v>44044</c:v>
                </c:pt>
                <c:pt idx="44">
                  <c:v>44075</c:v>
                </c:pt>
                <c:pt idx="45">
                  <c:v>44105</c:v>
                </c:pt>
                <c:pt idx="46">
                  <c:v>44136</c:v>
                </c:pt>
                <c:pt idx="47">
                  <c:v>44166</c:v>
                </c:pt>
                <c:pt idx="48">
                  <c:v>44197</c:v>
                </c:pt>
                <c:pt idx="49">
                  <c:v>44228</c:v>
                </c:pt>
                <c:pt idx="50">
                  <c:v>44256</c:v>
                </c:pt>
                <c:pt idx="51">
                  <c:v>44287</c:v>
                </c:pt>
                <c:pt idx="52">
                  <c:v>44317</c:v>
                </c:pt>
                <c:pt idx="53">
                  <c:v>44348</c:v>
                </c:pt>
                <c:pt idx="54">
                  <c:v>44378</c:v>
                </c:pt>
                <c:pt idx="55">
                  <c:v>44409</c:v>
                </c:pt>
                <c:pt idx="56">
                  <c:v>44440</c:v>
                </c:pt>
                <c:pt idx="57">
                  <c:v>44470</c:v>
                </c:pt>
                <c:pt idx="58">
                  <c:v>44501</c:v>
                </c:pt>
                <c:pt idx="59">
                  <c:v>44531</c:v>
                </c:pt>
                <c:pt idx="60">
                  <c:v>44562</c:v>
                </c:pt>
                <c:pt idx="61">
                  <c:v>44593</c:v>
                </c:pt>
                <c:pt idx="62">
                  <c:v>44621</c:v>
                </c:pt>
                <c:pt idx="63">
                  <c:v>44652</c:v>
                </c:pt>
                <c:pt idx="64">
                  <c:v>44682</c:v>
                </c:pt>
                <c:pt idx="65">
                  <c:v>44713</c:v>
                </c:pt>
                <c:pt idx="66">
                  <c:v>44743</c:v>
                </c:pt>
                <c:pt idx="67">
                  <c:v>44774</c:v>
                </c:pt>
                <c:pt idx="68">
                  <c:v>44805</c:v>
                </c:pt>
                <c:pt idx="69">
                  <c:v>44835</c:v>
                </c:pt>
                <c:pt idx="70">
                  <c:v>44866</c:v>
                </c:pt>
                <c:pt idx="71">
                  <c:v>44896</c:v>
                </c:pt>
                <c:pt idx="72">
                  <c:v>44927</c:v>
                </c:pt>
                <c:pt idx="73">
                  <c:v>44958</c:v>
                </c:pt>
                <c:pt idx="74">
                  <c:v>44986</c:v>
                </c:pt>
                <c:pt idx="75">
                  <c:v>45017</c:v>
                </c:pt>
                <c:pt idx="76">
                  <c:v>45047</c:v>
                </c:pt>
                <c:pt idx="77">
                  <c:v>45078</c:v>
                </c:pt>
                <c:pt idx="78">
                  <c:v>45108</c:v>
                </c:pt>
                <c:pt idx="79">
                  <c:v>45139</c:v>
                </c:pt>
                <c:pt idx="80">
                  <c:v>45170</c:v>
                </c:pt>
                <c:pt idx="81">
                  <c:v>45200</c:v>
                </c:pt>
                <c:pt idx="82">
                  <c:v>45231</c:v>
                </c:pt>
                <c:pt idx="83">
                  <c:v>45261</c:v>
                </c:pt>
                <c:pt idx="84">
                  <c:v>45292</c:v>
                </c:pt>
                <c:pt idx="85">
                  <c:v>45323</c:v>
                </c:pt>
                <c:pt idx="86">
                  <c:v>45352</c:v>
                </c:pt>
                <c:pt idx="87">
                  <c:v>45383</c:v>
                </c:pt>
                <c:pt idx="88">
                  <c:v>45413</c:v>
                </c:pt>
                <c:pt idx="89">
                  <c:v>45444</c:v>
                </c:pt>
                <c:pt idx="90">
                  <c:v>45474</c:v>
                </c:pt>
                <c:pt idx="91">
                  <c:v>45505</c:v>
                </c:pt>
                <c:pt idx="92">
                  <c:v>45536</c:v>
                </c:pt>
                <c:pt idx="93">
                  <c:v>45566</c:v>
                </c:pt>
                <c:pt idx="94">
                  <c:v>45597</c:v>
                </c:pt>
                <c:pt idx="95">
                  <c:v>45627</c:v>
                </c:pt>
                <c:pt idx="96">
                  <c:v>45658</c:v>
                </c:pt>
                <c:pt idx="97">
                  <c:v>45689</c:v>
                </c:pt>
                <c:pt idx="98">
                  <c:v>45717</c:v>
                </c:pt>
                <c:pt idx="99">
                  <c:v>45748</c:v>
                </c:pt>
                <c:pt idx="100">
                  <c:v>45778</c:v>
                </c:pt>
                <c:pt idx="101">
                  <c:v>45809</c:v>
                </c:pt>
                <c:pt idx="102">
                  <c:v>45839</c:v>
                </c:pt>
                <c:pt idx="103">
                  <c:v>45870</c:v>
                </c:pt>
                <c:pt idx="104">
                  <c:v>45901</c:v>
                </c:pt>
                <c:pt idx="105">
                  <c:v>45931</c:v>
                </c:pt>
                <c:pt idx="106">
                  <c:v>45962</c:v>
                </c:pt>
                <c:pt idx="107">
                  <c:v>45992</c:v>
                </c:pt>
              </c:numCache>
            </c:numRef>
          </c:cat>
          <c:val>
            <c:numRef>
              <c:f>'10_vlavo'!$C$7:$DF$7</c:f>
              <c:numCache>
                <c:formatCode>General</c:formatCode>
                <c:ptCount val="108"/>
                <c:pt idx="0">
                  <c:v>7983</c:v>
                </c:pt>
                <c:pt idx="1">
                  <c:v>7688</c:v>
                </c:pt>
                <c:pt idx="2">
                  <c:v>7813</c:v>
                </c:pt>
                <c:pt idx="3">
                  <c:v>7594</c:v>
                </c:pt>
                <c:pt idx="4">
                  <c:v>8129</c:v>
                </c:pt>
                <c:pt idx="5">
                  <c:v>8937</c:v>
                </c:pt>
                <c:pt idx="6">
                  <c:v>9285</c:v>
                </c:pt>
                <c:pt idx="7">
                  <c:v>9065</c:v>
                </c:pt>
                <c:pt idx="8">
                  <c:v>8814</c:v>
                </c:pt>
                <c:pt idx="9">
                  <c:v>7847</c:v>
                </c:pt>
                <c:pt idx="10">
                  <c:v>7810</c:v>
                </c:pt>
                <c:pt idx="11">
                  <c:v>7627</c:v>
                </c:pt>
                <c:pt idx="12">
                  <c:v>7822</c:v>
                </c:pt>
                <c:pt idx="13">
                  <c:v>8703</c:v>
                </c:pt>
                <c:pt idx="14">
                  <c:v>8365</c:v>
                </c:pt>
                <c:pt idx="15">
                  <c:v>8370</c:v>
                </c:pt>
                <c:pt idx="16">
                  <c:v>8636</c:v>
                </c:pt>
                <c:pt idx="17">
                  <c:v>8618</c:v>
                </c:pt>
                <c:pt idx="18">
                  <c:v>8694</c:v>
                </c:pt>
                <c:pt idx="19">
                  <c:v>8532</c:v>
                </c:pt>
                <c:pt idx="20">
                  <c:v>8784</c:v>
                </c:pt>
                <c:pt idx="21">
                  <c:v>8210</c:v>
                </c:pt>
                <c:pt idx="22">
                  <c:v>7905</c:v>
                </c:pt>
                <c:pt idx="23">
                  <c:v>7554</c:v>
                </c:pt>
                <c:pt idx="24">
                  <c:v>7361</c:v>
                </c:pt>
                <c:pt idx="25">
                  <c:v>6642</c:v>
                </c:pt>
                <c:pt idx="26">
                  <c:v>6813</c:v>
                </c:pt>
                <c:pt idx="27">
                  <c:v>7769</c:v>
                </c:pt>
                <c:pt idx="28">
                  <c:v>7923</c:v>
                </c:pt>
                <c:pt idx="29">
                  <c:v>8041</c:v>
                </c:pt>
                <c:pt idx="30">
                  <c:v>8377</c:v>
                </c:pt>
                <c:pt idx="31">
                  <c:v>8421</c:v>
                </c:pt>
                <c:pt idx="32">
                  <c:v>8625</c:v>
                </c:pt>
                <c:pt idx="33">
                  <c:v>8041</c:v>
                </c:pt>
                <c:pt idx="34">
                  <c:v>7679</c:v>
                </c:pt>
                <c:pt idx="35">
                  <c:v>7650</c:v>
                </c:pt>
                <c:pt idx="36">
                  <c:v>7780</c:v>
                </c:pt>
                <c:pt idx="37">
                  <c:v>7600</c:v>
                </c:pt>
                <c:pt idx="38">
                  <c:v>7889</c:v>
                </c:pt>
                <c:pt idx="39">
                  <c:v>8329</c:v>
                </c:pt>
                <c:pt idx="40">
                  <c:v>8386</c:v>
                </c:pt>
                <c:pt idx="41">
                  <c:v>8691</c:v>
                </c:pt>
                <c:pt idx="42">
                  <c:v>9549</c:v>
                </c:pt>
                <c:pt idx="43">
                  <c:v>9142</c:v>
                </c:pt>
                <c:pt idx="44">
                  <c:v>9252</c:v>
                </c:pt>
                <c:pt idx="45">
                  <c:v>7522</c:v>
                </c:pt>
                <c:pt idx="46">
                  <c:v>5324</c:v>
                </c:pt>
                <c:pt idx="47">
                  <c:v>2359</c:v>
                </c:pt>
                <c:pt idx="48">
                  <c:v>-2415</c:v>
                </c:pt>
                <c:pt idx="49">
                  <c:v>-6212</c:v>
                </c:pt>
                <c:pt idx="50">
                  <c:v>-8568</c:v>
                </c:pt>
                <c:pt idx="51">
                  <c:v>-8948</c:v>
                </c:pt>
                <c:pt idx="52">
                  <c:v>-9115</c:v>
                </c:pt>
                <c:pt idx="53">
                  <c:v>-9123</c:v>
                </c:pt>
                <c:pt idx="54">
                  <c:v>-9304</c:v>
                </c:pt>
                <c:pt idx="55">
                  <c:v>-10001</c:v>
                </c:pt>
                <c:pt idx="56">
                  <c:v>-10592</c:v>
                </c:pt>
                <c:pt idx="57">
                  <c:v>-12720</c:v>
                </c:pt>
                <c:pt idx="58">
                  <c:v>-15487</c:v>
                </c:pt>
                <c:pt idx="59">
                  <c:v>-17154</c:v>
                </c:pt>
                <c:pt idx="60">
                  <c:v>-15501</c:v>
                </c:pt>
                <c:pt idx="61">
                  <c:v>-12246</c:v>
                </c:pt>
                <c:pt idx="62">
                  <c:v>-10329</c:v>
                </c:pt>
                <c:pt idx="63">
                  <c:v>-8450</c:v>
                </c:pt>
                <c:pt idx="64">
                  <c:v>-7475</c:v>
                </c:pt>
                <c:pt idx="65">
                  <c:v>-7428</c:v>
                </c:pt>
                <c:pt idx="66">
                  <c:v>-8096</c:v>
                </c:pt>
                <c:pt idx="67">
                  <c:v>-9207</c:v>
                </c:pt>
                <c:pt idx="68">
                  <c:v>-9652</c:v>
                </c:pt>
                <c:pt idx="69">
                  <c:v>-10629</c:v>
                </c:pt>
                <c:pt idx="70">
                  <c:v>-10467</c:v>
                </c:pt>
                <c:pt idx="71">
                  <c:v>-8839</c:v>
                </c:pt>
                <c:pt idx="72">
                  <c:v>-6925</c:v>
                </c:pt>
                <c:pt idx="73">
                  <c:v>-6378</c:v>
                </c:pt>
                <c:pt idx="74">
                  <c:v>-5891</c:v>
                </c:pt>
                <c:pt idx="75">
                  <c:v>-4568</c:v>
                </c:pt>
                <c:pt idx="76">
                  <c:v>-3967</c:v>
                </c:pt>
                <c:pt idx="77">
                  <c:v>-3909</c:v>
                </c:pt>
                <c:pt idx="78">
                  <c:v>-3984</c:v>
                </c:pt>
                <c:pt idx="79">
                  <c:v>-3862</c:v>
                </c:pt>
                <c:pt idx="80">
                  <c:v>-3558</c:v>
                </c:pt>
                <c:pt idx="81">
                  <c:v>-4578</c:v>
                </c:pt>
                <c:pt idx="82">
                  <c:v>-4743</c:v>
                </c:pt>
                <c:pt idx="83">
                  <c:v>-5555</c:v>
                </c:pt>
                <c:pt idx="84">
                  <c:v>-5188</c:v>
                </c:pt>
                <c:pt idx="85">
                  <c:v>-5025</c:v>
                </c:pt>
                <c:pt idx="86">
                  <c:v>-4724</c:v>
                </c:pt>
                <c:pt idx="87">
                  <c:v>-4141</c:v>
                </c:pt>
                <c:pt idx="88">
                  <c:v>-4042</c:v>
                </c:pt>
                <c:pt idx="89">
                  <c:v>-4301</c:v>
                </c:pt>
                <c:pt idx="90">
                  <c:v>-4801</c:v>
                </c:pt>
                <c:pt idx="91">
                  <c:v>-5519</c:v>
                </c:pt>
                <c:pt idx="92">
                  <c:v>-5691</c:v>
                </c:pt>
                <c:pt idx="93">
                  <c:v>-6446</c:v>
                </c:pt>
                <c:pt idx="94">
                  <c:v>-6367</c:v>
                </c:pt>
                <c:pt idx="95">
                  <c:v>-6627</c:v>
                </c:pt>
                <c:pt idx="96">
                  <c:v>-6540</c:v>
                </c:pt>
                <c:pt idx="97">
                  <c:v>-6614</c:v>
                </c:pt>
                <c:pt idx="98">
                  <c:v>-6972</c:v>
                </c:pt>
                <c:pt idx="99">
                  <c:v>-7816</c:v>
                </c:pt>
                <c:pt idx="100">
                  <c:v>-8476</c:v>
                </c:pt>
                <c:pt idx="101">
                  <c:v>-8938</c:v>
                </c:pt>
                <c:pt idx="102">
                  <c:v>-8872</c:v>
                </c:pt>
                <c:pt idx="103">
                  <c:v>-8936</c:v>
                </c:pt>
                <c:pt idx="104">
                  <c:v>-8453</c:v>
                </c:pt>
                <c:pt idx="105">
                  <c:v>-9446</c:v>
                </c:pt>
                <c:pt idx="106">
                  <c:v>-9750</c:v>
                </c:pt>
                <c:pt idx="107">
                  <c:v>-10975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A415-481D-8766-4CD365F0A15A}"/>
            </c:ext>
          </c:extLst>
        </c:ser>
        <c:ser>
          <c:idx val="3"/>
          <c:order val="3"/>
          <c:tx>
            <c:strRef>
              <c:f>'10_vlavo'!$A$8</c:f>
              <c:strCache>
                <c:ptCount val="1"/>
                <c:pt idx="0">
                  <c:v>Zmena v počte obyvateľov bez migrácie</c:v>
                </c:pt>
              </c:strCache>
            </c:strRef>
          </c:tx>
          <c:spPr>
            <a:ln w="28575" cap="rnd">
              <a:solidFill>
                <a:srgbClr val="5ABDEE"/>
              </a:solidFill>
              <a:prstDash val="dash"/>
              <a:round/>
            </a:ln>
            <a:effectLst/>
          </c:spPr>
          <c:marker>
            <c:symbol val="none"/>
          </c:marker>
          <c:cat>
            <c:numRef>
              <c:f>'10_vlavo'!$C$1:$U$1</c:f>
              <c:numCache>
                <c:formatCode>mmm\-yy</c:formatCode>
                <c:ptCount val="19"/>
                <c:pt idx="0">
                  <c:v>39417</c:v>
                </c:pt>
                <c:pt idx="1">
                  <c:v>39783</c:v>
                </c:pt>
                <c:pt idx="2">
                  <c:v>40148</c:v>
                </c:pt>
                <c:pt idx="3">
                  <c:v>40513</c:v>
                </c:pt>
                <c:pt idx="4">
                  <c:v>40878</c:v>
                </c:pt>
                <c:pt idx="5">
                  <c:v>41244</c:v>
                </c:pt>
                <c:pt idx="6">
                  <c:v>41609</c:v>
                </c:pt>
                <c:pt idx="7">
                  <c:v>41974</c:v>
                </c:pt>
                <c:pt idx="8">
                  <c:v>42339</c:v>
                </c:pt>
                <c:pt idx="9">
                  <c:v>42705</c:v>
                </c:pt>
                <c:pt idx="10">
                  <c:v>43070</c:v>
                </c:pt>
                <c:pt idx="11">
                  <c:v>43435</c:v>
                </c:pt>
                <c:pt idx="12">
                  <c:v>43800</c:v>
                </c:pt>
                <c:pt idx="13">
                  <c:v>44166</c:v>
                </c:pt>
                <c:pt idx="14">
                  <c:v>44531</c:v>
                </c:pt>
                <c:pt idx="15">
                  <c:v>44896</c:v>
                </c:pt>
                <c:pt idx="16">
                  <c:v>45261</c:v>
                </c:pt>
                <c:pt idx="17">
                  <c:v>45627</c:v>
                </c:pt>
                <c:pt idx="18">
                  <c:v>45992</c:v>
                </c:pt>
              </c:numCache>
            </c:numRef>
          </c:cat>
          <c:val>
            <c:numRef>
              <c:f>'10_vlavo'!$C$8:$DG$8</c:f>
              <c:numCache>
                <c:formatCode>General</c:formatCode>
                <c:ptCount val="109"/>
                <c:pt idx="0">
                  <c:v>3825</c:v>
                </c:pt>
                <c:pt idx="1">
                  <c:v>3407</c:v>
                </c:pt>
                <c:pt idx="2">
                  <c:v>3438</c:v>
                </c:pt>
                <c:pt idx="3">
                  <c:v>3436</c:v>
                </c:pt>
                <c:pt idx="4">
                  <c:v>3990</c:v>
                </c:pt>
                <c:pt idx="5">
                  <c:v>4747</c:v>
                </c:pt>
                <c:pt idx="6">
                  <c:v>5218</c:v>
                </c:pt>
                <c:pt idx="7">
                  <c:v>4971</c:v>
                </c:pt>
                <c:pt idx="8">
                  <c:v>4563</c:v>
                </c:pt>
                <c:pt idx="9">
                  <c:v>3746</c:v>
                </c:pt>
                <c:pt idx="10">
                  <c:v>3739</c:v>
                </c:pt>
                <c:pt idx="11">
                  <c:v>3672</c:v>
                </c:pt>
                <c:pt idx="12">
                  <c:v>3792</c:v>
                </c:pt>
                <c:pt idx="13">
                  <c:v>4643</c:v>
                </c:pt>
                <c:pt idx="14">
                  <c:v>4375</c:v>
                </c:pt>
                <c:pt idx="15">
                  <c:v>4534</c:v>
                </c:pt>
                <c:pt idx="16">
                  <c:v>4739</c:v>
                </c:pt>
                <c:pt idx="17">
                  <c:v>4746</c:v>
                </c:pt>
                <c:pt idx="18">
                  <c:v>4807</c:v>
                </c:pt>
                <c:pt idx="19">
                  <c:v>4611</c:v>
                </c:pt>
                <c:pt idx="20">
                  <c:v>4672</c:v>
                </c:pt>
                <c:pt idx="21">
                  <c:v>4064</c:v>
                </c:pt>
                <c:pt idx="22">
                  <c:v>3755</c:v>
                </c:pt>
                <c:pt idx="23">
                  <c:v>3379</c:v>
                </c:pt>
                <c:pt idx="24">
                  <c:v>3122</c:v>
                </c:pt>
                <c:pt idx="25">
                  <c:v>2484</c:v>
                </c:pt>
                <c:pt idx="26">
                  <c:v>2622</c:v>
                </c:pt>
                <c:pt idx="27">
                  <c:v>3547</c:v>
                </c:pt>
                <c:pt idx="28">
                  <c:v>3733</c:v>
                </c:pt>
                <c:pt idx="29">
                  <c:v>3890</c:v>
                </c:pt>
                <c:pt idx="30">
                  <c:v>4149</c:v>
                </c:pt>
                <c:pt idx="31">
                  <c:v>4267</c:v>
                </c:pt>
                <c:pt idx="32">
                  <c:v>4407</c:v>
                </c:pt>
                <c:pt idx="33">
                  <c:v>3950</c:v>
                </c:pt>
                <c:pt idx="34">
                  <c:v>3730</c:v>
                </c:pt>
                <c:pt idx="35">
                  <c:v>3727</c:v>
                </c:pt>
                <c:pt idx="36">
                  <c:v>3819</c:v>
                </c:pt>
                <c:pt idx="37">
                  <c:v>3609</c:v>
                </c:pt>
                <c:pt idx="38">
                  <c:v>3975</c:v>
                </c:pt>
                <c:pt idx="39">
                  <c:v>4601</c:v>
                </c:pt>
                <c:pt idx="40">
                  <c:v>4629</c:v>
                </c:pt>
                <c:pt idx="41">
                  <c:v>4786</c:v>
                </c:pt>
                <c:pt idx="42">
                  <c:v>5387</c:v>
                </c:pt>
                <c:pt idx="43">
                  <c:v>4897</c:v>
                </c:pt>
                <c:pt idx="44">
                  <c:v>4630</c:v>
                </c:pt>
                <c:pt idx="45">
                  <c:v>2908</c:v>
                </c:pt>
                <c:pt idx="46">
                  <c:v>785</c:v>
                </c:pt>
                <c:pt idx="47">
                  <c:v>-2310</c:v>
                </c:pt>
                <c:pt idx="48">
                  <c:v>-6855</c:v>
                </c:pt>
                <c:pt idx="49">
                  <c:v>-10491</c:v>
                </c:pt>
                <c:pt idx="50">
                  <c:v>-12828</c:v>
                </c:pt>
                <c:pt idx="51">
                  <c:v>-13282</c:v>
                </c:pt>
                <c:pt idx="52">
                  <c:v>-13502</c:v>
                </c:pt>
                <c:pt idx="53">
                  <c:v>-13324</c:v>
                </c:pt>
                <c:pt idx="54">
                  <c:v>-13286</c:v>
                </c:pt>
                <c:pt idx="55">
                  <c:v>-13648</c:v>
                </c:pt>
                <c:pt idx="56">
                  <c:v>-13992</c:v>
                </c:pt>
                <c:pt idx="57">
                  <c:v>-15791</c:v>
                </c:pt>
                <c:pt idx="58">
                  <c:v>-18378</c:v>
                </c:pt>
                <c:pt idx="59">
                  <c:v>-19883</c:v>
                </c:pt>
                <c:pt idx="60">
                  <c:v>-18160</c:v>
                </c:pt>
                <c:pt idx="61">
                  <c:v>-14917</c:v>
                </c:pt>
                <c:pt idx="62">
                  <c:v>-12842</c:v>
                </c:pt>
                <c:pt idx="63">
                  <c:v>-10734</c:v>
                </c:pt>
                <c:pt idx="64">
                  <c:v>-9618</c:v>
                </c:pt>
                <c:pt idx="65">
                  <c:v>-9437</c:v>
                </c:pt>
                <c:pt idx="66">
                  <c:v>-9849</c:v>
                </c:pt>
                <c:pt idx="67">
                  <c:v>-10652</c:v>
                </c:pt>
                <c:pt idx="68">
                  <c:v>-11005</c:v>
                </c:pt>
                <c:pt idx="69">
                  <c:v>-11887</c:v>
                </c:pt>
                <c:pt idx="70">
                  <c:v>-11647</c:v>
                </c:pt>
                <c:pt idx="71">
                  <c:v>-9999</c:v>
                </c:pt>
                <c:pt idx="72">
                  <c:v>-8060</c:v>
                </c:pt>
                <c:pt idx="73">
                  <c:v>-7343</c:v>
                </c:pt>
                <c:pt idx="74">
                  <c:v>-6930</c:v>
                </c:pt>
                <c:pt idx="75">
                  <c:v>-5751</c:v>
                </c:pt>
                <c:pt idx="76">
                  <c:v>-5215</c:v>
                </c:pt>
                <c:pt idx="77">
                  <c:v>-5264</c:v>
                </c:pt>
                <c:pt idx="78">
                  <c:v>-5311</c:v>
                </c:pt>
                <c:pt idx="79">
                  <c:v>-5231</c:v>
                </c:pt>
                <c:pt idx="80">
                  <c:v>-5158</c:v>
                </c:pt>
                <c:pt idx="81">
                  <c:v>-6189</c:v>
                </c:pt>
                <c:pt idx="82">
                  <c:v>-6355</c:v>
                </c:pt>
                <c:pt idx="83">
                  <c:v>-7113</c:v>
                </c:pt>
                <c:pt idx="84">
                  <c:v>-6799</c:v>
                </c:pt>
                <c:pt idx="85">
                  <c:v>-6615</c:v>
                </c:pt>
                <c:pt idx="86">
                  <c:v>-6452</c:v>
                </c:pt>
                <c:pt idx="87">
                  <c:v>-5888</c:v>
                </c:pt>
                <c:pt idx="88">
                  <c:v>-5842</c:v>
                </c:pt>
                <c:pt idx="89">
                  <c:v>-6146</c:v>
                </c:pt>
                <c:pt idx="90">
                  <c:v>-6542</c:v>
                </c:pt>
                <c:pt idx="91">
                  <c:v>-7320</c:v>
                </c:pt>
                <c:pt idx="92">
                  <c:v>-7736</c:v>
                </c:pt>
                <c:pt idx="93">
                  <c:v>-8712</c:v>
                </c:pt>
                <c:pt idx="94">
                  <c:v>-8879</c:v>
                </c:pt>
                <c:pt idx="95">
                  <c:v>-9138</c:v>
                </c:pt>
                <c:pt idx="96">
                  <c:v>-9072</c:v>
                </c:pt>
                <c:pt idx="97">
                  <c:v>-9042</c:v>
                </c:pt>
                <c:pt idx="98">
                  <c:v>-9489</c:v>
                </c:pt>
                <c:pt idx="99">
                  <c:v>-10180</c:v>
                </c:pt>
                <c:pt idx="100">
                  <c:v>-10858</c:v>
                </c:pt>
                <c:pt idx="101">
                  <c:v>-11298</c:v>
                </c:pt>
                <c:pt idx="102">
                  <c:v>-11176</c:v>
                </c:pt>
                <c:pt idx="103">
                  <c:v>-11308</c:v>
                </c:pt>
                <c:pt idx="104">
                  <c:v>-10876</c:v>
                </c:pt>
                <c:pt idx="105">
                  <c:v>-11754</c:v>
                </c:pt>
                <c:pt idx="106">
                  <c:v>-11831</c:v>
                </c:pt>
                <c:pt idx="107">
                  <c:v>-12539</c:v>
                </c:pt>
                <c:pt idx="108">
                  <c:v>-13354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A415-481D-8766-4CD365F0A15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76963664"/>
        <c:axId val="1576968464"/>
      </c:lineChart>
      <c:dateAx>
        <c:axId val="535037647"/>
        <c:scaling>
          <c:orientation val="minMax"/>
          <c:max val="45992"/>
          <c:min val="42705"/>
        </c:scaling>
        <c:delete val="0"/>
        <c:axPos val="b"/>
        <c:numFmt formatCode="yyyy" sourceLinked="0"/>
        <c:majorTickMark val="none"/>
        <c:minorTickMark val="none"/>
        <c:tickLblPos val="low"/>
        <c:spPr>
          <a:noFill/>
          <a:ln w="6350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3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sk-SK"/>
          </a:p>
        </c:txPr>
        <c:crossAx val="535030927"/>
        <c:crosses val="autoZero"/>
        <c:auto val="1"/>
        <c:lblOffset val="100"/>
        <c:baseTimeUnit val="years"/>
      </c:dateAx>
      <c:valAx>
        <c:axId val="535030927"/>
        <c:scaling>
          <c:orientation val="minMax"/>
          <c:min val="-20000"/>
        </c:scaling>
        <c:delete val="0"/>
        <c:axPos val="l"/>
        <c:numFmt formatCode="#,##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sk-SK"/>
          </a:p>
        </c:txPr>
        <c:crossAx val="535037647"/>
        <c:crosses val="autoZero"/>
        <c:crossBetween val="between"/>
      </c:valAx>
      <c:valAx>
        <c:axId val="1576968464"/>
        <c:scaling>
          <c:orientation val="minMax"/>
          <c:max val="25000"/>
          <c:min val="-20000"/>
        </c:scaling>
        <c:delete val="1"/>
        <c:axPos val="r"/>
        <c:numFmt formatCode="#,##0" sourceLinked="0"/>
        <c:majorTickMark val="out"/>
        <c:minorTickMark val="none"/>
        <c:tickLblPos val="nextTo"/>
        <c:crossAx val="1576963664"/>
        <c:crosses val="max"/>
        <c:crossBetween val="between"/>
      </c:valAx>
      <c:dateAx>
        <c:axId val="1576963664"/>
        <c:scaling>
          <c:orientation val="minMax"/>
          <c:min val="42705"/>
        </c:scaling>
        <c:delete val="0"/>
        <c:axPos val="t"/>
        <c:numFmt formatCode="yyyy" sourceLinked="0"/>
        <c:majorTickMark val="none"/>
        <c:minorTickMark val="none"/>
        <c:tickLblPos val="none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sk-SK"/>
          </a:p>
        </c:txPr>
        <c:crossAx val="1576968464"/>
        <c:crosses val="max"/>
        <c:auto val="0"/>
        <c:lblOffset val="100"/>
        <c:baseTimeUnit val="months"/>
        <c:majorUnit val="12"/>
        <c:majorTimeUnit val="months"/>
      </c:date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7.827001446953015E-2"/>
          <c:y val="0.7615262200577072"/>
          <c:w val="0.89516823661010714"/>
          <c:h val="0.2380891440488674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500" b="0" i="0" u="none" strike="noStrike" kern="120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sk-SK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000">
          <a:solidFill>
            <a:sysClr val="windowText" lastClr="00000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sk-SK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631687411805856"/>
          <c:y val="6.5368571951104612E-2"/>
          <c:w val="0.88368308258974426"/>
          <c:h val="0.67914158213753362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'12_vpravo'!$A$25</c:f>
              <c:strCache>
                <c:ptCount val="1"/>
                <c:pt idx="0">
                  <c:v>Byty so spotrebou elektriny 0 - 199 kWh</c:v>
                </c:pt>
              </c:strCache>
            </c:strRef>
          </c:tx>
          <c:spPr>
            <a:solidFill>
              <a:srgbClr val="2B5291"/>
            </a:solidFill>
            <a:ln>
              <a:noFill/>
            </a:ln>
            <a:effectLst/>
          </c:spPr>
          <c:invertIfNegative val="0"/>
          <c:cat>
            <c:numRef>
              <c:f>'12_vpravo'!$C$24:$G$24</c:f>
              <c:numCache>
                <c:formatCode>0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numCache>
            </c:numRef>
          </c:cat>
          <c:val>
            <c:numRef>
              <c:f>'12_vpravo'!$C$25:$G$25</c:f>
              <c:numCache>
                <c:formatCode>#,##0</c:formatCode>
                <c:ptCount val="5"/>
                <c:pt idx="0">
                  <c:v>15696</c:v>
                </c:pt>
                <c:pt idx="1">
                  <c:v>16073</c:v>
                </c:pt>
                <c:pt idx="2">
                  <c:v>17278</c:v>
                </c:pt>
                <c:pt idx="3">
                  <c:v>17905</c:v>
                </c:pt>
                <c:pt idx="4">
                  <c:v>17612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FCD-4656-B777-AE5FC0DB4A98}"/>
            </c:ext>
          </c:extLst>
        </c:ser>
        <c:ser>
          <c:idx val="1"/>
          <c:order val="1"/>
          <c:tx>
            <c:strRef>
              <c:f>'12_vpravo'!$A$26</c:f>
              <c:strCache>
                <c:ptCount val="1"/>
                <c:pt idx="0">
                  <c:v>Byty so spotrebou elektriny 200 - 399 kWh</c:v>
                </c:pt>
              </c:strCache>
            </c:strRef>
          </c:tx>
          <c:spPr>
            <a:solidFill>
              <a:srgbClr val="FF7430"/>
            </a:solidFill>
            <a:ln>
              <a:noFill/>
            </a:ln>
            <a:effectLst/>
          </c:spPr>
          <c:invertIfNegative val="0"/>
          <c:cat>
            <c:numRef>
              <c:f>'12_vpravo'!$C$24:$G$24</c:f>
              <c:numCache>
                <c:formatCode>0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numCache>
            </c:numRef>
          </c:cat>
          <c:val>
            <c:numRef>
              <c:f>'12_vpravo'!$C$26:$G$26</c:f>
              <c:numCache>
                <c:formatCode>#,##0</c:formatCode>
                <c:ptCount val="5"/>
                <c:pt idx="0">
                  <c:v>8132</c:v>
                </c:pt>
                <c:pt idx="1">
                  <c:v>8740</c:v>
                </c:pt>
                <c:pt idx="2">
                  <c:v>9917</c:v>
                </c:pt>
                <c:pt idx="3">
                  <c:v>9605</c:v>
                </c:pt>
                <c:pt idx="4">
                  <c:v>9959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FCD-4656-B777-AE5FC0DB4A9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3"/>
        <c:overlap val="100"/>
        <c:axId val="387610111"/>
        <c:axId val="387617311"/>
      </c:barChart>
      <c:catAx>
        <c:axId val="387610111"/>
        <c:scaling>
          <c:orientation val="minMax"/>
        </c:scaling>
        <c:delete val="0"/>
        <c:axPos val="b"/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sk-SK"/>
          </a:p>
        </c:txPr>
        <c:crossAx val="387617311"/>
        <c:crosses val="autoZero"/>
        <c:auto val="1"/>
        <c:lblAlgn val="ctr"/>
        <c:lblOffset val="100"/>
        <c:noMultiLvlLbl val="0"/>
      </c:catAx>
      <c:valAx>
        <c:axId val="387617311"/>
        <c:scaling>
          <c:orientation val="minMax"/>
        </c:scaling>
        <c:delete val="0"/>
        <c:axPos val="l"/>
        <c:numFmt formatCode="#,##0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sk-SK"/>
          </a:p>
        </c:txPr>
        <c:crossAx val="38761011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18258983396292083"/>
          <c:y val="0.83180413731721814"/>
          <c:w val="0.69853267680405762"/>
          <c:h val="0.1462269749298093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500" b="0" i="0" u="none" strike="noStrike" kern="120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sk-SK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 sz="1300">
          <a:solidFill>
            <a:sysClr val="windowText" lastClr="00000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sk-SK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705814554007442"/>
          <c:y val="8.9391313427575989E-2"/>
          <c:w val="0.53597539148530826"/>
          <c:h val="0.90594907241234324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2B529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885-4303-A4C5-44C51397591D}"/>
              </c:ext>
            </c:extLst>
          </c:dPt>
          <c:dPt>
            <c:idx val="1"/>
            <c:bubble3D val="0"/>
            <c:spPr>
              <a:solidFill>
                <a:srgbClr val="FF743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885-4303-A4C5-44C51397591D}"/>
              </c:ext>
            </c:extLst>
          </c:dPt>
          <c:dPt>
            <c:idx val="2"/>
            <c:bubble3D val="0"/>
            <c:spPr>
              <a:solidFill>
                <a:srgbClr val="008C7A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885-4303-A4C5-44C51397591D}"/>
              </c:ext>
            </c:extLst>
          </c:dPt>
          <c:dPt>
            <c:idx val="3"/>
            <c:bubble3D val="0"/>
            <c:spPr>
              <a:solidFill>
                <a:srgbClr val="5ABDEE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2885-4303-A4C5-44C51397591D}"/>
              </c:ext>
            </c:extLst>
          </c:dPt>
          <c:dPt>
            <c:idx val="4"/>
            <c:bubble3D val="0"/>
            <c:spPr>
              <a:solidFill>
                <a:srgbClr val="A63559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2885-4303-A4C5-44C51397591D}"/>
              </c:ext>
            </c:extLst>
          </c:dPt>
          <c:dPt>
            <c:idx val="5"/>
            <c:bubble3D val="0"/>
            <c:spPr>
              <a:solidFill>
                <a:srgbClr val="FAB937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2885-4303-A4C5-44C51397591D}"/>
              </c:ext>
            </c:extLst>
          </c:dPt>
          <c:dLbls>
            <c:dLbl>
              <c:idx val="0"/>
              <c:layout>
                <c:manualLayout>
                  <c:x val="-8.2540967767971624E-2"/>
                  <c:y val="-3.5520468087050318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dk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400" b="0" baseline="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ž</a:t>
                    </a:r>
                    <a:r>
                      <a:rPr lang="en-US" sz="1400" b="0" baseline="0" dirty="0" err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iadna</a:t>
                    </a:r>
                    <a:r>
                      <a:rPr lang="en-US" sz="1400" b="0" baseline="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en-US" sz="1400" b="0" baseline="0" dirty="0" err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nehnuteľnosť</a:t>
                    </a:r>
                    <a:endParaRPr lang="en-US" sz="1400" b="0" baseline="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  <a:p>
                    <a:pPr>
                      <a:defRPr/>
                    </a:pPr>
                    <a:r>
                      <a:rPr lang="en-US" b="0" baseline="0" dirty="0"/>
                      <a:t> </a:t>
                    </a:r>
                    <a:fld id="{6D55D1E2-5D65-49DF-BED3-5235E0D09BAB}" type="VALUE">
                      <a:rPr lang="en-US" sz="1400" b="0" baseline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>
                        <a:defRPr/>
                      </a:pPr>
                      <a:t>[VALUE]</a:t>
                    </a:fld>
                    <a:endParaRPr lang="en-US" b="0" baseline="0" dirty="0"/>
                  </a:p>
                </c:rich>
              </c:tx>
              <c:spPr>
                <a:noFill/>
                <a:ln>
                  <a:solidFill>
                    <a:prstClr val="black">
                      <a:lumMod val="25000"/>
                      <a:lumOff val="75000"/>
                    </a:prstClr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1-2885-4303-A4C5-44C51397591D}"/>
                </c:ext>
              </c:extLst>
            </c:dLbl>
            <c:dLbl>
              <c:idx val="1"/>
              <c:layout>
                <c:manualLayout>
                  <c:x val="-5.173236033184566E-2"/>
                  <c:y val="2.0091480221046829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dk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400" b="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1 </a:t>
                    </a:r>
                    <a:r>
                      <a:rPr lang="en-US" sz="1400" b="0" dirty="0" err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nehnuteľnosť</a:t>
                    </a:r>
                    <a:endParaRPr lang="en-US" sz="1400" b="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  <a:p>
                    <a:pPr>
                      <a:defRPr/>
                    </a:pPr>
                    <a:r>
                      <a:rPr lang="en-US" b="0" dirty="0"/>
                      <a:t> </a:t>
                    </a:r>
                    <a:fld id="{8323FEC5-C0D2-4277-ACF0-6C01A68BB1ED}" type="VALUE">
                      <a:rPr lang="en-US" sz="1400" b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>
                        <a:defRPr/>
                      </a:pPr>
                      <a:t>[VALUE]</a:t>
                    </a:fld>
                    <a:endParaRPr lang="en-US" b="0" dirty="0"/>
                  </a:p>
                </c:rich>
              </c:tx>
              <c:spPr>
                <a:noFill/>
                <a:ln>
                  <a:solidFill>
                    <a:schemeClr val="dk1">
                      <a:lumMod val="25000"/>
                      <a:lumOff val="75000"/>
                    </a:schemeClr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97995"/>
                        <a:gd name="adj2" fmla="val 20253"/>
                      </a:avLst>
                    </a:prstGeom>
                    <a:noFill/>
                    <a:ln>
                      <a:noFill/>
                    </a:ln>
                  </c15:spPr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3-2885-4303-A4C5-44C51397591D}"/>
                </c:ext>
              </c:extLst>
            </c:dLbl>
            <c:dLbl>
              <c:idx val="2"/>
              <c:layout>
                <c:manualLayout>
                  <c:x val="2.4527247702925952E-3"/>
                  <c:y val="-5.3188671881525214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dk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400" b="0" baseline="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2 </a:t>
                    </a:r>
                    <a:r>
                      <a:rPr lang="en-US" sz="1400" b="0" baseline="0" dirty="0" err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nehnuteľnosti</a:t>
                    </a:r>
                    <a:r>
                      <a:rPr lang="en-US" sz="1400" b="0" baseline="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</a:p>
                  <a:p>
                    <a:pPr>
                      <a:defRPr/>
                    </a:pPr>
                    <a:fld id="{14BC6375-0B8E-4A06-9487-BAF09C89364A}" type="VALUE">
                      <a:rPr lang="en-US" sz="1400" b="0" baseline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>
                        <a:defRPr/>
                      </a:pPr>
                      <a:t>[VALUE]</a:t>
                    </a:fld>
                    <a:endParaRPr lang="sk-SK"/>
                  </a:p>
                </c:rich>
              </c:tx>
              <c:spPr>
                <a:noFill/>
                <a:ln>
                  <a:solidFill>
                    <a:prstClr val="black">
                      <a:lumMod val="25000"/>
                      <a:lumOff val="75000"/>
                    </a:prstClr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sk-SK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5-2885-4303-A4C5-44C51397591D}"/>
                </c:ext>
              </c:extLst>
            </c:dLbl>
            <c:dLbl>
              <c:idx val="3"/>
              <c:layout>
                <c:manualLayout>
                  <c:x val="4.2078933269969624E-3"/>
                  <c:y val="-2.050332344727359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dk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400" b="0" baseline="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3 </a:t>
                    </a:r>
                    <a:r>
                      <a:rPr lang="en-US" sz="1400" b="0" baseline="0" dirty="0" err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nehnuteľnosti</a:t>
                    </a:r>
                    <a:endParaRPr lang="en-US" sz="1400" b="0" baseline="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  <a:p>
                    <a:pPr>
                      <a:defRPr/>
                    </a:pPr>
                    <a:r>
                      <a:rPr lang="en-US" b="0" baseline="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fld id="{59919F4E-7284-4816-A010-3E1BF0E585C9}" type="VALUE">
                      <a:rPr lang="en-US" sz="1400" b="0" baseline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>
                        <a:defRPr/>
                      </a:pPr>
                      <a:t>[VALUE]</a:t>
                    </a:fld>
                    <a:endParaRPr lang="en-US" b="0" baseline="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c:rich>
              </c:tx>
              <c:spPr>
                <a:noFill/>
                <a:ln>
                  <a:solidFill>
                    <a:prstClr val="black">
                      <a:lumMod val="25000"/>
                      <a:lumOff val="75000"/>
                    </a:prstClr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7-2885-4303-A4C5-44C51397591D}"/>
                </c:ext>
              </c:extLst>
            </c:dLbl>
            <c:dLbl>
              <c:idx val="4"/>
              <c:layout>
                <c:manualLayout>
                  <c:x val="-1.10580662660203E-3"/>
                  <c:y val="2.4360557203232252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dk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400" b="0" baseline="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4 </a:t>
                    </a:r>
                    <a:r>
                      <a:rPr lang="en-US" sz="1400" b="0" baseline="0" dirty="0" err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nehnuteľnosti</a:t>
                    </a:r>
                    <a:endParaRPr lang="en-US" sz="1400" b="0" baseline="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  <a:p>
                    <a:pPr>
                      <a:defRPr/>
                    </a:pPr>
                    <a:r>
                      <a:rPr lang="en-US" b="0" baseline="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fld id="{3E92B616-3FBF-4ED9-90F0-83445AB7DD5E}" type="VALUE">
                      <a:rPr lang="en-US" sz="1400" b="0" baseline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>
                        <a:defRPr/>
                      </a:pPr>
                      <a:t>[VALUE]</a:t>
                    </a:fld>
                    <a:endParaRPr lang="en-US" b="0" baseline="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c:rich>
              </c:tx>
              <c:spPr>
                <a:noFill/>
                <a:ln>
                  <a:solidFill>
                    <a:prstClr val="black">
                      <a:lumMod val="25000"/>
                      <a:lumOff val="75000"/>
                    </a:prstClr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9-2885-4303-A4C5-44C51397591D}"/>
                </c:ext>
              </c:extLst>
            </c:dLbl>
            <c:dLbl>
              <c:idx val="5"/>
              <c:layout>
                <c:manualLayout>
                  <c:x val="-3.5585313968945077E-2"/>
                  <c:y val="0.15083302581765004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dk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400" b="0" baseline="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5 a viac nehnuteľností </a:t>
                    </a:r>
                    <a:fld id="{0BAE0CDB-9F42-4C08-8B26-F8D7096E08E0}" type="VALUE">
                      <a:rPr lang="en-US" sz="1400" b="0" baseline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>
                        <a:defRPr/>
                      </a:pPr>
                      <a:t>[VALUE]</a:t>
                    </a:fld>
                    <a:endParaRPr lang="en-US" sz="1400" b="0" baseline="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c:rich>
              </c:tx>
              <c:spPr>
                <a:noFill/>
                <a:ln>
                  <a:solidFill>
                    <a:prstClr val="black">
                      <a:lumMod val="25000"/>
                      <a:lumOff val="75000"/>
                    </a:prstClr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B-2885-4303-A4C5-44C51397591D}"/>
                </c:ext>
              </c:extLst>
            </c:dLbl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k-SK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DataLabelsRange val="1"/>
              </c:ext>
            </c:extLst>
          </c:dLbls>
          <c:val>
            <c:numRef>
              <c:f>Sheet9!$E$82:$E$87</c:f>
              <c:numCache>
                <c:formatCode>0%</c:formatCode>
                <c:ptCount val="6"/>
                <c:pt idx="0">
                  <c:v>0.45456309065210765</c:v>
                </c:pt>
                <c:pt idx="1">
                  <c:v>0.38616523016378906</c:v>
                </c:pt>
                <c:pt idx="2">
                  <c:v>0.11287864091123244</c:v>
                </c:pt>
                <c:pt idx="3">
                  <c:v>2.8323587284870992E-2</c:v>
                </c:pt>
                <c:pt idx="4">
                  <c:v>9.7830003048527004E-3</c:v>
                </c:pt>
                <c:pt idx="5">
                  <c:v>8.2864506831471889E-3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Sheet9!$B$82:$B$87</c15:f>
                <c15:dlblRangeCache>
                  <c:ptCount val="6"/>
                  <c:pt idx="0">
                    <c:v>0 nehn.</c:v>
                  </c:pt>
                  <c:pt idx="1">
                    <c:v>1 nehn.</c:v>
                  </c:pt>
                  <c:pt idx="2">
                    <c:v>2 nehn.</c:v>
                  </c:pt>
                  <c:pt idx="3">
                    <c:v>3 nehn.</c:v>
                  </c:pt>
                  <c:pt idx="4">
                    <c:v>4 nehn.</c:v>
                  </c:pt>
                  <c:pt idx="5">
                    <c:v>5 a viac nehn.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C-2885-4303-A4C5-44C51397591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111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sk-SK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8552512299819771E-2"/>
          <c:y val="8.2643149126511092E-2"/>
          <c:w val="0.8415219992992663"/>
          <c:h val="0.8917062073300589"/>
        </c:manualLayout>
      </c:layout>
      <c:scatterChart>
        <c:scatterStyle val="lineMarker"/>
        <c:varyColors val="0"/>
        <c:ser>
          <c:idx val="0"/>
          <c:order val="0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Pt>
            <c:idx val="0"/>
            <c:marker>
              <c:symbol val="circle"/>
              <c:size val="5"/>
              <c:spPr>
                <a:solidFill>
                  <a:schemeClr val="accent2"/>
                </a:solidFill>
                <a:ln w="9525">
                  <a:solidFill>
                    <a:schemeClr val="accent2"/>
                  </a:solidFill>
                </a:ln>
                <a:effectLst/>
              </c:spPr>
            </c:marker>
            <c:bubble3D val="0"/>
            <c:spPr>
              <a:ln w="25400" cap="rnd">
                <a:solidFill>
                  <a:schemeClr val="accent2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4185-4B99-8DF7-62C22B38CF5D}"/>
              </c:ext>
            </c:extLst>
          </c:dPt>
          <c:dPt>
            <c:idx val="1"/>
            <c:marker>
              <c:symbol val="circle"/>
              <c:size val="5"/>
              <c:spPr>
                <a:solidFill>
                  <a:schemeClr val="accent2"/>
                </a:solidFill>
                <a:ln w="9525">
                  <a:solidFill>
                    <a:schemeClr val="accent2"/>
                  </a:solidFill>
                </a:ln>
                <a:effectLst/>
              </c:spPr>
            </c:marker>
            <c:bubble3D val="0"/>
            <c:spPr>
              <a:ln w="25400" cap="rnd">
                <a:solidFill>
                  <a:schemeClr val="accent2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4185-4B99-8DF7-62C22B38CF5D}"/>
              </c:ext>
            </c:extLst>
          </c:dPt>
          <c:dPt>
            <c:idx val="2"/>
            <c:marker>
              <c:symbol val="circle"/>
              <c:size val="5"/>
              <c:spPr>
                <a:solidFill>
                  <a:srgbClr val="C00000"/>
                </a:solidFill>
                <a:ln w="9525">
                  <a:solidFill>
                    <a:srgbClr val="C00000"/>
                  </a:solidFill>
                </a:ln>
                <a:effectLst/>
              </c:spPr>
            </c:marker>
            <c:bubble3D val="0"/>
            <c:spPr>
              <a:ln w="25400" cap="rnd">
                <a:solidFill>
                  <a:srgbClr val="C00000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5-4185-4B99-8DF7-62C22B38CF5D}"/>
              </c:ext>
            </c:extLst>
          </c:dPt>
          <c:dPt>
            <c:idx val="3"/>
            <c:marker>
              <c:symbol val="circle"/>
              <c:size val="5"/>
              <c:spPr>
                <a:solidFill>
                  <a:schemeClr val="accent1"/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  <c:spPr>
              <a:ln w="25400" cap="rnd">
                <a:solidFill>
                  <a:schemeClr val="accent1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7-4185-4B99-8DF7-62C22B38CF5D}"/>
              </c:ext>
            </c:extLst>
          </c:dPt>
          <c:dLbls>
            <c:dLbl>
              <c:idx val="0"/>
              <c:layout>
                <c:manualLayout>
                  <c:x val="-0.23178271886075341"/>
                  <c:y val="-0.13736990102302013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100" b="0" i="0" u="none" strike="noStrike" kern="1200" baseline="0">
                        <a:solidFill>
                          <a:srgbClr val="FF0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fld id="{00DD5F38-69F5-4F81-A666-763331BAB10F}" type="CELLRANGE">
                      <a:rPr lang="en-US"/>
                      <a:pPr>
                        <a:defRPr>
                          <a:solidFill>
                            <a:srgbClr val="FF0000"/>
                          </a:solidFill>
                        </a:defRPr>
                      </a:pPr>
                      <a:t>[CELLRANGE]</a:t>
                    </a:fld>
                    <a:endParaRPr lang="sk-SK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100" b="0" i="0" u="none" strike="noStrike" kern="1200" baseline="0">
                      <a:solidFill>
                        <a:srgbClr val="FF0000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sk-SK"/>
                </a:p>
              </c:tx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1-4185-4B99-8DF7-62C22B38CF5D}"/>
                </c:ext>
              </c:extLst>
            </c:dLbl>
            <c:dLbl>
              <c:idx val="1"/>
              <c:layout>
                <c:manualLayout>
                  <c:x val="-0.2737829005023697"/>
                  <c:y val="-0.19953311965251513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100" b="0" i="0" u="none" strike="noStrike" kern="1200" baseline="0">
                        <a:solidFill>
                          <a:srgbClr val="FF0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fld id="{0E52F667-343C-4236-BCDA-BC82EE510DA7}" type="CELLRANGE">
                      <a:rPr lang="en-US"/>
                      <a:pPr>
                        <a:defRPr>
                          <a:solidFill>
                            <a:srgbClr val="FF0000"/>
                          </a:solidFill>
                        </a:defRPr>
                      </a:pPr>
                      <a:t>[CELLRANGE]</a:t>
                    </a:fld>
                    <a:endParaRPr lang="sk-SK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100" b="0" i="0" u="none" strike="noStrike" kern="1200" baseline="0">
                      <a:solidFill>
                        <a:srgbClr val="FF0000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sk-SK"/>
                </a:p>
              </c:tx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3-4185-4B99-8DF7-62C22B38CF5D}"/>
                </c:ext>
              </c:extLst>
            </c:dLbl>
            <c:dLbl>
              <c:idx val="2"/>
              <c:layout>
                <c:manualLayout>
                  <c:x val="0.21492334461247334"/>
                  <c:y val="-0.18042739660873502"/>
                </c:manualLayout>
              </c:layout>
              <c:tx>
                <c:rich>
                  <a:bodyPr/>
                  <a:lstStyle/>
                  <a:p>
                    <a:fld id="{945D7BB1-E965-443C-8B65-F685DC60CA84}" type="CELLRANGE">
                      <a:rPr lang="en-US"/>
                      <a:pPr/>
                      <a:t>[CELLRANGE]</a:t>
                    </a:fld>
                    <a:endParaRPr lang="sk-SK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5-4185-4B99-8DF7-62C22B38CF5D}"/>
                </c:ext>
              </c:extLst>
            </c:dLbl>
            <c:dLbl>
              <c:idx val="3"/>
              <c:layout>
                <c:manualLayout>
                  <c:x val="3.9231561813429128E-2"/>
                  <c:y val="-4.5794492210792515E-3"/>
                </c:manualLayout>
              </c:layout>
              <c:tx>
                <c:rich>
                  <a:bodyPr/>
                  <a:lstStyle/>
                  <a:p>
                    <a:fld id="{77BB3422-2B9D-4C9A-B72C-B96C3AB95EEE}" type="CELLRANGE">
                      <a:rPr lang="en-US"/>
                      <a:pPr/>
                      <a:t>[CELLRANGE]</a:t>
                    </a:fld>
                    <a:endParaRPr lang="sk-SK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0893604567249865"/>
                      <c:h val="2.5664361121223153E-2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7-4185-4B99-8DF7-62C22B38CF5D}"/>
                </c:ext>
              </c:extLst>
            </c:dLbl>
            <c:dLbl>
              <c:idx val="4"/>
              <c:layout>
                <c:manualLayout>
                  <c:x val="1.3123626858251587E-2"/>
                  <c:y val="-2.9213544338992606E-2"/>
                </c:manualLayout>
              </c:layout>
              <c:tx>
                <c:rich>
                  <a:bodyPr/>
                  <a:lstStyle/>
                  <a:p>
                    <a:fld id="{C400F7D1-8E3E-4428-8B6C-6579C3BDBD9E}" type="CELLRANGE">
                      <a:rPr lang="en-US"/>
                      <a:pPr/>
                      <a:t>[CELLRANGE]</a:t>
                    </a:fld>
                    <a:endParaRPr lang="sk-SK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8-4185-4B99-8DF7-62C22B38CF5D}"/>
                </c:ext>
              </c:extLst>
            </c:dLbl>
            <c:dLbl>
              <c:idx val="5"/>
              <c:layout>
                <c:manualLayout>
                  <c:x val="0.10195086357586157"/>
                  <c:y val="-6.1450546529785065E-2"/>
                </c:manualLayout>
              </c:layout>
              <c:tx>
                <c:rich>
                  <a:bodyPr/>
                  <a:lstStyle/>
                  <a:p>
                    <a:fld id="{A4D24C9C-3115-4AA9-A125-76B6B93B0431}" type="CELLRANGE">
                      <a:rPr lang="en-US"/>
                      <a:pPr/>
                      <a:t>[CELLRANGE]</a:t>
                    </a:fld>
                    <a:endParaRPr lang="sk-SK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9-4185-4B99-8DF7-62C22B38CF5D}"/>
                </c:ext>
              </c:extLst>
            </c:dLbl>
            <c:dLbl>
              <c:idx val="6"/>
              <c:layout>
                <c:manualLayout>
                  <c:x val="4.54427730647722E-2"/>
                  <c:y val="-0.12777776185330311"/>
                </c:manualLayout>
              </c:layout>
              <c:tx>
                <c:rich>
                  <a:bodyPr/>
                  <a:lstStyle/>
                  <a:p>
                    <a:fld id="{292A9849-7E10-4E50-8037-509FD8AE96A7}" type="CELLRANGE">
                      <a:rPr lang="en-US"/>
                      <a:pPr/>
                      <a:t>[CELLRANGE]</a:t>
                    </a:fld>
                    <a:endParaRPr lang="sk-SK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A-4185-4B99-8DF7-62C22B38CF5D}"/>
                </c:ext>
              </c:extLst>
            </c:dLbl>
            <c:dLbl>
              <c:idx val="7"/>
              <c:layout>
                <c:manualLayout>
                  <c:x val="9.0126208765655816E-2"/>
                  <c:y val="4.5542691573946248E-2"/>
                </c:manualLayout>
              </c:layout>
              <c:tx>
                <c:rich>
                  <a:bodyPr/>
                  <a:lstStyle/>
                  <a:p>
                    <a:fld id="{1D07DFAD-E5B2-47BD-A5A4-FDBE38FAF017}" type="CELLRANGE">
                      <a:rPr lang="en-US"/>
                      <a:pPr/>
                      <a:t>[CELLRANGE]</a:t>
                    </a:fld>
                    <a:endParaRPr lang="sk-SK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B-4185-4B99-8DF7-62C22B38CF5D}"/>
                </c:ext>
              </c:extLst>
            </c:dLbl>
            <c:dLbl>
              <c:idx val="8"/>
              <c:layout>
                <c:manualLayout>
                  <c:x val="0.10819314591785997"/>
                  <c:y val="0.25578503220075499"/>
                </c:manualLayout>
              </c:layout>
              <c:tx>
                <c:rich>
                  <a:bodyPr/>
                  <a:lstStyle/>
                  <a:p>
                    <a:fld id="{6ABE34A0-8B89-4F18-ABDE-6444B97A651F}" type="CELLRANGE">
                      <a:rPr lang="en-US"/>
                      <a:pPr/>
                      <a:t>[CELLRANGE]</a:t>
                    </a:fld>
                    <a:endParaRPr lang="sk-SK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C-4185-4B99-8DF7-62C22B38CF5D}"/>
                </c:ext>
              </c:extLst>
            </c:dLbl>
            <c:dLbl>
              <c:idx val="9"/>
              <c:layout>
                <c:manualLayout>
                  <c:x val="-0.22704948923136137"/>
                  <c:y val="-2.1932874517369017E-2"/>
                </c:manualLayout>
              </c:layout>
              <c:tx>
                <c:rich>
                  <a:bodyPr/>
                  <a:lstStyle/>
                  <a:p>
                    <a:fld id="{8B61B902-B5BA-4D19-A2F6-E72DA4F9E221}" type="CELLRANGE">
                      <a:rPr lang="en-US"/>
                      <a:pPr/>
                      <a:t>[CELLRANGE]</a:t>
                    </a:fld>
                    <a:endParaRPr lang="sk-SK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129580480138557"/>
                      <c:h val="3.2945030942846745E-2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D-4185-4B99-8DF7-62C22B38CF5D}"/>
                </c:ext>
              </c:extLst>
            </c:dLbl>
            <c:dLbl>
              <c:idx val="10"/>
              <c:layout>
                <c:manualLayout>
                  <c:x val="0.11776865468191222"/>
                  <c:y val="0.11321900884974322"/>
                </c:manualLayout>
              </c:layout>
              <c:tx>
                <c:rich>
                  <a:bodyPr/>
                  <a:lstStyle/>
                  <a:p>
                    <a:fld id="{1D343894-CD52-4CBF-BDCF-AC61165D511C}" type="CELLRANGE">
                      <a:rPr lang="en-US"/>
                      <a:pPr/>
                      <a:t>[CELLRANGE]</a:t>
                    </a:fld>
                    <a:endParaRPr lang="sk-SK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E-4185-4B99-8DF7-62C22B38CF5D}"/>
                </c:ext>
              </c:extLst>
            </c:dLbl>
            <c:dLbl>
              <c:idx val="11"/>
              <c:layout>
                <c:manualLayout>
                  <c:x val="0.10925036483474189"/>
                  <c:y val="0.22776801467438157"/>
                </c:manualLayout>
              </c:layout>
              <c:tx>
                <c:rich>
                  <a:bodyPr/>
                  <a:lstStyle/>
                  <a:p>
                    <a:fld id="{470DF9B5-537F-42C1-9E92-DC13E0865D79}" type="CELLRANGE">
                      <a:rPr lang="en-US"/>
                      <a:pPr/>
                      <a:t>[CELLRANGE]</a:t>
                    </a:fld>
                    <a:endParaRPr lang="sk-SK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F-4185-4B99-8DF7-62C22B38CF5D}"/>
                </c:ext>
              </c:extLst>
            </c:dLbl>
            <c:dLbl>
              <c:idx val="12"/>
              <c:layout>
                <c:manualLayout>
                  <c:x val="7.3574739002838396E-2"/>
                  <c:y val="9.0753495919605659E-2"/>
                </c:manualLayout>
              </c:layout>
              <c:tx>
                <c:rich>
                  <a:bodyPr/>
                  <a:lstStyle/>
                  <a:p>
                    <a:fld id="{DB79D71A-AE80-489B-B37C-903FA0D0D924}" type="CELLRANGE">
                      <a:rPr lang="en-US"/>
                      <a:pPr/>
                      <a:t>[CELLRANGE]</a:t>
                    </a:fld>
                    <a:endParaRPr lang="sk-SK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0-4185-4B99-8DF7-62C22B38CF5D}"/>
                </c:ext>
              </c:extLst>
            </c:dLbl>
            <c:dLbl>
              <c:idx val="13"/>
              <c:layout>
                <c:manualLayout>
                  <c:x val="-0.12139775807046523"/>
                  <c:y val="0.18911539861667268"/>
                </c:manualLayout>
              </c:layout>
              <c:tx>
                <c:rich>
                  <a:bodyPr/>
                  <a:lstStyle/>
                  <a:p>
                    <a:fld id="{7E00F882-3A1F-47D0-A129-D06D269541DF}" type="CELLRANGE">
                      <a:rPr lang="en-US"/>
                      <a:pPr/>
                      <a:t>[CELLRANGE]</a:t>
                    </a:fld>
                    <a:endParaRPr lang="sk-SK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1-4185-4B99-8DF7-62C22B38CF5D}"/>
                </c:ext>
              </c:extLst>
            </c:dLbl>
            <c:dLbl>
              <c:idx val="14"/>
              <c:layout>
                <c:manualLayout>
                  <c:x val="-0.22665498660936223"/>
                  <c:y val="-3.6129019848534921E-2"/>
                </c:manualLayout>
              </c:layout>
              <c:tx>
                <c:rich>
                  <a:bodyPr/>
                  <a:lstStyle/>
                  <a:p>
                    <a:fld id="{A81F2728-BB98-40F2-B656-7F05EE379555}" type="CELLRANGE">
                      <a:rPr lang="en-US"/>
                      <a:pPr/>
                      <a:t>[CELLRANGE]</a:t>
                    </a:fld>
                    <a:endParaRPr lang="sk-SK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7326883910386964"/>
                      <c:h val="4.9078392182989115E-2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2-4185-4B99-8DF7-62C22B38CF5D}"/>
                </c:ext>
              </c:extLst>
            </c:dLbl>
            <c:dLbl>
              <c:idx val="15"/>
              <c:layout>
                <c:manualLayout>
                  <c:x val="-0.18715661433359529"/>
                  <c:y val="8.7277172806984854E-2"/>
                </c:manualLayout>
              </c:layout>
              <c:tx>
                <c:rich>
                  <a:bodyPr/>
                  <a:lstStyle/>
                  <a:p>
                    <a:fld id="{B9796024-63E5-44B6-A7C3-3C250FC59165}" type="CELLRANGE">
                      <a:rPr lang="en-US"/>
                      <a:pPr/>
                      <a:t>[CELLRANGE]</a:t>
                    </a:fld>
                    <a:endParaRPr lang="sk-SK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3-4185-4B99-8DF7-62C22B38CF5D}"/>
                </c:ext>
              </c:extLst>
            </c:dLbl>
            <c:dLbl>
              <c:idx val="16"/>
              <c:layout>
                <c:manualLayout>
                  <c:x val="0.12668024439918535"/>
                  <c:y val="-3.4006725175342464E-2"/>
                </c:manualLayout>
              </c:layout>
              <c:tx>
                <c:rich>
                  <a:bodyPr/>
                  <a:lstStyle/>
                  <a:p>
                    <a:fld id="{05945071-9097-4E6F-BAD9-C72DD032503B}" type="CELLRANGE">
                      <a:rPr lang="en-US"/>
                      <a:pPr/>
                      <a:t>[CELLRANGE]</a:t>
                    </a:fld>
                    <a:endParaRPr lang="sk-SK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4-4185-4B99-8DF7-62C22B38CF5D}"/>
                </c:ext>
              </c:extLst>
            </c:dLbl>
            <c:dLbl>
              <c:idx val="17"/>
              <c:layout>
                <c:manualLayout>
                  <c:x val="-0.32458565197171124"/>
                  <c:y val="-0.20047224029650099"/>
                </c:manualLayout>
              </c:layout>
              <c:tx>
                <c:rich>
                  <a:bodyPr/>
                  <a:lstStyle/>
                  <a:p>
                    <a:fld id="{3FE5D5CB-1D38-430C-A2AA-74E37C892B2E}" type="CELLRANGE">
                      <a:rPr lang="en-US"/>
                      <a:pPr/>
                      <a:t>[CELLRANGE]</a:t>
                    </a:fld>
                    <a:endParaRPr lang="sk-SK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121181262729124"/>
                      <c:h val="6.2249726974881681E-2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5-4185-4B99-8DF7-62C22B38CF5D}"/>
                </c:ext>
              </c:extLst>
            </c:dLbl>
            <c:dLbl>
              <c:idx val="18"/>
              <c:layout>
                <c:manualLayout>
                  <c:x val="2.2746844780858512E-2"/>
                  <c:y val="-3.1251606540521545E-2"/>
                </c:manualLayout>
              </c:layout>
              <c:tx>
                <c:rich>
                  <a:bodyPr/>
                  <a:lstStyle/>
                  <a:p>
                    <a:fld id="{CEC747E8-E637-477B-90BC-D61AFD88CE32}" type="CELLRANGE">
                      <a:rPr lang="en-US"/>
                      <a:pPr/>
                      <a:t>[CELLRANGE]</a:t>
                    </a:fld>
                    <a:endParaRPr lang="sk-SK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6-4185-4B99-8DF7-62C22B38CF5D}"/>
                </c:ext>
              </c:extLst>
            </c:dLbl>
            <c:dLbl>
              <c:idx val="19"/>
              <c:layout>
                <c:manualLayout>
                  <c:x val="-9.5087560338053458E-3"/>
                  <c:y val="5.4514445250222865E-2"/>
                </c:manualLayout>
              </c:layout>
              <c:tx>
                <c:rich>
                  <a:bodyPr/>
                  <a:lstStyle/>
                  <a:p>
                    <a:fld id="{24201F96-B7AA-4FEB-A960-D099DE4DD524}" type="CELLRANGE">
                      <a:rPr lang="en-US"/>
                      <a:pPr/>
                      <a:t>[CELLRANGE]</a:t>
                    </a:fld>
                    <a:endParaRPr lang="sk-SK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5649205381913817"/>
                      <c:h val="4.7506370586093929E-2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7-4185-4B99-8DF7-62C22B38CF5D}"/>
                </c:ext>
              </c:extLst>
            </c:dLbl>
            <c:dLbl>
              <c:idx val="20"/>
              <c:layout>
                <c:manualLayout>
                  <c:x val="-1.5911605753965073E-2"/>
                  <c:y val="-8.1435823186991704E-2"/>
                </c:manualLayout>
              </c:layout>
              <c:tx>
                <c:rich>
                  <a:bodyPr/>
                  <a:lstStyle/>
                  <a:p>
                    <a:fld id="{1CB825E4-A2E2-4C68-BA48-1BDE2196D7FE}" type="CELLRANGE">
                      <a:rPr lang="en-US"/>
                      <a:pPr/>
                      <a:t>[CELLRANGE]</a:t>
                    </a:fld>
                    <a:endParaRPr lang="sk-SK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8-4185-4B99-8DF7-62C22B38CF5D}"/>
                </c:ext>
              </c:extLst>
            </c:dLbl>
            <c:dLbl>
              <c:idx val="21"/>
              <c:layout>
                <c:manualLayout>
                  <c:x val="0.16624236252545815"/>
                  <c:y val="-0.10584259421158089"/>
                </c:manualLayout>
              </c:layout>
              <c:tx>
                <c:rich>
                  <a:bodyPr/>
                  <a:lstStyle/>
                  <a:p>
                    <a:fld id="{11DFC92D-7AE4-477E-A765-6D7102C2DB1B}" type="CELLRANGE">
                      <a:rPr lang="en-US"/>
                      <a:pPr/>
                      <a:t>[CELLRANGE]</a:t>
                    </a:fld>
                    <a:endParaRPr lang="sk-SK"/>
                  </a:p>
                </c:rich>
              </c:tx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9-4185-4B99-8DF7-62C22B38CF5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sk-SK"/>
              </a:p>
            </c:txPr>
            <c:dLblPos val="t"/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6350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'Graf 1'!$C$2:$C$23</c:f>
              <c:numCache>
                <c:formatCode>0.0%</c:formatCode>
                <c:ptCount val="22"/>
                <c:pt idx="0">
                  <c:v>-1.4668780844011426E-2</c:v>
                </c:pt>
                <c:pt idx="1">
                  <c:v>-1.3766957604159942E-2</c:v>
                </c:pt>
                <c:pt idx="2">
                  <c:v>-1.4343083877745581E-2</c:v>
                </c:pt>
                <c:pt idx="3">
                  <c:v>-1.1801941715014207E-2</c:v>
                </c:pt>
                <c:pt idx="4">
                  <c:v>6.9858949573740517E-2</c:v>
                </c:pt>
                <c:pt idx="5">
                  <c:v>8.3423857933591066E-3</c:v>
                </c:pt>
                <c:pt idx="6">
                  <c:v>1.8810099703311333E-2</c:v>
                </c:pt>
                <c:pt idx="7">
                  <c:v>1.306473142808149E-2</c:v>
                </c:pt>
                <c:pt idx="8">
                  <c:v>-1.7516947239212356E-2</c:v>
                </c:pt>
                <c:pt idx="9">
                  <c:v>-3.6769374879321054E-2</c:v>
                </c:pt>
                <c:pt idx="10">
                  <c:v>-5.5960821949226454E-3</c:v>
                </c:pt>
                <c:pt idx="11">
                  <c:v>-1.7121641785765303E-2</c:v>
                </c:pt>
                <c:pt idx="12">
                  <c:v>-1.1412976870959987E-3</c:v>
                </c:pt>
                <c:pt idx="13">
                  <c:v>-4.4367651685006504E-2</c:v>
                </c:pt>
                <c:pt idx="14">
                  <c:v>-5.3571747597738147E-2</c:v>
                </c:pt>
                <c:pt idx="15">
                  <c:v>-5.5881160778389685E-2</c:v>
                </c:pt>
                <c:pt idx="16">
                  <c:v>1.567222479873328E-3</c:v>
                </c:pt>
                <c:pt idx="17">
                  <c:v>1.5592761142875719E-3</c:v>
                </c:pt>
                <c:pt idx="18">
                  <c:v>8.48539471282721E-2</c:v>
                </c:pt>
                <c:pt idx="19">
                  <c:v>0.11198963723049629</c:v>
                </c:pt>
                <c:pt idx="20">
                  <c:v>0.13807433609670383</c:v>
                </c:pt>
                <c:pt idx="21">
                  <c:v>0.11987518399945842</c:v>
                </c:pt>
              </c:numCache>
            </c:numRef>
          </c:xVal>
          <c:yVal>
            <c:numRef>
              <c:f>'Graf 1'!$D$2:$D$23</c:f>
              <c:numCache>
                <c:formatCode>0.0%</c:formatCode>
                <c:ptCount val="22"/>
                <c:pt idx="0">
                  <c:v>-4.0622281327629302E-4</c:v>
                </c:pt>
                <c:pt idx="1">
                  <c:v>-1.0961514731262778E-4</c:v>
                </c:pt>
                <c:pt idx="2">
                  <c:v>1.0263033627332524E-3</c:v>
                </c:pt>
                <c:pt idx="3">
                  <c:v>-1.9555300290119773E-3</c:v>
                </c:pt>
                <c:pt idx="4">
                  <c:v>2.0817131230575769E-4</c:v>
                </c:pt>
                <c:pt idx="5">
                  <c:v>7.5125358731205662E-3</c:v>
                </c:pt>
                <c:pt idx="6">
                  <c:v>1.4010421162213627E-2</c:v>
                </c:pt>
                <c:pt idx="7">
                  <c:v>-5.7642921275294565E-3</c:v>
                </c:pt>
                <c:pt idx="8">
                  <c:v>-6.1920415957622873E-3</c:v>
                </c:pt>
                <c:pt idx="9">
                  <c:v>2.6837639193513785E-4</c:v>
                </c:pt>
                <c:pt idx="10">
                  <c:v>-4.1803835682683423E-3</c:v>
                </c:pt>
                <c:pt idx="11">
                  <c:v>-2.8607498584023588E-3</c:v>
                </c:pt>
                <c:pt idx="12">
                  <c:v>-1.0586872339825316E-2</c:v>
                </c:pt>
                <c:pt idx="13">
                  <c:v>-9.6835053259354195E-3</c:v>
                </c:pt>
                <c:pt idx="14">
                  <c:v>6.7321860380118309E-3</c:v>
                </c:pt>
                <c:pt idx="15">
                  <c:v>-1.3381314114342964E-2</c:v>
                </c:pt>
                <c:pt idx="16">
                  <c:v>3.7526175244166288E-3</c:v>
                </c:pt>
                <c:pt idx="17">
                  <c:v>9.3111054351039182E-3</c:v>
                </c:pt>
                <c:pt idx="18">
                  <c:v>2.5391700258004052E-2</c:v>
                </c:pt>
                <c:pt idx="19">
                  <c:v>-1.0743285496333591E-2</c:v>
                </c:pt>
                <c:pt idx="20">
                  <c:v>-5.9850750268489794E-2</c:v>
                </c:pt>
                <c:pt idx="21">
                  <c:v>-5.3522640519172299E-3</c:v>
                </c:pt>
              </c:numCache>
            </c:numRef>
          </c:yVal>
          <c:smooth val="0"/>
          <c:extLst>
            <c:ext xmlns:c15="http://schemas.microsoft.com/office/drawing/2012/chart" uri="{02D57815-91ED-43cb-92C2-25804820EDAC}">
              <c15:datalabelsRange>
                <c15:f>'Graf 1'!$B$2:$B$23</c15:f>
                <c15:dlblRangeCache>
                  <c:ptCount val="22"/>
                  <c:pt idx="0">
                    <c:v>EÚ</c:v>
                  </c:pt>
                  <c:pt idx="1">
                    <c:v>Slovensko</c:v>
                  </c:pt>
                  <c:pt idx="2">
                    <c:v>Kanada</c:v>
                  </c:pt>
                  <c:pt idx="3">
                    <c:v>USA</c:v>
                  </c:pt>
                  <c:pt idx="4">
                    <c:v>Rusko</c:v>
                  </c:pt>
                  <c:pt idx="5">
                    <c:v>Argentína</c:v>
                  </c:pt>
                  <c:pt idx="6">
                    <c:v>Brazília</c:v>
                  </c:pt>
                  <c:pt idx="7">
                    <c:v>Mexiko</c:v>
                  </c:pt>
                  <c:pt idx="8">
                    <c:v>Čína</c:v>
                  </c:pt>
                  <c:pt idx="9">
                    <c:v>India</c:v>
                  </c:pt>
                  <c:pt idx="10">
                    <c:v>Indonézia</c:v>
                  </c:pt>
                  <c:pt idx="11">
                    <c:v>Japonsko</c:v>
                  </c:pt>
                  <c:pt idx="12">
                    <c:v>Malajzia</c:v>
                  </c:pt>
                  <c:pt idx="13">
                    <c:v>Južná Kórea</c:v>
                  </c:pt>
                  <c:pt idx="14">
                    <c:v>Singapúr</c:v>
                  </c:pt>
                  <c:pt idx="15">
                    <c:v>Thajsko</c:v>
                  </c:pt>
                  <c:pt idx="16">
                    <c:v>Austrália</c:v>
                  </c:pt>
                  <c:pt idx="17">
                    <c:v>Nový Zéland</c:v>
                  </c:pt>
                  <c:pt idx="18">
                    <c:v>Irán</c:v>
                  </c:pt>
                  <c:pt idx="19">
                    <c:v>Katar</c:v>
                  </c:pt>
                  <c:pt idx="20">
                    <c:v>Saudská Arábia</c:v>
                  </c:pt>
                  <c:pt idx="21">
                    <c:v>Spojené Arabské Emiráty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1A-4185-4B99-8DF7-62C22B38CF5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30231807"/>
        <c:axId val="630236607"/>
      </c:scatterChart>
      <c:valAx>
        <c:axId val="630231807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dash"/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sk-SK" dirty="0"/>
                  <a:t>Podiel</a:t>
                </a:r>
                <a:r>
                  <a:rPr lang="sk-SK" baseline="0" dirty="0"/>
                  <a:t> v roku 2024</a:t>
                </a:r>
                <a:endParaRPr lang="sk-SK" dirty="0"/>
              </a:p>
            </c:rich>
          </c:tx>
          <c:layout>
            <c:manualLayout>
              <c:xMode val="edge"/>
              <c:yMode val="edge"/>
              <c:x val="0.55163164737850057"/>
              <c:y val="0.9279713109511162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sk-SK"/>
            </a:p>
          </c:txPr>
        </c:title>
        <c:numFmt formatCode="0%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sk-SK"/>
          </a:p>
        </c:txPr>
        <c:crossAx val="630236607"/>
        <c:crosses val="autoZero"/>
        <c:crossBetween val="midCat"/>
      </c:valAx>
      <c:valAx>
        <c:axId val="63023660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dash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sk-SK" dirty="0"/>
                  <a:t>Zmena podielu medzi rokmi 2015</a:t>
                </a:r>
                <a:r>
                  <a:rPr lang="sk-SK" baseline="0" dirty="0"/>
                  <a:t> a 2024</a:t>
                </a:r>
                <a:endParaRPr lang="sk-SK" dirty="0"/>
              </a:p>
            </c:rich>
          </c:tx>
          <c:layout>
            <c:manualLayout>
              <c:xMode val="edge"/>
              <c:yMode val="edge"/>
              <c:x val="1.2561822180549985E-2"/>
              <c:y val="0.1672989489466439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sk-SK"/>
            </a:p>
          </c:txPr>
        </c:title>
        <c:numFmt formatCode="0%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sk-SK"/>
          </a:p>
        </c:txPr>
        <c:crossAx val="630231807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100">
          <a:latin typeface="Arial" panose="020B0604020202020204" pitchFamily="34" charset="0"/>
          <a:cs typeface="Arial" panose="020B0604020202020204" pitchFamily="34" charset="0"/>
        </a:defRPr>
      </a:pPr>
      <a:endParaRPr lang="sk-SK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0.46777</cdr:x>
      <cdr:y>0.041</cdr:y>
    </cdr:from>
    <cdr:to>
      <cdr:x>0.92271</cdr:x>
      <cdr:y>0.23392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FF1CC2D5-0032-040A-2131-55AA941B7B8D}"/>
            </a:ext>
          </a:extLst>
        </cdr:cNvPr>
        <cdr:cNvSpPr txBox="1"/>
      </cdr:nvSpPr>
      <cdr:spPr>
        <a:xfrm xmlns:a="http://schemas.openxmlformats.org/drawingml/2006/main">
          <a:off x="2629330" y="152052"/>
          <a:ext cx="2557236" cy="71546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sk-SK" sz="1500" b="1" kern="1200" dirty="0">
              <a:solidFill>
                <a:srgbClr val="FF7430"/>
              </a:solidFill>
              <a:latin typeface="Arial" panose="020B0604020202020204" pitchFamily="34" charset="0"/>
              <a:cs typeface="Arial" panose="020B0604020202020204" pitchFamily="34" charset="0"/>
            </a:rPr>
            <a:t>Produkcia</a:t>
          </a:r>
          <a:r>
            <a:rPr lang="sk-SK" sz="1500" b="1" kern="1200" baseline="0" dirty="0">
              <a:solidFill>
                <a:srgbClr val="FF7430"/>
              </a:solidFill>
              <a:latin typeface="Arial" panose="020B0604020202020204" pitchFamily="34" charset="0"/>
              <a:cs typeface="Arial" panose="020B0604020202020204" pitchFamily="34" charset="0"/>
            </a:rPr>
            <a:t> nových hypoték</a:t>
          </a:r>
          <a:endParaRPr lang="sk-SK" sz="1500" b="1" kern="1200" dirty="0">
            <a:solidFill>
              <a:srgbClr val="FF7430"/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0.11717</cdr:x>
      <cdr:y>0.32865</cdr:y>
    </cdr:from>
    <cdr:to>
      <cdr:x>0.49778</cdr:x>
      <cdr:y>0.51636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D37A3FA3-DEC2-55B7-56FE-1B9ECC33527A}"/>
            </a:ext>
          </a:extLst>
        </cdr:cNvPr>
        <cdr:cNvSpPr txBox="1"/>
      </cdr:nvSpPr>
      <cdr:spPr>
        <a:xfrm xmlns:a="http://schemas.openxmlformats.org/drawingml/2006/main">
          <a:off x="658611" y="1218828"/>
          <a:ext cx="2139410" cy="69613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sk-SK" sz="1500" b="1" kern="1200" dirty="0">
              <a:solidFill>
                <a:srgbClr val="2B5291"/>
              </a:solidFill>
              <a:latin typeface="Arial" panose="020B0604020202020204" pitchFamily="34" charset="0"/>
              <a:cs typeface="Arial" panose="020B0604020202020204" pitchFamily="34" charset="0"/>
            </a:rPr>
            <a:t>Medziročný rast</a:t>
          </a:r>
        </a:p>
      </cdr:txBody>
    </cdr:sp>
  </cdr:relSizeAnchor>
  <cdr:relSizeAnchor xmlns:cdr="http://schemas.openxmlformats.org/drawingml/2006/chartDrawing">
    <cdr:from>
      <cdr:x>0.24921</cdr:x>
      <cdr:y>0.72319</cdr:y>
    </cdr:from>
    <cdr:to>
      <cdr:x>0.75871</cdr:x>
      <cdr:y>0.86208</cdr:y>
    </cdr:to>
    <cdr:sp macro="" textlink="">
      <cdr:nvSpPr>
        <cdr:cNvPr id="5" name="TextBox 4">
          <a:extLst xmlns:a="http://schemas.openxmlformats.org/drawingml/2006/main">
            <a:ext uri="{FF2B5EF4-FFF2-40B4-BE49-F238E27FC236}">
              <a16:creationId xmlns:a16="http://schemas.microsoft.com/office/drawing/2014/main" id="{E2436A6A-C5D0-3ECB-6374-D975094A1E55}"/>
            </a:ext>
          </a:extLst>
        </cdr:cNvPr>
        <cdr:cNvSpPr txBox="1"/>
      </cdr:nvSpPr>
      <cdr:spPr>
        <a:xfrm xmlns:a="http://schemas.openxmlformats.org/drawingml/2006/main">
          <a:off x="1400806" y="2682014"/>
          <a:ext cx="2863911" cy="51508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sk-SK" sz="1500" b="1" kern="12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Splácanie</a:t>
          </a:r>
          <a:r>
            <a:rPr lang="sk-SK" sz="1500" b="1" kern="1200" baseline="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hypoték</a:t>
          </a:r>
          <a:endParaRPr lang="sk-SK" sz="1500" b="1" kern="1200" dirty="0">
            <a:solidFill>
              <a:schemeClr val="bg1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0.21562</cdr:x>
      <cdr:y>0.16319</cdr:y>
    </cdr:from>
    <cdr:to>
      <cdr:x>0.53016</cdr:x>
      <cdr:y>0.41486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CC954CA7-1810-C3CC-E97A-2D4B53357C6B}"/>
            </a:ext>
          </a:extLst>
        </cdr:cNvPr>
        <cdr:cNvSpPr txBox="1"/>
      </cdr:nvSpPr>
      <cdr:spPr>
        <a:xfrm xmlns:a="http://schemas.openxmlformats.org/drawingml/2006/main">
          <a:off x="1216439" y="407226"/>
          <a:ext cx="1774505" cy="62801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sk-SK" sz="1300" kern="1200" dirty="0">
              <a:solidFill>
                <a:srgbClr val="0067AC"/>
              </a:solidFill>
              <a:latin typeface="Arial" panose="020B0604020202020204" pitchFamily="34" charset="0"/>
              <a:cs typeface="Arial" panose="020B0604020202020204" pitchFamily="34" charset="0"/>
            </a:rPr>
            <a:t>Podiel na nových</a:t>
          </a:r>
          <a:r>
            <a:rPr lang="sk-SK" sz="1300" kern="1200" baseline="0" dirty="0">
              <a:solidFill>
                <a:srgbClr val="0067AC"/>
              </a:solidFill>
              <a:latin typeface="Arial" panose="020B0604020202020204" pitchFamily="34" charset="0"/>
              <a:cs typeface="Arial" panose="020B0604020202020204" pitchFamily="34" charset="0"/>
            </a:rPr>
            <a:t> hypotékach</a:t>
          </a:r>
          <a:endParaRPr lang="sk-SK" sz="1300" kern="1200" dirty="0">
            <a:solidFill>
              <a:srgbClr val="0067AC"/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0.55857</cdr:x>
      <cdr:y>0.45486</cdr:y>
    </cdr:from>
    <cdr:to>
      <cdr:x>0.8552</cdr:x>
      <cdr:y>0.76322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05974D58-D334-BC25-6FCA-634D8F01B089}"/>
            </a:ext>
          </a:extLst>
        </cdr:cNvPr>
        <cdr:cNvSpPr txBox="1"/>
      </cdr:nvSpPr>
      <cdr:spPr>
        <a:xfrm xmlns:a="http://schemas.openxmlformats.org/drawingml/2006/main">
          <a:off x="3151221" y="1135061"/>
          <a:ext cx="1673464" cy="76949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sk-SK" sz="1300" kern="1200" dirty="0">
              <a:solidFill>
                <a:srgbClr val="D15F27"/>
              </a:solidFill>
              <a:latin typeface="Arial" panose="020B0604020202020204" pitchFamily="34" charset="0"/>
              <a:cs typeface="Arial" panose="020B0604020202020204" pitchFamily="34" charset="0"/>
            </a:rPr>
            <a:t>Podiel na pracujúcich v ekonomike</a:t>
          </a:r>
        </a:p>
      </cdr:txBody>
    </cdr:sp>
  </cdr:relSizeAnchor>
  <cdr:relSizeAnchor xmlns:cdr="http://schemas.openxmlformats.org/drawingml/2006/chartDrawing">
    <cdr:from>
      <cdr:x>0.55857</cdr:x>
      <cdr:y>0.18902</cdr:y>
    </cdr:from>
    <cdr:to>
      <cdr:x>1</cdr:x>
      <cdr:y>0.38889</cdr:y>
    </cdr:to>
    <cdr:sp macro="" textlink="">
      <cdr:nvSpPr>
        <cdr:cNvPr id="4" name="TextBox 3">
          <a:extLst xmlns:a="http://schemas.openxmlformats.org/drawingml/2006/main">
            <a:ext uri="{FF2B5EF4-FFF2-40B4-BE49-F238E27FC236}">
              <a16:creationId xmlns:a16="http://schemas.microsoft.com/office/drawing/2014/main" id="{A187AA84-7F54-C812-10BB-D8E90F67455B}"/>
            </a:ext>
          </a:extLst>
        </cdr:cNvPr>
        <cdr:cNvSpPr txBox="1"/>
      </cdr:nvSpPr>
      <cdr:spPr>
        <a:xfrm xmlns:a="http://schemas.openxmlformats.org/drawingml/2006/main">
          <a:off x="3151221" y="471682"/>
          <a:ext cx="2490366" cy="498757"/>
        </a:xfrm>
        <a:prstGeom xmlns:a="http://schemas.openxmlformats.org/drawingml/2006/main" prst="rect">
          <a:avLst/>
        </a:prstGeom>
        <a:ln xmlns:a="http://schemas.openxmlformats.org/drawingml/2006/main">
          <a:noFill/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sk-SK" sz="1300" kern="120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Podiel na celom portfóliu hypoték</a:t>
          </a:r>
        </a:p>
        <a:p xmlns:a="http://schemas.openxmlformats.org/drawingml/2006/main">
          <a:endParaRPr lang="sk-SK" sz="1300" kern="1200" dirty="0">
            <a:solidFill>
              <a:srgbClr val="00B050"/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0.36925</cdr:x>
      <cdr:y>0.22962</cdr:y>
    </cdr:from>
    <cdr:to>
      <cdr:x>0.7199</cdr:x>
      <cdr:y>0.42018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07129C73-456F-F7A2-1B40-6438B90EDA17}"/>
            </a:ext>
          </a:extLst>
        </cdr:cNvPr>
        <cdr:cNvSpPr txBox="1"/>
      </cdr:nvSpPr>
      <cdr:spPr>
        <a:xfrm xmlns:a="http://schemas.openxmlformats.org/drawingml/2006/main">
          <a:off x="1912642" y="474070"/>
          <a:ext cx="1816302" cy="39342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sk-SK" sz="1300" kern="1200" dirty="0">
              <a:solidFill>
                <a:srgbClr val="0086DE"/>
              </a:solidFill>
              <a:latin typeface="Arial" panose="020B0604020202020204" pitchFamily="34" charset="0"/>
              <a:cs typeface="Arial" panose="020B0604020202020204" pitchFamily="34" charset="0"/>
            </a:rPr>
            <a:t>SZČO a podnikatelia</a:t>
          </a:r>
        </a:p>
      </cdr:txBody>
    </cdr:sp>
  </cdr:relSizeAnchor>
  <cdr:relSizeAnchor xmlns:cdr="http://schemas.openxmlformats.org/drawingml/2006/chartDrawing">
    <cdr:from>
      <cdr:x>0.37829</cdr:x>
      <cdr:y>0.64411</cdr:y>
    </cdr:from>
    <cdr:to>
      <cdr:x>0.72894</cdr:x>
      <cdr:y>0.83467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7053FD17-AC4E-F86B-5502-7B4DEE7E3896}"/>
            </a:ext>
          </a:extLst>
        </cdr:cNvPr>
        <cdr:cNvSpPr txBox="1"/>
      </cdr:nvSpPr>
      <cdr:spPr>
        <a:xfrm xmlns:a="http://schemas.openxmlformats.org/drawingml/2006/main">
          <a:off x="1959456" y="1329828"/>
          <a:ext cx="1816302" cy="39342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sk-SK" sz="1300" kern="1200" dirty="0">
              <a:solidFill>
                <a:srgbClr val="FF7430"/>
              </a:solidFill>
              <a:latin typeface="Arial" panose="020B0604020202020204" pitchFamily="34" charset="0"/>
              <a:cs typeface="Arial" panose="020B0604020202020204" pitchFamily="34" charset="0"/>
            </a:rPr>
            <a:t>Zamestnanci</a:t>
          </a: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0.18936</cdr:x>
      <cdr:y>0</cdr:y>
    </cdr:from>
    <cdr:to>
      <cdr:x>0.87805</cdr:x>
      <cdr:y>0.16004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8B1836EC-0C1D-821E-18BC-B6B5EEA822D1}"/>
            </a:ext>
          </a:extLst>
        </cdr:cNvPr>
        <cdr:cNvSpPr txBox="1"/>
      </cdr:nvSpPr>
      <cdr:spPr>
        <a:xfrm xmlns:a="http://schemas.openxmlformats.org/drawingml/2006/main">
          <a:off x="1043078" y="0"/>
          <a:ext cx="3793545" cy="62017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sk-SK" sz="1500" b="1" kern="1200" dirty="0">
              <a:solidFill>
                <a:srgbClr val="FF7430"/>
              </a:solidFill>
              <a:latin typeface="Arial" panose="020B0604020202020204" pitchFamily="34" charset="0"/>
              <a:cs typeface="Arial" panose="020B0604020202020204" pitchFamily="34" charset="0"/>
            </a:rPr>
            <a:t>Priemerná obrátkovosť inzerátov </a:t>
          </a:r>
        </a:p>
        <a:p xmlns:a="http://schemas.openxmlformats.org/drawingml/2006/main">
          <a:r>
            <a:rPr lang="sk-SK" sz="1500" b="1" kern="1200" dirty="0">
              <a:solidFill>
                <a:srgbClr val="FF7430"/>
              </a:solidFill>
              <a:latin typeface="Arial" panose="020B0604020202020204" pitchFamily="34" charset="0"/>
              <a:cs typeface="Arial" panose="020B0604020202020204" pitchFamily="34" charset="0"/>
            </a:rPr>
            <a:t>(v mesiacoch)</a:t>
          </a:r>
        </a:p>
      </cdr:txBody>
    </cdr:sp>
  </cdr:relSizeAnchor>
  <cdr:relSizeAnchor xmlns:cdr="http://schemas.openxmlformats.org/drawingml/2006/chartDrawing">
    <cdr:from>
      <cdr:x>0.15356</cdr:x>
      <cdr:y>0.70629</cdr:y>
    </cdr:from>
    <cdr:to>
      <cdr:x>0.8886</cdr:x>
      <cdr:y>0.86633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4034F55F-CF76-D9CB-BA85-2375129F2E11}"/>
            </a:ext>
          </a:extLst>
        </cdr:cNvPr>
        <cdr:cNvSpPr txBox="1"/>
      </cdr:nvSpPr>
      <cdr:spPr>
        <a:xfrm xmlns:a="http://schemas.openxmlformats.org/drawingml/2006/main">
          <a:off x="845853" y="2736944"/>
          <a:ext cx="4048884" cy="62017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sk-SK" sz="1500" b="1" kern="1200" dirty="0">
              <a:solidFill>
                <a:srgbClr val="2B5291"/>
              </a:solidFill>
              <a:latin typeface="Arial" panose="020B0604020202020204" pitchFamily="34" charset="0"/>
              <a:cs typeface="Arial" panose="020B0604020202020204" pitchFamily="34" charset="0"/>
            </a:rPr>
            <a:t>Medziročná</a:t>
          </a:r>
          <a:r>
            <a:rPr lang="sk-SK" sz="1500" b="1" kern="1200" baseline="0" dirty="0">
              <a:solidFill>
                <a:srgbClr val="2B5291"/>
              </a:solidFill>
              <a:latin typeface="Arial" panose="020B0604020202020204" pitchFamily="34" charset="0"/>
              <a:cs typeface="Arial" panose="020B0604020202020204" pitchFamily="34" charset="0"/>
            </a:rPr>
            <a:t> zmena cien bytov (pravá os)</a:t>
          </a:r>
          <a:endParaRPr lang="sk-SK" sz="1500" b="1" kern="1200" dirty="0">
            <a:solidFill>
              <a:srgbClr val="2B5291"/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hlavičku 1">
            <a:extLst>
              <a:ext uri="{FF2B5EF4-FFF2-40B4-BE49-F238E27FC236}">
                <a16:creationId xmlns:a16="http://schemas.microsoft.com/office/drawing/2014/main" id="{5594D83E-7F9B-CB80-6C1D-1A5DCF518A9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83DB7E2B-54B0-3097-61D6-BDE237B6442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FF260B-F4D8-6D41-9607-65D435B7F819}" type="datetimeFigureOut">
              <a:rPr lang="sk-SK" smtClean="0"/>
              <a:t>29. 5. 2026</a:t>
            </a:fld>
            <a:endParaRPr lang="sk-SK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2A4EC800-3DFF-A1CD-938A-B748942E24A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6783237C-D514-B0DB-8E80-6F7A7F81F04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E6A5E7-47DC-9444-BBC3-8D164089F69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7077520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hlavičk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objekt pre dá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1C9081-B4C6-614F-9A2A-C826293048F0}" type="datetimeFigureOut">
              <a:rPr lang="sk-SK" smtClean="0"/>
              <a:t>29. 5. 2026</a:t>
            </a:fld>
            <a:endParaRPr lang="sk-SK"/>
          </a:p>
        </p:txBody>
      </p:sp>
      <p:sp>
        <p:nvSpPr>
          <p:cNvPr id="4" name="Zástupný objekt pre obrázok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objekt pre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E2D081-57DF-FE43-B273-95DEA1AF8EF6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58541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E2D081-57DF-FE43-B273-95DEA1AF8EF6}" type="slidenum">
              <a:rPr lang="sk-SK" smtClean="0"/>
              <a:t>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1041125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E2D081-57DF-FE43-B273-95DEA1AF8EF6}" type="slidenum">
              <a:rPr lang="sk-SK" smtClean="0"/>
              <a:t>2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8745737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E2D081-57DF-FE43-B273-95DEA1AF8EF6}" type="slidenum">
              <a:rPr lang="sk-SK" smtClean="0"/>
              <a:t>13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1734268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ok 7">
            <a:extLst>
              <a:ext uri="{FF2B5EF4-FFF2-40B4-BE49-F238E27FC236}">
                <a16:creationId xmlns:a16="http://schemas.microsoft.com/office/drawing/2014/main" id="{B4BFCE04-0214-9AF0-BAB3-CF554A4C1A0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rcRect/>
          <a:stretch/>
        </p:blipFill>
        <p:spPr>
          <a:xfrm>
            <a:off x="2467" y="1387"/>
            <a:ext cx="12187065" cy="6855224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10B397B7-B9C3-62D9-D318-F4409AB8BC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11045" y="3429000"/>
            <a:ext cx="11581663" cy="3206434"/>
          </a:xfrm>
        </p:spPr>
        <p:txBody>
          <a:bodyPr anchor="b"/>
          <a:lstStyle>
            <a:lvl1pPr algn="l">
              <a:lnSpc>
                <a:spcPct val="100000"/>
              </a:lnSpc>
              <a:defRPr sz="7000">
                <a:solidFill>
                  <a:schemeClr val="bg1"/>
                </a:solidFill>
              </a:defRPr>
            </a:lvl1pPr>
          </a:lstStyle>
          <a:p>
            <a:r>
              <a:rPr lang="sk-SK" dirty="0"/>
              <a:t>Kliknite a pridajte názov prezentácie</a:t>
            </a:r>
          </a:p>
        </p:txBody>
      </p:sp>
      <p:sp>
        <p:nvSpPr>
          <p:cNvPr id="3" name="Zástupný objekt pre dátum 3">
            <a:extLst>
              <a:ext uri="{FF2B5EF4-FFF2-40B4-BE49-F238E27FC236}">
                <a16:creationId xmlns:a16="http://schemas.microsoft.com/office/drawing/2014/main" id="{C9FEE31E-74FA-95CF-9101-9146E74576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249508" y="24686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220CCD08-8467-024C-8832-0294B63A9472}" type="datetime1">
              <a:rPr lang="sk-SK" smtClean="0"/>
              <a:pPr/>
              <a:t>29. 5. 2026</a:t>
            </a:fld>
            <a:endParaRPr lang="sk-SK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3C04324-F9EF-DDDE-126E-B17E3FD2CAE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7001" y="298377"/>
            <a:ext cx="1849122" cy="720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9235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box_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 descr="Obrázok, na ktorom je štvorec, snímka obrazovky, dizajn&#10;&#10;Obsah vygenerovaný umelou inteligenciou môže byť nesprávny.">
            <a:extLst>
              <a:ext uri="{FF2B5EF4-FFF2-40B4-BE49-F238E27FC236}">
                <a16:creationId xmlns:a16="http://schemas.microsoft.com/office/drawing/2014/main" id="{A6D9B367-B33E-783B-7C34-3D38359283E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0" y="-59569"/>
            <a:ext cx="12178990" cy="6854358"/>
          </a:xfrm>
          <a:prstGeom prst="rect">
            <a:avLst/>
          </a:prstGeom>
        </p:spPr>
      </p:pic>
      <p:sp>
        <p:nvSpPr>
          <p:cNvPr id="5" name="Zástupný text 2">
            <a:extLst>
              <a:ext uri="{FF2B5EF4-FFF2-40B4-BE49-F238E27FC236}">
                <a16:creationId xmlns:a16="http://schemas.microsoft.com/office/drawing/2014/main" id="{B94B0FAB-DD5A-FCC1-F06C-29016D3AEFD0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266257" y="2489947"/>
            <a:ext cx="5657754" cy="40443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000">
                <a:solidFill>
                  <a:srgbClr val="11203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k-SK" dirty="0"/>
              <a:t>Kliknite a pridajte obsah</a:t>
            </a:r>
          </a:p>
        </p:txBody>
      </p:sp>
      <p:sp>
        <p:nvSpPr>
          <p:cNvPr id="6" name="Zástupný objekt pre obsah 2">
            <a:extLst>
              <a:ext uri="{FF2B5EF4-FFF2-40B4-BE49-F238E27FC236}">
                <a16:creationId xmlns:a16="http://schemas.microsoft.com/office/drawing/2014/main" id="{F5838B7D-D1A7-57C0-15FE-555206493497}"/>
              </a:ext>
            </a:extLst>
          </p:cNvPr>
          <p:cNvSpPr>
            <a:spLocks noGrp="1"/>
          </p:cNvSpPr>
          <p:nvPr>
            <p:ph idx="24" hasCustomPrompt="1"/>
          </p:nvPr>
        </p:nvSpPr>
        <p:spPr>
          <a:xfrm>
            <a:off x="6358954" y="354525"/>
            <a:ext cx="5369105" cy="5989753"/>
          </a:xfrm>
        </p:spPr>
        <p:txBody>
          <a:bodyPr/>
          <a:lstStyle/>
          <a:p>
            <a:pPr lvl="0"/>
            <a:r>
              <a:rPr lang="sk-SK" dirty="0"/>
              <a:t> 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2DE23D9E-E9EC-9286-6815-2C6348218EE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46530" y="189691"/>
            <a:ext cx="5677481" cy="682009"/>
          </a:xfrm>
        </p:spPr>
        <p:txBody>
          <a:bodyPr/>
          <a:lstStyle>
            <a:lvl1pPr>
              <a:defRPr>
                <a:latin typeface="Sitka Banner" pitchFamily="2" charset="0"/>
              </a:defRPr>
            </a:lvl1pPr>
          </a:lstStyle>
          <a:p>
            <a:r>
              <a:rPr lang="sk-SK" dirty="0"/>
              <a:t>Kliknite a pridajte nadpis</a:t>
            </a:r>
          </a:p>
        </p:txBody>
      </p:sp>
    </p:spTree>
    <p:extLst>
      <p:ext uri="{BB962C8B-B14F-4D97-AF65-F5344CB8AC3E}">
        <p14:creationId xmlns:p14="http://schemas.microsoft.com/office/powerpoint/2010/main" val="37766310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oxy + textovy blok_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Obrázok 16" descr="Obrázok, na ktorom je snímka obrazovky, štvorec, smartfón, dizajn&#10;&#10;Obsah vygenerovaný umelou inteligenciou môže byť nesprávny.">
            <a:extLst>
              <a:ext uri="{FF2B5EF4-FFF2-40B4-BE49-F238E27FC236}">
                <a16:creationId xmlns:a16="http://schemas.microsoft.com/office/drawing/2014/main" id="{0DBB1EC5-D4F2-FCBA-4DA4-197C6E9BB6B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1680"/>
          </a:xfrm>
          <a:prstGeom prst="rect">
            <a:avLst/>
          </a:prstGeom>
        </p:spPr>
      </p:pic>
      <p:sp>
        <p:nvSpPr>
          <p:cNvPr id="7" name="Zástupný text 2">
            <a:extLst>
              <a:ext uri="{FF2B5EF4-FFF2-40B4-BE49-F238E27FC236}">
                <a16:creationId xmlns:a16="http://schemas.microsoft.com/office/drawing/2014/main" id="{D2EED642-5C33-4E45-4234-8EF54A92EEAD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391751" y="469900"/>
            <a:ext cx="2365514" cy="5905500"/>
          </a:xfrm>
        </p:spPr>
        <p:txBody>
          <a:bodyPr numCol="1" anchor="ctr" anchorCtr="0">
            <a:normAutofit/>
          </a:bodyPr>
          <a:lstStyle>
            <a:lvl1pPr marL="0" indent="0" algn="ctr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Zástupný text 2">
            <a:extLst>
              <a:ext uri="{FF2B5EF4-FFF2-40B4-BE49-F238E27FC236}">
                <a16:creationId xmlns:a16="http://schemas.microsoft.com/office/drawing/2014/main" id="{A7FD175E-152C-6A01-E96C-64772D3FBCE1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9342178" y="469900"/>
            <a:ext cx="2365514" cy="5905500"/>
          </a:xfrm>
        </p:spPr>
        <p:txBody>
          <a:bodyPr numCol="1" anchor="ctr" anchorCtr="0">
            <a:normAutofit/>
          </a:bodyPr>
          <a:lstStyle>
            <a:lvl1pPr marL="0" indent="0" algn="ctr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Zástupný text 2">
            <a:extLst>
              <a:ext uri="{FF2B5EF4-FFF2-40B4-BE49-F238E27FC236}">
                <a16:creationId xmlns:a16="http://schemas.microsoft.com/office/drawing/2014/main" id="{0B4A5D71-1095-2C60-ECB5-64DA54C63B91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266257" y="2489947"/>
            <a:ext cx="5657754" cy="40443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000">
                <a:solidFill>
                  <a:srgbClr val="11203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k-SK" dirty="0"/>
              <a:t>Kliknite a pridajte obsah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D27DC765-3E2A-9931-07E3-92550853093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46530" y="189691"/>
            <a:ext cx="5657754" cy="682009"/>
          </a:xfrm>
        </p:spPr>
        <p:txBody>
          <a:bodyPr/>
          <a:lstStyle>
            <a:lvl1pPr>
              <a:defRPr>
                <a:latin typeface="Sitka Banner" pitchFamily="2" charset="0"/>
              </a:defRPr>
            </a:lvl1pPr>
          </a:lstStyle>
          <a:p>
            <a:r>
              <a:rPr lang="sk-SK" dirty="0"/>
              <a:t>Kliknite a pridajte nadpis</a:t>
            </a:r>
          </a:p>
        </p:txBody>
      </p:sp>
    </p:spTree>
    <p:extLst>
      <p:ext uri="{BB962C8B-B14F-4D97-AF65-F5344CB8AC3E}">
        <p14:creationId xmlns:p14="http://schemas.microsoft.com/office/powerpoint/2010/main" val="41265154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oxy + grafy_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 descr="Obrázok, na ktorom je štvorec, dizajn&#10;&#10;Obsah vygenerovaný umelou inteligenciou môže byť nesprávny.">
            <a:extLst>
              <a:ext uri="{FF2B5EF4-FFF2-40B4-BE49-F238E27FC236}">
                <a16:creationId xmlns:a16="http://schemas.microsoft.com/office/drawing/2014/main" id="{6F5CB89C-FAC9-AC55-31AA-ED1F06D56B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200176" cy="6858000"/>
          </a:xfrm>
          <a:prstGeom prst="rect">
            <a:avLst/>
          </a:prstGeom>
        </p:spPr>
      </p:pic>
      <p:sp>
        <p:nvSpPr>
          <p:cNvPr id="4" name="Zástupný objekt pre obsah 2">
            <a:extLst>
              <a:ext uri="{FF2B5EF4-FFF2-40B4-BE49-F238E27FC236}">
                <a16:creationId xmlns:a16="http://schemas.microsoft.com/office/drawing/2014/main" id="{1145B21C-A746-A70B-D08C-F8472A417CA9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4330972" y="400660"/>
            <a:ext cx="3550809" cy="6056680"/>
          </a:xfrm>
        </p:spPr>
        <p:txBody>
          <a:bodyPr/>
          <a:lstStyle/>
          <a:p>
            <a:pPr lvl="0"/>
            <a:r>
              <a:rPr lang="sk-SK" dirty="0"/>
              <a:t> </a:t>
            </a:r>
          </a:p>
        </p:txBody>
      </p:sp>
      <p:sp>
        <p:nvSpPr>
          <p:cNvPr id="5" name="Zástupný objekt pre obsah 2">
            <a:extLst>
              <a:ext uri="{FF2B5EF4-FFF2-40B4-BE49-F238E27FC236}">
                <a16:creationId xmlns:a16="http://schemas.microsoft.com/office/drawing/2014/main" id="{1209F3EA-0BDA-0657-9063-AB7519BF3604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393817" y="406381"/>
            <a:ext cx="3550809" cy="6056680"/>
          </a:xfrm>
        </p:spPr>
        <p:txBody>
          <a:bodyPr/>
          <a:lstStyle/>
          <a:p>
            <a:pPr lvl="0"/>
            <a:r>
              <a:rPr lang="sk-SK" dirty="0"/>
              <a:t> </a:t>
            </a:r>
          </a:p>
        </p:txBody>
      </p:sp>
      <p:sp>
        <p:nvSpPr>
          <p:cNvPr id="10" name="Zástupný objekt pre obsah 2">
            <a:extLst>
              <a:ext uri="{FF2B5EF4-FFF2-40B4-BE49-F238E27FC236}">
                <a16:creationId xmlns:a16="http://schemas.microsoft.com/office/drawing/2014/main" id="{F485456A-37F3-0FB9-55AD-C90200F85898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8265574" y="407620"/>
            <a:ext cx="3550809" cy="6056680"/>
          </a:xfrm>
        </p:spPr>
        <p:txBody>
          <a:bodyPr/>
          <a:lstStyle/>
          <a:p>
            <a:pPr lvl="0"/>
            <a:r>
              <a:rPr lang="sk-SK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749903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oxy_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8DA6164-0CA1-219D-D4E2-EBCDEE22E1A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061"/>
            <a:ext cx="12190114" cy="6859061"/>
          </a:xfrm>
          <a:prstGeom prst="rect">
            <a:avLst/>
          </a:prstGeom>
        </p:spPr>
      </p:pic>
      <p:sp>
        <p:nvSpPr>
          <p:cNvPr id="24" name="Zástupný text 2">
            <a:extLst>
              <a:ext uri="{FF2B5EF4-FFF2-40B4-BE49-F238E27FC236}">
                <a16:creationId xmlns:a16="http://schemas.microsoft.com/office/drawing/2014/main" id="{ACBEE64A-B69D-32FC-E7B5-7D739BE6F70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480595" y="381000"/>
            <a:ext cx="6926920" cy="5977602"/>
          </a:xfrm>
        </p:spPr>
        <p:txBody>
          <a:bodyPr numCol="1" anchor="ctr" anchorCtr="0">
            <a:normAutofit/>
          </a:bodyPr>
          <a:lstStyle>
            <a:lvl1pPr marL="0" indent="0" algn="ctr">
              <a:lnSpc>
                <a:spcPct val="100000"/>
              </a:lnSpc>
              <a:buNone/>
              <a:defRPr sz="32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sk-SK" dirty="0"/>
              <a:t>Kliknite a vložte obsah</a:t>
            </a:r>
          </a:p>
        </p:txBody>
      </p:sp>
      <p:sp>
        <p:nvSpPr>
          <p:cNvPr id="5" name="Zástupný text 2">
            <a:extLst>
              <a:ext uri="{FF2B5EF4-FFF2-40B4-BE49-F238E27FC236}">
                <a16:creationId xmlns:a16="http://schemas.microsoft.com/office/drawing/2014/main" id="{C3A68A4E-48F9-543B-C060-A472A2A7DAF4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424596" y="381000"/>
            <a:ext cx="3182204" cy="5110103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 b="0">
                <a:solidFill>
                  <a:schemeClr val="bg1"/>
                </a:solidFill>
                <a:latin typeface="Sitka Banner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sk-SK" dirty="0"/>
              <a:t>Kliknite a vložte obsah</a:t>
            </a:r>
          </a:p>
        </p:txBody>
      </p:sp>
      <p:sp>
        <p:nvSpPr>
          <p:cNvPr id="6" name="Zástupný text 2">
            <a:extLst>
              <a:ext uri="{FF2B5EF4-FFF2-40B4-BE49-F238E27FC236}">
                <a16:creationId xmlns:a16="http://schemas.microsoft.com/office/drawing/2014/main" id="{3BC11006-A9EA-97B3-6CEE-258FDAF0C165}"/>
              </a:ext>
            </a:extLst>
          </p:cNvPr>
          <p:cNvSpPr>
            <a:spLocks noGrp="1"/>
          </p:cNvSpPr>
          <p:nvPr>
            <p:ph type="body" idx="19"/>
          </p:nvPr>
        </p:nvSpPr>
        <p:spPr>
          <a:xfrm>
            <a:off x="424597" y="5491103"/>
            <a:ext cx="3182204" cy="867499"/>
          </a:xfrm>
        </p:spPr>
        <p:txBody>
          <a:bodyPr numCol="1" anchor="b" anchorCtr="0">
            <a:normAutofit/>
          </a:bodyPr>
          <a:lstStyle>
            <a:lvl1pPr marL="0" indent="0" algn="ctr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813950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oxy_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 descr="Obrázok, na ktorom je štvorec, puzdro&#10;&#10;Obsah vygenerovaný umelou inteligenciou môže byť nesprávny.">
            <a:extLst>
              <a:ext uri="{FF2B5EF4-FFF2-40B4-BE49-F238E27FC236}">
                <a16:creationId xmlns:a16="http://schemas.microsoft.com/office/drawing/2014/main" id="{F560D29B-7782-9485-1423-7BD6007BF0F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185461" cy="6858000"/>
          </a:xfrm>
          <a:prstGeom prst="rect">
            <a:avLst/>
          </a:prstGeom>
        </p:spPr>
      </p:pic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9792C21-C999-DAF7-B19E-28880057DA43}"/>
              </a:ext>
            </a:extLst>
          </p:cNvPr>
          <p:cNvSpPr>
            <a:spLocks noGrp="1"/>
          </p:cNvSpPr>
          <p:nvPr>
            <p:ph type="body" idx="21"/>
          </p:nvPr>
        </p:nvSpPr>
        <p:spPr>
          <a:xfrm>
            <a:off x="449311" y="5491103"/>
            <a:ext cx="3430712" cy="867499"/>
          </a:xfrm>
        </p:spPr>
        <p:txBody>
          <a:bodyPr numCol="1" anchor="b" anchorCtr="0">
            <a:normAutofit/>
          </a:bodyPr>
          <a:lstStyle>
            <a:lvl1pPr marL="0" indent="0" algn="ctr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Zástupný text 2">
            <a:extLst>
              <a:ext uri="{FF2B5EF4-FFF2-40B4-BE49-F238E27FC236}">
                <a16:creationId xmlns:a16="http://schemas.microsoft.com/office/drawing/2014/main" id="{8A9385A8-F6D7-7D36-F238-6D0764A0A70E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4391115" y="381000"/>
            <a:ext cx="3430712" cy="5110103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 b="0">
                <a:solidFill>
                  <a:schemeClr val="bg1"/>
                </a:solidFill>
                <a:latin typeface="Sitka Banner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sk-SK" dirty="0"/>
              <a:t>Kliknite a pridajte obsah</a:t>
            </a:r>
          </a:p>
        </p:txBody>
      </p:sp>
      <p:sp>
        <p:nvSpPr>
          <p:cNvPr id="6" name="Zástupný text 2">
            <a:extLst>
              <a:ext uri="{FF2B5EF4-FFF2-40B4-BE49-F238E27FC236}">
                <a16:creationId xmlns:a16="http://schemas.microsoft.com/office/drawing/2014/main" id="{938D69EE-C07C-A5EB-9DD5-9A5D1550C8F1}"/>
              </a:ext>
            </a:extLst>
          </p:cNvPr>
          <p:cNvSpPr>
            <a:spLocks noGrp="1"/>
          </p:cNvSpPr>
          <p:nvPr>
            <p:ph type="body" idx="23"/>
          </p:nvPr>
        </p:nvSpPr>
        <p:spPr>
          <a:xfrm>
            <a:off x="4391116" y="5491103"/>
            <a:ext cx="3430712" cy="867499"/>
          </a:xfrm>
        </p:spPr>
        <p:txBody>
          <a:bodyPr numCol="1" anchor="b" anchorCtr="0">
            <a:normAutofit/>
          </a:bodyPr>
          <a:lstStyle>
            <a:lvl1pPr marL="0" indent="0" algn="ctr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Zástupný text 2">
            <a:extLst>
              <a:ext uri="{FF2B5EF4-FFF2-40B4-BE49-F238E27FC236}">
                <a16:creationId xmlns:a16="http://schemas.microsoft.com/office/drawing/2014/main" id="{B2CA8B24-DF24-E2D0-257A-03C8A179A1FF}"/>
              </a:ext>
            </a:extLst>
          </p:cNvPr>
          <p:cNvSpPr>
            <a:spLocks noGrp="1"/>
          </p:cNvSpPr>
          <p:nvPr>
            <p:ph type="body" idx="25"/>
          </p:nvPr>
        </p:nvSpPr>
        <p:spPr>
          <a:xfrm>
            <a:off x="8317657" y="5491103"/>
            <a:ext cx="3430712" cy="867499"/>
          </a:xfrm>
        </p:spPr>
        <p:txBody>
          <a:bodyPr numCol="1" anchor="b" anchorCtr="0">
            <a:normAutofit/>
          </a:bodyPr>
          <a:lstStyle>
            <a:lvl1pPr marL="0" indent="0" algn="ctr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Zástupný text 2">
            <a:extLst>
              <a:ext uri="{FF2B5EF4-FFF2-40B4-BE49-F238E27FC236}">
                <a16:creationId xmlns:a16="http://schemas.microsoft.com/office/drawing/2014/main" id="{34C630C1-BA5E-3223-9994-D0F450F306B0}"/>
              </a:ext>
            </a:extLst>
          </p:cNvPr>
          <p:cNvSpPr>
            <a:spLocks noGrp="1"/>
          </p:cNvSpPr>
          <p:nvPr>
            <p:ph type="body" idx="26" hasCustomPrompt="1"/>
          </p:nvPr>
        </p:nvSpPr>
        <p:spPr>
          <a:xfrm>
            <a:off x="446645" y="381000"/>
            <a:ext cx="3430712" cy="5110103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 b="0">
                <a:solidFill>
                  <a:schemeClr val="bg1"/>
                </a:solidFill>
                <a:latin typeface="Sitka Banner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sk-SK" dirty="0"/>
              <a:t>Kliknite a pridajte obsah</a:t>
            </a:r>
          </a:p>
        </p:txBody>
      </p:sp>
      <p:sp>
        <p:nvSpPr>
          <p:cNvPr id="11" name="Zástupný text 2">
            <a:extLst>
              <a:ext uri="{FF2B5EF4-FFF2-40B4-BE49-F238E27FC236}">
                <a16:creationId xmlns:a16="http://schemas.microsoft.com/office/drawing/2014/main" id="{6B7E7EFA-B201-6419-9AAE-398EF7F2F163}"/>
              </a:ext>
            </a:extLst>
          </p:cNvPr>
          <p:cNvSpPr>
            <a:spLocks noGrp="1"/>
          </p:cNvSpPr>
          <p:nvPr>
            <p:ph type="body" idx="27" hasCustomPrompt="1"/>
          </p:nvPr>
        </p:nvSpPr>
        <p:spPr>
          <a:xfrm>
            <a:off x="8281797" y="381000"/>
            <a:ext cx="3430712" cy="5110103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 b="0">
                <a:solidFill>
                  <a:schemeClr val="bg1"/>
                </a:solidFill>
                <a:latin typeface="Sitka Banner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sk-SK" dirty="0"/>
              <a:t>Kliknite a pridajte obsah</a:t>
            </a:r>
          </a:p>
        </p:txBody>
      </p:sp>
    </p:spTree>
    <p:extLst>
      <p:ext uri="{BB962C8B-B14F-4D97-AF65-F5344CB8AC3E}">
        <p14:creationId xmlns:p14="http://schemas.microsoft.com/office/powerpoint/2010/main" val="24250751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oxy verctical_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ázok 12" descr="Obrázok, na ktorom je štvorec, snímka obrazovky, doplnok, puzdro&#10;&#10;Obsah vygenerovaný umelou inteligenciou môže byť nesprávny.">
            <a:extLst>
              <a:ext uri="{FF2B5EF4-FFF2-40B4-BE49-F238E27FC236}">
                <a16:creationId xmlns:a16="http://schemas.microsoft.com/office/drawing/2014/main" id="{F62B5DC3-8F21-139E-7998-10CC87C60A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51" y="0"/>
            <a:ext cx="12192000" cy="6861680"/>
          </a:xfrm>
          <a:prstGeom prst="rect">
            <a:avLst/>
          </a:prstGeom>
        </p:spPr>
      </p:pic>
      <p:sp>
        <p:nvSpPr>
          <p:cNvPr id="6" name="Zástupný text 2">
            <a:extLst>
              <a:ext uri="{FF2B5EF4-FFF2-40B4-BE49-F238E27FC236}">
                <a16:creationId xmlns:a16="http://schemas.microsoft.com/office/drawing/2014/main" id="{09202153-E06E-07EF-E956-923A02C6FD7F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376911" y="370703"/>
            <a:ext cx="11460480" cy="1746746"/>
          </a:xfrm>
        </p:spPr>
        <p:txBody>
          <a:bodyPr numCol="1" anchor="ctr">
            <a:normAutofit/>
          </a:bodyPr>
          <a:lstStyle>
            <a:lvl1pPr marL="0" indent="0" algn="ctr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sk-SK" dirty="0"/>
              <a:t>Kliknite a pridajte obsah</a:t>
            </a:r>
          </a:p>
        </p:txBody>
      </p:sp>
      <p:sp>
        <p:nvSpPr>
          <p:cNvPr id="2" name="Zástupný text 2">
            <a:extLst>
              <a:ext uri="{FF2B5EF4-FFF2-40B4-BE49-F238E27FC236}">
                <a16:creationId xmlns:a16="http://schemas.microsoft.com/office/drawing/2014/main" id="{0C320B7D-69E0-E7F4-5A2B-FBF8B0EC259A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376911" y="2557849"/>
            <a:ext cx="11460480" cy="1746746"/>
          </a:xfrm>
        </p:spPr>
        <p:txBody>
          <a:bodyPr numCol="1" anchor="ctr">
            <a:normAutofit/>
          </a:bodyPr>
          <a:lstStyle>
            <a:lvl1pPr marL="0" indent="0" algn="ctr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sk-SK" dirty="0"/>
              <a:t>Kliknite a pridajte obsah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EC6CC169-BE21-D608-ED48-B7C9BBA9E956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376911" y="4744995"/>
            <a:ext cx="11460480" cy="1746746"/>
          </a:xfrm>
        </p:spPr>
        <p:txBody>
          <a:bodyPr numCol="1" anchor="ctr">
            <a:normAutofit/>
          </a:bodyPr>
          <a:lstStyle>
            <a:lvl1pPr marL="0" indent="0" algn="ctr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sk-SK" dirty="0"/>
              <a:t>Kliknite a pridajte obsah</a:t>
            </a:r>
          </a:p>
        </p:txBody>
      </p:sp>
    </p:spTree>
    <p:extLst>
      <p:ext uri="{BB962C8B-B14F-4D97-AF65-F5344CB8AC3E}">
        <p14:creationId xmlns:p14="http://schemas.microsoft.com/office/powerpoint/2010/main" val="17986347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oxy_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ok 6" descr="Obrázok, na ktorom je štvorec&#10;&#10;Obsah vygenerovaný umelou inteligenciou môže byť nesprávny.">
            <a:extLst>
              <a:ext uri="{FF2B5EF4-FFF2-40B4-BE49-F238E27FC236}">
                <a16:creationId xmlns:a16="http://schemas.microsoft.com/office/drawing/2014/main" id="{90A6DDBE-8A11-2790-C778-868B013C73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1126" y="0"/>
            <a:ext cx="12185461" cy="6858000"/>
          </a:xfrm>
          <a:prstGeom prst="rect">
            <a:avLst/>
          </a:prstGeom>
        </p:spPr>
      </p:pic>
      <p:sp>
        <p:nvSpPr>
          <p:cNvPr id="14" name="Zástupný text 2">
            <a:extLst>
              <a:ext uri="{FF2B5EF4-FFF2-40B4-BE49-F238E27FC236}">
                <a16:creationId xmlns:a16="http://schemas.microsoft.com/office/drawing/2014/main" id="{4264FB38-5F2A-6FB4-76DF-6EA5FED3F8F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266040" y="2098589"/>
            <a:ext cx="5486642" cy="3968103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32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sk-SK" dirty="0"/>
              <a:t>Kliknite a pridajte obsah</a:t>
            </a:r>
          </a:p>
        </p:txBody>
      </p:sp>
      <p:sp>
        <p:nvSpPr>
          <p:cNvPr id="6" name="Zástupný text 2">
            <a:extLst>
              <a:ext uri="{FF2B5EF4-FFF2-40B4-BE49-F238E27FC236}">
                <a16:creationId xmlns:a16="http://schemas.microsoft.com/office/drawing/2014/main" id="{5EC65BDC-1710-CF19-3367-D8E562A9523B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359422" y="381000"/>
            <a:ext cx="5486642" cy="2807043"/>
          </a:xfrm>
        </p:spPr>
        <p:txBody>
          <a:bodyPr numCol="1" anchor="b" anchorCtr="0">
            <a:normAutofit/>
          </a:bodyPr>
          <a:lstStyle>
            <a:lvl1pPr marL="0" indent="0" algn="l">
              <a:lnSpc>
                <a:spcPct val="100000"/>
              </a:lnSpc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sk-SK" dirty="0"/>
              <a:t>Kliknite a vložte obsah</a:t>
            </a:r>
          </a:p>
        </p:txBody>
      </p:sp>
      <p:sp>
        <p:nvSpPr>
          <p:cNvPr id="8" name="Zástupný text 2">
            <a:extLst>
              <a:ext uri="{FF2B5EF4-FFF2-40B4-BE49-F238E27FC236}">
                <a16:creationId xmlns:a16="http://schemas.microsoft.com/office/drawing/2014/main" id="{44B3119E-D6BA-6C15-4677-B3731D478121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359422" y="3581400"/>
            <a:ext cx="5486642" cy="2895600"/>
          </a:xfrm>
        </p:spPr>
        <p:txBody>
          <a:bodyPr numCol="1" anchor="b" anchorCtr="0">
            <a:normAutofit/>
          </a:bodyPr>
          <a:lstStyle>
            <a:lvl1pPr marL="0" indent="0" algn="l">
              <a:lnSpc>
                <a:spcPct val="100000"/>
              </a:lnSpc>
              <a:buNone/>
              <a:defRPr sz="2400" b="0">
                <a:solidFill>
                  <a:schemeClr val="bg1"/>
                </a:solidFill>
                <a:latin typeface="Sitka Banner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sk-SK" dirty="0"/>
              <a:t>Kliknite a vložte obsah</a:t>
            </a:r>
          </a:p>
        </p:txBody>
      </p:sp>
      <p:sp>
        <p:nvSpPr>
          <p:cNvPr id="12" name="Zástupný text 2">
            <a:extLst>
              <a:ext uri="{FF2B5EF4-FFF2-40B4-BE49-F238E27FC236}">
                <a16:creationId xmlns:a16="http://schemas.microsoft.com/office/drawing/2014/main" id="{90B502DE-5665-660C-1E3E-50E764706AA2}"/>
              </a:ext>
            </a:extLst>
          </p:cNvPr>
          <p:cNvSpPr>
            <a:spLocks noGrp="1"/>
          </p:cNvSpPr>
          <p:nvPr>
            <p:ph type="body" idx="26" hasCustomPrompt="1"/>
          </p:nvPr>
        </p:nvSpPr>
        <p:spPr>
          <a:xfrm>
            <a:off x="6266040" y="381000"/>
            <a:ext cx="5486642" cy="1336589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 b="0">
                <a:solidFill>
                  <a:schemeClr val="bg1"/>
                </a:solidFill>
                <a:latin typeface="Sitka Banner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sk-SK" dirty="0"/>
              <a:t>Kliknite a pridajte nadpis</a:t>
            </a:r>
          </a:p>
        </p:txBody>
      </p:sp>
      <p:sp>
        <p:nvSpPr>
          <p:cNvPr id="13" name="Zástupný text 2">
            <a:extLst>
              <a:ext uri="{FF2B5EF4-FFF2-40B4-BE49-F238E27FC236}">
                <a16:creationId xmlns:a16="http://schemas.microsoft.com/office/drawing/2014/main" id="{054F266A-7AE7-D97E-7270-897898BC82B6}"/>
              </a:ext>
            </a:extLst>
          </p:cNvPr>
          <p:cNvSpPr>
            <a:spLocks noGrp="1"/>
          </p:cNvSpPr>
          <p:nvPr>
            <p:ph type="body" idx="27"/>
          </p:nvPr>
        </p:nvSpPr>
        <p:spPr>
          <a:xfrm>
            <a:off x="6266039" y="6066692"/>
            <a:ext cx="5486642" cy="410307"/>
          </a:xfrm>
        </p:spPr>
        <p:txBody>
          <a:bodyPr numCol="1" anchor="ctr" anchorCtr="0">
            <a:normAutofit/>
          </a:bodyPr>
          <a:lstStyle>
            <a:lvl1pPr marL="0" indent="0" algn="ctr">
              <a:buNone/>
              <a:defRPr sz="1600" b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4817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boxy_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ok 6" descr="Obrázok, na ktorom je štvorec&#10;&#10;Obsah vygenerovaný umelou inteligenciou môže byť nesprávny.">
            <a:extLst>
              <a:ext uri="{FF2B5EF4-FFF2-40B4-BE49-F238E27FC236}">
                <a16:creationId xmlns:a16="http://schemas.microsoft.com/office/drawing/2014/main" id="{90A6DDBE-8A11-2790-C778-868B013C73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1126" y="0"/>
            <a:ext cx="12185461" cy="6858000"/>
          </a:xfrm>
          <a:prstGeom prst="rect">
            <a:avLst/>
          </a:prstGeom>
        </p:spPr>
      </p:pic>
      <p:sp>
        <p:nvSpPr>
          <p:cNvPr id="14" name="Zástupný text 2">
            <a:extLst>
              <a:ext uri="{FF2B5EF4-FFF2-40B4-BE49-F238E27FC236}">
                <a16:creationId xmlns:a16="http://schemas.microsoft.com/office/drawing/2014/main" id="{4264FB38-5F2A-6FB4-76DF-6EA5FED3F8F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266040" y="2098589"/>
            <a:ext cx="5486642" cy="3968103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16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sk-SK" dirty="0"/>
              <a:t>1%</a:t>
            </a:r>
          </a:p>
        </p:txBody>
      </p:sp>
      <p:sp>
        <p:nvSpPr>
          <p:cNvPr id="6" name="Zástupný text 2">
            <a:extLst>
              <a:ext uri="{FF2B5EF4-FFF2-40B4-BE49-F238E27FC236}">
                <a16:creationId xmlns:a16="http://schemas.microsoft.com/office/drawing/2014/main" id="{5EC65BDC-1710-CF19-3367-D8E562A9523B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359422" y="381000"/>
            <a:ext cx="5486642" cy="2807043"/>
          </a:xfrm>
        </p:spPr>
        <p:txBody>
          <a:bodyPr numCol="1" anchor="b" anchorCtr="0">
            <a:normAutofit/>
          </a:bodyPr>
          <a:lstStyle>
            <a:lvl1pPr marL="0" indent="0" algn="l">
              <a:lnSpc>
                <a:spcPct val="100000"/>
              </a:lnSpc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sk-SK" dirty="0"/>
              <a:t>Kliknite a vložte obsah</a:t>
            </a:r>
          </a:p>
        </p:txBody>
      </p:sp>
      <p:sp>
        <p:nvSpPr>
          <p:cNvPr id="8" name="Zástupný text 2">
            <a:extLst>
              <a:ext uri="{FF2B5EF4-FFF2-40B4-BE49-F238E27FC236}">
                <a16:creationId xmlns:a16="http://schemas.microsoft.com/office/drawing/2014/main" id="{44B3119E-D6BA-6C15-4677-B3731D478121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359422" y="3581400"/>
            <a:ext cx="5486642" cy="2895600"/>
          </a:xfrm>
        </p:spPr>
        <p:txBody>
          <a:bodyPr numCol="1" anchor="b" anchorCtr="0">
            <a:normAutofit/>
          </a:bodyPr>
          <a:lstStyle>
            <a:lvl1pPr marL="0" indent="0" algn="l">
              <a:lnSpc>
                <a:spcPct val="100000"/>
              </a:lnSpc>
              <a:buNone/>
              <a:defRPr sz="2400" b="0">
                <a:solidFill>
                  <a:schemeClr val="bg1"/>
                </a:solidFill>
                <a:latin typeface="Sitka Banner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sk-SK" dirty="0"/>
              <a:t>Kliknite a vložte obsah</a:t>
            </a:r>
          </a:p>
        </p:txBody>
      </p:sp>
      <p:sp>
        <p:nvSpPr>
          <p:cNvPr id="12" name="Zástupný text 2">
            <a:extLst>
              <a:ext uri="{FF2B5EF4-FFF2-40B4-BE49-F238E27FC236}">
                <a16:creationId xmlns:a16="http://schemas.microsoft.com/office/drawing/2014/main" id="{90B502DE-5665-660C-1E3E-50E764706AA2}"/>
              </a:ext>
            </a:extLst>
          </p:cNvPr>
          <p:cNvSpPr>
            <a:spLocks noGrp="1"/>
          </p:cNvSpPr>
          <p:nvPr>
            <p:ph type="body" idx="26" hasCustomPrompt="1"/>
          </p:nvPr>
        </p:nvSpPr>
        <p:spPr>
          <a:xfrm>
            <a:off x="6266040" y="381000"/>
            <a:ext cx="5486642" cy="1336589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 b="0">
                <a:solidFill>
                  <a:schemeClr val="bg1"/>
                </a:solidFill>
                <a:latin typeface="Sitka Banner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sk-SK" dirty="0"/>
              <a:t>Kliknite a pridajte nadpis</a:t>
            </a:r>
          </a:p>
        </p:txBody>
      </p:sp>
      <p:sp>
        <p:nvSpPr>
          <p:cNvPr id="13" name="Zástupný text 2">
            <a:extLst>
              <a:ext uri="{FF2B5EF4-FFF2-40B4-BE49-F238E27FC236}">
                <a16:creationId xmlns:a16="http://schemas.microsoft.com/office/drawing/2014/main" id="{054F266A-7AE7-D97E-7270-897898BC82B6}"/>
              </a:ext>
            </a:extLst>
          </p:cNvPr>
          <p:cNvSpPr>
            <a:spLocks noGrp="1"/>
          </p:cNvSpPr>
          <p:nvPr>
            <p:ph type="body" idx="27"/>
          </p:nvPr>
        </p:nvSpPr>
        <p:spPr>
          <a:xfrm>
            <a:off x="6266039" y="6066692"/>
            <a:ext cx="5486642" cy="410307"/>
          </a:xfrm>
        </p:spPr>
        <p:txBody>
          <a:bodyPr numCol="1" anchor="ctr" anchorCtr="0">
            <a:normAutofit/>
          </a:bodyPr>
          <a:lstStyle>
            <a:lvl1pPr marL="0" indent="0" algn="ctr">
              <a:buNone/>
              <a:defRPr sz="1600" b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227846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oxy horizontal_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 descr="Obrázok, na ktorom je štvorec, snímka obrazovky, puzdro&#10;&#10;Obsah vygenerovaný umelou inteligenciou môže byť nesprávny.">
            <a:extLst>
              <a:ext uri="{FF2B5EF4-FFF2-40B4-BE49-F238E27FC236}">
                <a16:creationId xmlns:a16="http://schemas.microsoft.com/office/drawing/2014/main" id="{EEE55B33-F5D5-94E3-7CC4-3B69233442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3404"/>
          </a:xfrm>
          <a:prstGeom prst="rect">
            <a:avLst/>
          </a:prstGeom>
        </p:spPr>
      </p:pic>
      <p:sp>
        <p:nvSpPr>
          <p:cNvPr id="4" name="Zástupný text 2">
            <a:extLst>
              <a:ext uri="{FF2B5EF4-FFF2-40B4-BE49-F238E27FC236}">
                <a16:creationId xmlns:a16="http://schemas.microsoft.com/office/drawing/2014/main" id="{2BD7B0CF-BE97-EA5B-4660-46274E0A4692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379519" y="3669956"/>
            <a:ext cx="3388614" cy="2807043"/>
          </a:xfrm>
        </p:spPr>
        <p:txBody>
          <a:bodyPr numCol="1" anchor="b" anchorCtr="0">
            <a:normAutofit/>
          </a:bodyPr>
          <a:lstStyle>
            <a:lvl1pPr marL="0" indent="0" algn="l">
              <a:lnSpc>
                <a:spcPct val="100000"/>
              </a:lnSpc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sk-SK" dirty="0"/>
              <a:t>Kliknite a vložte obsah</a:t>
            </a:r>
          </a:p>
        </p:txBody>
      </p:sp>
      <p:sp>
        <p:nvSpPr>
          <p:cNvPr id="5" name="Zástupný text 2">
            <a:extLst>
              <a:ext uri="{FF2B5EF4-FFF2-40B4-BE49-F238E27FC236}">
                <a16:creationId xmlns:a16="http://schemas.microsoft.com/office/drawing/2014/main" id="{3A1BD169-068C-B48D-BB69-E9F87FE77964}"/>
              </a:ext>
            </a:extLst>
          </p:cNvPr>
          <p:cNvSpPr>
            <a:spLocks noGrp="1"/>
          </p:cNvSpPr>
          <p:nvPr>
            <p:ph type="body" idx="26" hasCustomPrompt="1"/>
          </p:nvPr>
        </p:nvSpPr>
        <p:spPr>
          <a:xfrm>
            <a:off x="379517" y="381000"/>
            <a:ext cx="3388615" cy="2807043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 b="0">
                <a:solidFill>
                  <a:schemeClr val="bg1"/>
                </a:solidFill>
                <a:latin typeface="Sitka Banner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sk-SK" dirty="0"/>
              <a:t>Kliknite a pridajte nadpis</a:t>
            </a:r>
          </a:p>
        </p:txBody>
      </p:sp>
      <p:sp>
        <p:nvSpPr>
          <p:cNvPr id="6" name="Zástupný text 2">
            <a:extLst>
              <a:ext uri="{FF2B5EF4-FFF2-40B4-BE49-F238E27FC236}">
                <a16:creationId xmlns:a16="http://schemas.microsoft.com/office/drawing/2014/main" id="{A095F40F-80CD-21D3-5194-3EF748FD4E8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243896" y="381001"/>
            <a:ext cx="3523082" cy="5685692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32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sk-SK" dirty="0"/>
              <a:t>Kliknite a pridajte obsah</a:t>
            </a:r>
          </a:p>
        </p:txBody>
      </p:sp>
      <p:sp>
        <p:nvSpPr>
          <p:cNvPr id="7" name="Zástupný text 2">
            <a:extLst>
              <a:ext uri="{FF2B5EF4-FFF2-40B4-BE49-F238E27FC236}">
                <a16:creationId xmlns:a16="http://schemas.microsoft.com/office/drawing/2014/main" id="{0020A86A-E567-4081-4B4E-04930FF4A68F}"/>
              </a:ext>
            </a:extLst>
          </p:cNvPr>
          <p:cNvSpPr>
            <a:spLocks noGrp="1"/>
          </p:cNvSpPr>
          <p:nvPr>
            <p:ph type="body" idx="27"/>
          </p:nvPr>
        </p:nvSpPr>
        <p:spPr>
          <a:xfrm>
            <a:off x="4243895" y="6066692"/>
            <a:ext cx="3523082" cy="410307"/>
          </a:xfrm>
        </p:spPr>
        <p:txBody>
          <a:bodyPr numCol="1" anchor="ctr" anchorCtr="0">
            <a:normAutofit/>
          </a:bodyPr>
          <a:lstStyle>
            <a:lvl1pPr marL="0" indent="0" algn="ctr">
              <a:buNone/>
              <a:defRPr sz="1600" b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Zástupný text 2">
            <a:extLst>
              <a:ext uri="{FF2B5EF4-FFF2-40B4-BE49-F238E27FC236}">
                <a16:creationId xmlns:a16="http://schemas.microsoft.com/office/drawing/2014/main" id="{B7A0859C-010A-F0E6-3CC7-83DD955B5F19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8242743" y="381000"/>
            <a:ext cx="3523083" cy="6095999"/>
          </a:xfrm>
        </p:spPr>
        <p:txBody>
          <a:bodyPr numCol="1" anchor="t" anchorCtr="0">
            <a:normAutofit/>
          </a:bodyPr>
          <a:lstStyle>
            <a:lvl1pPr marL="0" indent="0" algn="l">
              <a:lnSpc>
                <a:spcPct val="100000"/>
              </a:lnSpc>
              <a:buNone/>
              <a:defRPr sz="2400" b="0">
                <a:solidFill>
                  <a:schemeClr val="bg1"/>
                </a:solidFill>
                <a:latin typeface="Sitka Banner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sk-SK" dirty="0"/>
              <a:t>Kliknite a vložte obsah</a:t>
            </a:r>
          </a:p>
        </p:txBody>
      </p:sp>
    </p:spTree>
    <p:extLst>
      <p:ext uri="{BB962C8B-B14F-4D97-AF65-F5344CB8AC3E}">
        <p14:creationId xmlns:p14="http://schemas.microsoft.com/office/powerpoint/2010/main" val="14546593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boxov_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B1FA4E1-B32A-4090-BD99-46214E504F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061"/>
            <a:ext cx="12190114" cy="6859061"/>
          </a:xfrm>
          <a:prstGeom prst="rect">
            <a:avLst/>
          </a:prstGeom>
        </p:spPr>
      </p:pic>
      <p:sp>
        <p:nvSpPr>
          <p:cNvPr id="2" name="Zástupný text 2">
            <a:extLst>
              <a:ext uri="{FF2B5EF4-FFF2-40B4-BE49-F238E27FC236}">
                <a16:creationId xmlns:a16="http://schemas.microsoft.com/office/drawing/2014/main" id="{BCE11CA9-15EE-D958-51B5-37B15751984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50647" y="469900"/>
            <a:ext cx="4810704" cy="5541036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sk-SK" dirty="0"/>
              <a:t>Kliknite a pridajte obsah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207C2BB-4702-7661-91F5-4559339C69DC}"/>
              </a:ext>
            </a:extLst>
          </p:cNvPr>
          <p:cNvSpPr>
            <a:spLocks noGrp="1"/>
          </p:cNvSpPr>
          <p:nvPr>
            <p:ph type="body" idx="27"/>
          </p:nvPr>
        </p:nvSpPr>
        <p:spPr>
          <a:xfrm>
            <a:off x="412677" y="6010936"/>
            <a:ext cx="5486642" cy="410307"/>
          </a:xfrm>
        </p:spPr>
        <p:txBody>
          <a:bodyPr numCol="1" anchor="ctr" anchorCtr="0">
            <a:normAutofit/>
          </a:bodyPr>
          <a:lstStyle>
            <a:lvl1pPr marL="0" indent="0" algn="ctr">
              <a:buNone/>
              <a:defRPr sz="1600" b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Zástupný text 2">
            <a:extLst>
              <a:ext uri="{FF2B5EF4-FFF2-40B4-BE49-F238E27FC236}">
                <a16:creationId xmlns:a16="http://schemas.microsoft.com/office/drawing/2014/main" id="{00D54059-6612-4875-4589-3D1F7BA00A17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391751" y="469900"/>
            <a:ext cx="2365514" cy="2618074"/>
          </a:xfrm>
        </p:spPr>
        <p:txBody>
          <a:bodyPr numCol="1" anchor="ctr" anchorCtr="0">
            <a:normAutofit/>
          </a:bodyPr>
          <a:lstStyle>
            <a:lvl1pPr marL="0" indent="0" algn="ctr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Zástupný text 2">
            <a:extLst>
              <a:ext uri="{FF2B5EF4-FFF2-40B4-BE49-F238E27FC236}">
                <a16:creationId xmlns:a16="http://schemas.microsoft.com/office/drawing/2014/main" id="{E156E855-830C-C5D3-7410-A5A6B23453E6}"/>
              </a:ext>
            </a:extLst>
          </p:cNvPr>
          <p:cNvSpPr>
            <a:spLocks noGrp="1"/>
          </p:cNvSpPr>
          <p:nvPr>
            <p:ph type="body" idx="29"/>
          </p:nvPr>
        </p:nvSpPr>
        <p:spPr>
          <a:xfrm>
            <a:off x="6391751" y="3632824"/>
            <a:ext cx="2365514" cy="2618074"/>
          </a:xfrm>
        </p:spPr>
        <p:txBody>
          <a:bodyPr numCol="1" anchor="ctr" anchorCtr="0">
            <a:normAutofit/>
          </a:bodyPr>
          <a:lstStyle>
            <a:lvl1pPr marL="0" indent="0" algn="ctr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Zástupný text 2">
            <a:extLst>
              <a:ext uri="{FF2B5EF4-FFF2-40B4-BE49-F238E27FC236}">
                <a16:creationId xmlns:a16="http://schemas.microsoft.com/office/drawing/2014/main" id="{B56DDEFE-0F3B-93AA-5B9A-67D7651E54B7}"/>
              </a:ext>
            </a:extLst>
          </p:cNvPr>
          <p:cNvSpPr>
            <a:spLocks noGrp="1"/>
          </p:cNvSpPr>
          <p:nvPr>
            <p:ph type="body" idx="30"/>
          </p:nvPr>
        </p:nvSpPr>
        <p:spPr>
          <a:xfrm>
            <a:off x="9344813" y="3632824"/>
            <a:ext cx="2365514" cy="2618074"/>
          </a:xfrm>
        </p:spPr>
        <p:txBody>
          <a:bodyPr numCol="1" anchor="ctr" anchorCtr="0">
            <a:normAutofit/>
          </a:bodyPr>
          <a:lstStyle>
            <a:lvl1pPr marL="0" indent="0" algn="ctr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Zástupný text 2">
            <a:extLst>
              <a:ext uri="{FF2B5EF4-FFF2-40B4-BE49-F238E27FC236}">
                <a16:creationId xmlns:a16="http://schemas.microsoft.com/office/drawing/2014/main" id="{A8C75C0F-33FA-0702-9B0A-293CE2110094}"/>
              </a:ext>
            </a:extLst>
          </p:cNvPr>
          <p:cNvSpPr>
            <a:spLocks noGrp="1"/>
          </p:cNvSpPr>
          <p:nvPr>
            <p:ph type="body" idx="31"/>
          </p:nvPr>
        </p:nvSpPr>
        <p:spPr>
          <a:xfrm>
            <a:off x="9344813" y="469900"/>
            <a:ext cx="2365514" cy="2618074"/>
          </a:xfrm>
        </p:spPr>
        <p:txBody>
          <a:bodyPr numCol="1" anchor="ctr" anchorCtr="0">
            <a:normAutofit/>
          </a:bodyPr>
          <a:lstStyle>
            <a:lvl1pPr marL="0" indent="0" algn="ctr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591272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á snímka_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ok 7">
            <a:extLst>
              <a:ext uri="{FF2B5EF4-FFF2-40B4-BE49-F238E27FC236}">
                <a16:creationId xmlns:a16="http://schemas.microsoft.com/office/drawing/2014/main" id="{B4BFCE04-0214-9AF0-BAB3-CF554A4C1A0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rcRect/>
          <a:stretch/>
        </p:blipFill>
        <p:spPr>
          <a:xfrm>
            <a:off x="2467" y="1387"/>
            <a:ext cx="12187065" cy="6855224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10B397B7-B9C3-62D9-D318-F4409AB8BC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11045" y="3429000"/>
            <a:ext cx="11581663" cy="3206434"/>
          </a:xfrm>
        </p:spPr>
        <p:txBody>
          <a:bodyPr anchor="b"/>
          <a:lstStyle>
            <a:lvl1pPr algn="l">
              <a:lnSpc>
                <a:spcPct val="100000"/>
              </a:lnSpc>
              <a:defRPr sz="7000">
                <a:solidFill>
                  <a:schemeClr val="bg1"/>
                </a:solidFill>
              </a:defRPr>
            </a:lvl1pPr>
          </a:lstStyle>
          <a:p>
            <a:r>
              <a:rPr lang="sk-SK" dirty="0"/>
              <a:t>Kliknite a pridajte názov prezentácie</a:t>
            </a:r>
          </a:p>
        </p:txBody>
      </p:sp>
      <p:sp>
        <p:nvSpPr>
          <p:cNvPr id="3" name="Zástupný objekt pre dátum 3">
            <a:extLst>
              <a:ext uri="{FF2B5EF4-FFF2-40B4-BE49-F238E27FC236}">
                <a16:creationId xmlns:a16="http://schemas.microsoft.com/office/drawing/2014/main" id="{C9FEE31E-74FA-95CF-9101-9146E74576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249508" y="24686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220CCD08-8467-024C-8832-0294B63A9472}" type="datetime1">
              <a:rPr lang="sk-SK" smtClean="0"/>
              <a:pPr/>
              <a:t>29. 5. 2026</a:t>
            </a:fld>
            <a:endParaRPr lang="sk-SK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B92C682-31EF-71E0-D1DB-DA7354D319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7001" y="298377"/>
            <a:ext cx="1732098" cy="720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7225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boxov_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ok 8" descr="Obrázok, na ktorom je štvorec, snímka obrazovky, dizajn&#10;&#10;Obsah vygenerovaný umelou inteligenciou môže byť nesprávny.">
            <a:extLst>
              <a:ext uri="{FF2B5EF4-FFF2-40B4-BE49-F238E27FC236}">
                <a16:creationId xmlns:a16="http://schemas.microsoft.com/office/drawing/2014/main" id="{E4CC4F9D-59F5-9069-DBD8-B3FC89BBC8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185461" cy="6858000"/>
          </a:xfrm>
          <a:prstGeom prst="rect">
            <a:avLst/>
          </a:prstGeom>
        </p:spPr>
      </p:pic>
      <p:sp>
        <p:nvSpPr>
          <p:cNvPr id="5" name="Zástupný objekt pre obsah 2">
            <a:extLst>
              <a:ext uri="{FF2B5EF4-FFF2-40B4-BE49-F238E27FC236}">
                <a16:creationId xmlns:a16="http://schemas.microsoft.com/office/drawing/2014/main" id="{1F9E56D5-CCBE-ADEB-8377-66454167C65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88860" y="3675700"/>
            <a:ext cx="3459694" cy="2665898"/>
          </a:xfrm>
        </p:spPr>
        <p:txBody>
          <a:bodyPr/>
          <a:lstStyle/>
          <a:p>
            <a:pPr lvl="0"/>
            <a:r>
              <a:rPr lang="sk-SK" dirty="0"/>
              <a:t> </a:t>
            </a:r>
          </a:p>
        </p:txBody>
      </p:sp>
      <p:sp>
        <p:nvSpPr>
          <p:cNvPr id="6" name="Zástupný text 2">
            <a:extLst>
              <a:ext uri="{FF2B5EF4-FFF2-40B4-BE49-F238E27FC236}">
                <a16:creationId xmlns:a16="http://schemas.microsoft.com/office/drawing/2014/main" id="{0C36C4FB-EEB5-4CB6-601F-F9E7C64B7D4D}"/>
              </a:ext>
            </a:extLst>
          </p:cNvPr>
          <p:cNvSpPr>
            <a:spLocks noGrp="1"/>
          </p:cNvSpPr>
          <p:nvPr>
            <p:ph type="body" idx="27"/>
          </p:nvPr>
        </p:nvSpPr>
        <p:spPr>
          <a:xfrm>
            <a:off x="8274934" y="2790398"/>
            <a:ext cx="3518566" cy="410307"/>
          </a:xfrm>
        </p:spPr>
        <p:txBody>
          <a:bodyPr numCol="1" anchor="ctr" anchorCtr="0">
            <a:normAutofit/>
          </a:bodyPr>
          <a:lstStyle>
            <a:lvl1pPr marL="0" indent="0" algn="ctr">
              <a:buNone/>
              <a:defRPr sz="1600" b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Zástupný text 2">
            <a:extLst>
              <a:ext uri="{FF2B5EF4-FFF2-40B4-BE49-F238E27FC236}">
                <a16:creationId xmlns:a16="http://schemas.microsoft.com/office/drawing/2014/main" id="{12165428-8E6F-155A-FC39-1CF2028D0AFF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392397" y="3657077"/>
            <a:ext cx="3518567" cy="2807043"/>
          </a:xfrm>
        </p:spPr>
        <p:txBody>
          <a:bodyPr numCol="1" anchor="b" anchorCtr="0">
            <a:normAutofit/>
          </a:bodyPr>
          <a:lstStyle>
            <a:lvl1pPr marL="0" indent="0" algn="l">
              <a:lnSpc>
                <a:spcPct val="100000"/>
              </a:lnSpc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sk-SK" dirty="0"/>
              <a:t>Kliknite a vložte obsah</a:t>
            </a:r>
          </a:p>
        </p:txBody>
      </p:sp>
      <p:sp>
        <p:nvSpPr>
          <p:cNvPr id="14" name="Zástupný text 2">
            <a:extLst>
              <a:ext uri="{FF2B5EF4-FFF2-40B4-BE49-F238E27FC236}">
                <a16:creationId xmlns:a16="http://schemas.microsoft.com/office/drawing/2014/main" id="{045A616E-9635-678E-BE76-5835B3C2A39D}"/>
              </a:ext>
            </a:extLst>
          </p:cNvPr>
          <p:cNvSpPr>
            <a:spLocks noGrp="1"/>
          </p:cNvSpPr>
          <p:nvPr>
            <p:ph type="body" idx="26" hasCustomPrompt="1"/>
          </p:nvPr>
        </p:nvSpPr>
        <p:spPr>
          <a:xfrm>
            <a:off x="3387144" y="381000"/>
            <a:ext cx="4461410" cy="2807043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 b="0">
                <a:solidFill>
                  <a:schemeClr val="bg1"/>
                </a:solidFill>
                <a:latin typeface="Sitka Banner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sk-SK" dirty="0"/>
              <a:t>Kliknite a pridajte nadpis</a:t>
            </a:r>
          </a:p>
        </p:txBody>
      </p:sp>
      <p:sp>
        <p:nvSpPr>
          <p:cNvPr id="15" name="Zástupný text 2">
            <a:extLst>
              <a:ext uri="{FF2B5EF4-FFF2-40B4-BE49-F238E27FC236}">
                <a16:creationId xmlns:a16="http://schemas.microsoft.com/office/drawing/2014/main" id="{4BA07DCB-E0CC-E7B8-A385-300C34B1BA7A}"/>
              </a:ext>
            </a:extLst>
          </p:cNvPr>
          <p:cNvSpPr>
            <a:spLocks noGrp="1"/>
          </p:cNvSpPr>
          <p:nvPr>
            <p:ph type="body" idx="28" hasCustomPrompt="1"/>
          </p:nvPr>
        </p:nvSpPr>
        <p:spPr>
          <a:xfrm>
            <a:off x="8274934" y="3651589"/>
            <a:ext cx="3518567" cy="2807043"/>
          </a:xfrm>
        </p:spPr>
        <p:txBody>
          <a:bodyPr numCol="1" anchor="b" anchorCtr="0">
            <a:normAutofit/>
          </a:bodyPr>
          <a:lstStyle>
            <a:lvl1pPr marL="0" indent="0" algn="l">
              <a:lnSpc>
                <a:spcPct val="100000"/>
              </a:lnSpc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sk-SK" dirty="0"/>
              <a:t>Kliknite a vložte obsah</a:t>
            </a:r>
          </a:p>
        </p:txBody>
      </p:sp>
      <p:sp>
        <p:nvSpPr>
          <p:cNvPr id="17" name="Zástupný text 2">
            <a:extLst>
              <a:ext uri="{FF2B5EF4-FFF2-40B4-BE49-F238E27FC236}">
                <a16:creationId xmlns:a16="http://schemas.microsoft.com/office/drawing/2014/main" id="{C636A827-D553-5884-C669-2C94CF565551}"/>
              </a:ext>
            </a:extLst>
          </p:cNvPr>
          <p:cNvSpPr>
            <a:spLocks noGrp="1"/>
          </p:cNvSpPr>
          <p:nvPr>
            <p:ph type="body" idx="29" hasCustomPrompt="1"/>
          </p:nvPr>
        </p:nvSpPr>
        <p:spPr>
          <a:xfrm>
            <a:off x="8274934" y="399369"/>
            <a:ext cx="3518567" cy="2391029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96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sk-SK" dirty="0"/>
              <a:t>1%</a:t>
            </a:r>
          </a:p>
        </p:txBody>
      </p:sp>
      <p:sp>
        <p:nvSpPr>
          <p:cNvPr id="19" name="Zástupný text 2">
            <a:extLst>
              <a:ext uri="{FF2B5EF4-FFF2-40B4-BE49-F238E27FC236}">
                <a16:creationId xmlns:a16="http://schemas.microsoft.com/office/drawing/2014/main" id="{E3D475A8-07D0-CD2A-BBB6-79027BAAC71A}"/>
              </a:ext>
            </a:extLst>
          </p:cNvPr>
          <p:cNvSpPr>
            <a:spLocks noGrp="1"/>
          </p:cNvSpPr>
          <p:nvPr>
            <p:ph type="body" idx="31"/>
          </p:nvPr>
        </p:nvSpPr>
        <p:spPr>
          <a:xfrm>
            <a:off x="379144" y="386365"/>
            <a:ext cx="2570118" cy="2814339"/>
          </a:xfrm>
        </p:spPr>
        <p:txBody>
          <a:bodyPr numCol="1" anchor="ctr" anchorCtr="0">
            <a:normAutofit/>
          </a:bodyPr>
          <a:lstStyle>
            <a:lvl1pPr marL="0" indent="0" algn="ctr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010642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boxov+graf_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ok 9" descr="Obrázok, na ktorom je snímka obrazovky, štvorec, dizajn&#10;&#10;Obsah vygenerovaný umelou inteligenciou môže byť nesprávny.">
            <a:extLst>
              <a:ext uri="{FF2B5EF4-FFF2-40B4-BE49-F238E27FC236}">
                <a16:creationId xmlns:a16="http://schemas.microsoft.com/office/drawing/2014/main" id="{DEECC2FD-A95E-8246-7D12-4EBBB62400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88728" cy="6851565"/>
          </a:xfrm>
          <a:prstGeom prst="rect">
            <a:avLst/>
          </a:prstGeom>
        </p:spPr>
      </p:pic>
      <p:sp>
        <p:nvSpPr>
          <p:cNvPr id="5" name="Zástupný objekt pre obsah 2">
            <a:extLst>
              <a:ext uri="{FF2B5EF4-FFF2-40B4-BE49-F238E27FC236}">
                <a16:creationId xmlns:a16="http://schemas.microsoft.com/office/drawing/2014/main" id="{CE7F2D13-FE26-13D6-06E8-E1719B9FF5E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60657" y="3712496"/>
            <a:ext cx="3459694" cy="2665898"/>
          </a:xfrm>
        </p:spPr>
        <p:txBody>
          <a:bodyPr/>
          <a:lstStyle/>
          <a:p>
            <a:pPr lvl="0"/>
            <a:r>
              <a:rPr lang="sk-SK" dirty="0"/>
              <a:t> 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68975DF-D66F-D69F-5CE4-F0584B78C769}"/>
              </a:ext>
            </a:extLst>
          </p:cNvPr>
          <p:cNvSpPr>
            <a:spLocks noGrp="1"/>
          </p:cNvSpPr>
          <p:nvPr>
            <p:ph type="body" idx="27"/>
          </p:nvPr>
        </p:nvSpPr>
        <p:spPr>
          <a:xfrm>
            <a:off x="9284676" y="2790398"/>
            <a:ext cx="2508823" cy="410307"/>
          </a:xfrm>
        </p:spPr>
        <p:txBody>
          <a:bodyPr numCol="1" anchor="ctr" anchorCtr="0">
            <a:normAutofit/>
          </a:bodyPr>
          <a:lstStyle>
            <a:lvl1pPr marL="0" indent="0" algn="ctr">
              <a:buNone/>
              <a:defRPr sz="1600" b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Zástupný text 2">
            <a:extLst>
              <a:ext uri="{FF2B5EF4-FFF2-40B4-BE49-F238E27FC236}">
                <a16:creationId xmlns:a16="http://schemas.microsoft.com/office/drawing/2014/main" id="{56C1F8DB-A600-08BB-D375-0409AC73B069}"/>
              </a:ext>
            </a:extLst>
          </p:cNvPr>
          <p:cNvSpPr>
            <a:spLocks noGrp="1"/>
          </p:cNvSpPr>
          <p:nvPr>
            <p:ph type="body" idx="26" hasCustomPrompt="1"/>
          </p:nvPr>
        </p:nvSpPr>
        <p:spPr>
          <a:xfrm>
            <a:off x="3415280" y="381000"/>
            <a:ext cx="5391096" cy="2807043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 b="0">
                <a:solidFill>
                  <a:schemeClr val="bg1"/>
                </a:solidFill>
                <a:latin typeface="Sitka Banner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sk-SK" dirty="0"/>
              <a:t>Kliknite a pridajte nadpis</a:t>
            </a:r>
          </a:p>
        </p:txBody>
      </p:sp>
      <p:sp>
        <p:nvSpPr>
          <p:cNvPr id="7" name="Zástupný text 2">
            <a:extLst>
              <a:ext uri="{FF2B5EF4-FFF2-40B4-BE49-F238E27FC236}">
                <a16:creationId xmlns:a16="http://schemas.microsoft.com/office/drawing/2014/main" id="{985FDEBC-0AD5-66F3-F89F-2849B4C7A4D5}"/>
              </a:ext>
            </a:extLst>
          </p:cNvPr>
          <p:cNvSpPr>
            <a:spLocks noGrp="1"/>
          </p:cNvSpPr>
          <p:nvPr>
            <p:ph type="body" idx="29" hasCustomPrompt="1"/>
          </p:nvPr>
        </p:nvSpPr>
        <p:spPr>
          <a:xfrm>
            <a:off x="9284677" y="399369"/>
            <a:ext cx="2508824" cy="2391029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96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sk-SK" dirty="0"/>
              <a:t>1%</a:t>
            </a:r>
          </a:p>
        </p:txBody>
      </p:sp>
      <p:sp>
        <p:nvSpPr>
          <p:cNvPr id="8" name="Zástupný text 2">
            <a:extLst>
              <a:ext uri="{FF2B5EF4-FFF2-40B4-BE49-F238E27FC236}">
                <a16:creationId xmlns:a16="http://schemas.microsoft.com/office/drawing/2014/main" id="{FAF74608-ECEA-E2A9-ADC1-9B8D6DB0BEAE}"/>
              </a:ext>
            </a:extLst>
          </p:cNvPr>
          <p:cNvSpPr>
            <a:spLocks noGrp="1"/>
          </p:cNvSpPr>
          <p:nvPr>
            <p:ph type="body" idx="31"/>
          </p:nvPr>
        </p:nvSpPr>
        <p:spPr>
          <a:xfrm>
            <a:off x="379144" y="386365"/>
            <a:ext cx="2570118" cy="2814339"/>
          </a:xfrm>
        </p:spPr>
        <p:txBody>
          <a:bodyPr numCol="1" anchor="ctr" anchorCtr="0">
            <a:normAutofit/>
          </a:bodyPr>
          <a:lstStyle>
            <a:lvl1pPr marL="0" indent="0" algn="ctr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Zástupný text 2">
            <a:extLst>
              <a:ext uri="{FF2B5EF4-FFF2-40B4-BE49-F238E27FC236}">
                <a16:creationId xmlns:a16="http://schemas.microsoft.com/office/drawing/2014/main" id="{8BAAA90B-1398-9ABE-0B81-F0389584387D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4381008" y="3657600"/>
            <a:ext cx="2469958" cy="2743200"/>
          </a:xfrm>
        </p:spPr>
        <p:txBody>
          <a:bodyPr numCol="1" anchor="b" anchorCtr="0">
            <a:normAutofit/>
          </a:bodyPr>
          <a:lstStyle>
            <a:lvl1pPr marL="0" indent="0" algn="l">
              <a:lnSpc>
                <a:spcPct val="100000"/>
              </a:lnSpc>
              <a:buNone/>
              <a:defRPr sz="2400" b="0">
                <a:solidFill>
                  <a:schemeClr val="bg1"/>
                </a:solidFill>
                <a:latin typeface="Sitka Banner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sk-SK" dirty="0"/>
              <a:t>Kliknite a vložte obsah</a:t>
            </a:r>
          </a:p>
        </p:txBody>
      </p:sp>
      <p:sp>
        <p:nvSpPr>
          <p:cNvPr id="11" name="Zástupný text 2">
            <a:extLst>
              <a:ext uri="{FF2B5EF4-FFF2-40B4-BE49-F238E27FC236}">
                <a16:creationId xmlns:a16="http://schemas.microsoft.com/office/drawing/2014/main" id="{1392CE4A-4666-E344-0171-B383B92015C3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7311623" y="3657077"/>
            <a:ext cx="4481876" cy="2807043"/>
          </a:xfrm>
        </p:spPr>
        <p:txBody>
          <a:bodyPr numCol="1" anchor="b" anchorCtr="0">
            <a:normAutofit/>
          </a:bodyPr>
          <a:lstStyle>
            <a:lvl1pPr marL="0" indent="0" algn="l">
              <a:lnSpc>
                <a:spcPct val="100000"/>
              </a:lnSpc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sk-SK" dirty="0"/>
              <a:t>Kliknite a vložte obsah</a:t>
            </a:r>
          </a:p>
        </p:txBody>
      </p:sp>
    </p:spTree>
    <p:extLst>
      <p:ext uri="{BB962C8B-B14F-4D97-AF65-F5344CB8AC3E}">
        <p14:creationId xmlns:p14="http://schemas.microsoft.com/office/powerpoint/2010/main" val="41895890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 boxov+graf_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 descr="Obrázok, na ktorom je snímka obrazovky, štvorec, umenie&#10;&#10;Obsah vygenerovaný umelou inteligenciou môže byť nesprávny.">
            <a:extLst>
              <a:ext uri="{FF2B5EF4-FFF2-40B4-BE49-F238E27FC236}">
                <a16:creationId xmlns:a16="http://schemas.microsoft.com/office/drawing/2014/main" id="{833CA6CD-E766-9979-44DF-A95D760009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8176" y="0"/>
            <a:ext cx="12200176" cy="6858000"/>
          </a:xfrm>
          <a:prstGeom prst="rect">
            <a:avLst/>
          </a:prstGeom>
        </p:spPr>
      </p:pic>
      <p:sp>
        <p:nvSpPr>
          <p:cNvPr id="7" name="Zástupný objekt pre obsah 2">
            <a:extLst>
              <a:ext uri="{FF2B5EF4-FFF2-40B4-BE49-F238E27FC236}">
                <a16:creationId xmlns:a16="http://schemas.microsoft.com/office/drawing/2014/main" id="{BCA501E2-7884-9ED3-6F15-3B0D28CD287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60657" y="3712496"/>
            <a:ext cx="3459694" cy="2665898"/>
          </a:xfrm>
        </p:spPr>
        <p:txBody>
          <a:bodyPr/>
          <a:lstStyle/>
          <a:p>
            <a:pPr lvl="0"/>
            <a:r>
              <a:rPr lang="sk-SK" dirty="0"/>
              <a:t> 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48E6660-4F67-62C5-1919-2B217122C6B5}"/>
              </a:ext>
            </a:extLst>
          </p:cNvPr>
          <p:cNvSpPr>
            <a:spLocks noGrp="1"/>
          </p:cNvSpPr>
          <p:nvPr>
            <p:ph type="body" idx="26" hasCustomPrompt="1"/>
          </p:nvPr>
        </p:nvSpPr>
        <p:spPr>
          <a:xfrm>
            <a:off x="3415280" y="381000"/>
            <a:ext cx="5391096" cy="2807043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 b="0">
                <a:solidFill>
                  <a:schemeClr val="bg1"/>
                </a:solidFill>
                <a:latin typeface="Sitka Banner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sk-SK" dirty="0"/>
              <a:t>Kliknite a pridajte nadpis</a:t>
            </a:r>
          </a:p>
        </p:txBody>
      </p:sp>
      <p:sp>
        <p:nvSpPr>
          <p:cNvPr id="11" name="Zástupný text 2">
            <a:extLst>
              <a:ext uri="{FF2B5EF4-FFF2-40B4-BE49-F238E27FC236}">
                <a16:creationId xmlns:a16="http://schemas.microsoft.com/office/drawing/2014/main" id="{5BCF760B-B414-7E2C-662B-F00E25B94C01}"/>
              </a:ext>
            </a:extLst>
          </p:cNvPr>
          <p:cNvSpPr>
            <a:spLocks noGrp="1"/>
          </p:cNvSpPr>
          <p:nvPr>
            <p:ph type="body" idx="31"/>
          </p:nvPr>
        </p:nvSpPr>
        <p:spPr>
          <a:xfrm>
            <a:off x="379144" y="386365"/>
            <a:ext cx="2570118" cy="2814339"/>
          </a:xfrm>
        </p:spPr>
        <p:txBody>
          <a:bodyPr numCol="1" anchor="ctr" anchorCtr="0">
            <a:normAutofit/>
          </a:bodyPr>
          <a:lstStyle>
            <a:lvl1pPr marL="0" indent="0" algn="ctr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Zástupný text 2">
            <a:extLst>
              <a:ext uri="{FF2B5EF4-FFF2-40B4-BE49-F238E27FC236}">
                <a16:creationId xmlns:a16="http://schemas.microsoft.com/office/drawing/2014/main" id="{6FFFCD9A-D5DE-F8D8-4AB8-AFA2FED68713}"/>
              </a:ext>
            </a:extLst>
          </p:cNvPr>
          <p:cNvSpPr>
            <a:spLocks noGrp="1"/>
          </p:cNvSpPr>
          <p:nvPr>
            <p:ph type="body" idx="28" hasCustomPrompt="1"/>
          </p:nvPr>
        </p:nvSpPr>
        <p:spPr>
          <a:xfrm>
            <a:off x="9256542" y="3651589"/>
            <a:ext cx="2536959" cy="1201765"/>
          </a:xfrm>
        </p:spPr>
        <p:txBody>
          <a:bodyPr numCol="1" anchor="b" anchorCtr="0">
            <a:normAutofit/>
          </a:bodyPr>
          <a:lstStyle>
            <a:lvl1pPr marL="0" indent="0" algn="l">
              <a:lnSpc>
                <a:spcPct val="100000"/>
              </a:lnSpc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sk-SK" dirty="0"/>
              <a:t>Kliknite a vložte obsah</a:t>
            </a:r>
          </a:p>
        </p:txBody>
      </p:sp>
      <p:sp>
        <p:nvSpPr>
          <p:cNvPr id="14" name="Zástupný text 2">
            <a:extLst>
              <a:ext uri="{FF2B5EF4-FFF2-40B4-BE49-F238E27FC236}">
                <a16:creationId xmlns:a16="http://schemas.microsoft.com/office/drawing/2014/main" id="{07127A2A-6479-2A6B-BE16-73C981313FD4}"/>
              </a:ext>
            </a:extLst>
          </p:cNvPr>
          <p:cNvSpPr>
            <a:spLocks noGrp="1"/>
          </p:cNvSpPr>
          <p:nvPr>
            <p:ph type="body" idx="32" hasCustomPrompt="1"/>
          </p:nvPr>
        </p:nvSpPr>
        <p:spPr>
          <a:xfrm>
            <a:off x="9256542" y="5255306"/>
            <a:ext cx="2536959" cy="1201765"/>
          </a:xfrm>
        </p:spPr>
        <p:txBody>
          <a:bodyPr numCol="1" anchor="b" anchorCtr="0">
            <a:normAutofit/>
          </a:bodyPr>
          <a:lstStyle>
            <a:lvl1pPr marL="0" indent="0" algn="l">
              <a:lnSpc>
                <a:spcPct val="100000"/>
              </a:lnSpc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sk-SK" dirty="0"/>
              <a:t>Kliknite a vložte obsah</a:t>
            </a:r>
          </a:p>
        </p:txBody>
      </p:sp>
      <p:sp>
        <p:nvSpPr>
          <p:cNvPr id="15" name="Zástupný text 2">
            <a:extLst>
              <a:ext uri="{FF2B5EF4-FFF2-40B4-BE49-F238E27FC236}">
                <a16:creationId xmlns:a16="http://schemas.microsoft.com/office/drawing/2014/main" id="{A475E7D1-9A8F-500D-8E38-273F8334446B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4487594" y="3657600"/>
            <a:ext cx="4304714" cy="2743200"/>
          </a:xfrm>
        </p:spPr>
        <p:txBody>
          <a:bodyPr numCol="1" anchor="b" anchorCtr="0">
            <a:normAutofit/>
          </a:bodyPr>
          <a:lstStyle>
            <a:lvl1pPr marL="0" indent="0" algn="l">
              <a:lnSpc>
                <a:spcPct val="100000"/>
              </a:lnSpc>
              <a:buNone/>
              <a:defRPr sz="2400" b="0">
                <a:solidFill>
                  <a:schemeClr val="bg1"/>
                </a:solidFill>
                <a:latin typeface="Sitka Banner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sk-SK" dirty="0"/>
              <a:t>Kliknite a vložte obsah</a:t>
            </a:r>
          </a:p>
        </p:txBody>
      </p:sp>
    </p:spTree>
    <p:extLst>
      <p:ext uri="{BB962C8B-B14F-4D97-AF65-F5344CB8AC3E}">
        <p14:creationId xmlns:p14="http://schemas.microsoft.com/office/powerpoint/2010/main" val="15034543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závereč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>
            <a:extLst>
              <a:ext uri="{FF2B5EF4-FFF2-40B4-BE49-F238E27FC236}">
                <a16:creationId xmlns:a16="http://schemas.microsoft.com/office/drawing/2014/main" id="{DE7705BE-5EB9-EA1F-694B-F5A6FEFA3BB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rcRect/>
          <a:stretch/>
        </p:blipFill>
        <p:spPr>
          <a:xfrm>
            <a:off x="2467" y="1387"/>
            <a:ext cx="12187065" cy="6855224"/>
          </a:xfrm>
          <a:prstGeom prst="rect">
            <a:avLst/>
          </a:prstGeom>
        </p:spPr>
      </p:pic>
      <p:sp>
        <p:nvSpPr>
          <p:cNvPr id="3" name="BlokTextu 2">
            <a:extLst>
              <a:ext uri="{FF2B5EF4-FFF2-40B4-BE49-F238E27FC236}">
                <a16:creationId xmlns:a16="http://schemas.microsoft.com/office/drawing/2014/main" id="{6B1E600A-B1A1-64CC-389F-B62341E3EA15}"/>
              </a:ext>
            </a:extLst>
          </p:cNvPr>
          <p:cNvSpPr txBox="1"/>
          <p:nvPr userDrawn="1"/>
        </p:nvSpPr>
        <p:spPr>
          <a:xfrm>
            <a:off x="9888688" y="667519"/>
            <a:ext cx="18030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k-SK" sz="1200" dirty="0">
                <a:solidFill>
                  <a:schemeClr val="bg1"/>
                </a:solidFill>
                <a:effectLst/>
              </a:rPr>
              <a:t>© 2026</a:t>
            </a:r>
            <a:endParaRPr lang="sk-SK" sz="1200" dirty="0">
              <a:solidFill>
                <a:schemeClr val="bg1"/>
              </a:solidFill>
            </a:endParaRPr>
          </a:p>
        </p:txBody>
      </p:sp>
      <p:cxnSp>
        <p:nvCxnSpPr>
          <p:cNvPr id="5" name="Priama spojnica 4">
            <a:extLst>
              <a:ext uri="{FF2B5EF4-FFF2-40B4-BE49-F238E27FC236}">
                <a16:creationId xmlns:a16="http://schemas.microsoft.com/office/drawing/2014/main" id="{1DA11046-B041-C677-A457-E8A4D8636672}"/>
              </a:ext>
            </a:extLst>
          </p:cNvPr>
          <p:cNvCxnSpPr>
            <a:cxnSpLocks/>
          </p:cNvCxnSpPr>
          <p:nvPr userDrawn="1"/>
        </p:nvCxnSpPr>
        <p:spPr>
          <a:xfrm>
            <a:off x="9431926" y="5331265"/>
            <a:ext cx="0" cy="763105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" name="Zástupný text 2">
            <a:extLst>
              <a:ext uri="{FF2B5EF4-FFF2-40B4-BE49-F238E27FC236}">
                <a16:creationId xmlns:a16="http://schemas.microsoft.com/office/drawing/2014/main" id="{747DF039-D204-F571-11E3-B2DB536FE61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9539100" y="5583340"/>
            <a:ext cx="2085242" cy="890925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50"/>
              </a:spcBef>
              <a:spcAft>
                <a:spcPts val="150"/>
              </a:spcAft>
              <a:buNone/>
              <a:defRPr sz="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sk-SK" dirty="0">
                <a:effectLst/>
              </a:rPr>
              <a:t>Nadácia NBS</a:t>
            </a:r>
            <a:br>
              <a:rPr lang="sk-SK" dirty="0">
                <a:effectLst/>
              </a:rPr>
            </a:br>
            <a:r>
              <a:rPr lang="sk-SK" dirty="0">
                <a:effectLst/>
              </a:rPr>
              <a:t>Inštitút bankového vzdelávania</a:t>
            </a:r>
            <a:br>
              <a:rPr lang="sk-SK" dirty="0">
                <a:effectLst/>
              </a:rPr>
            </a:br>
            <a:r>
              <a:rPr lang="sk-SK" dirty="0">
                <a:effectLst/>
              </a:rPr>
              <a:t>5peňazí</a:t>
            </a:r>
            <a:br>
              <a:rPr lang="sk-SK" dirty="0">
                <a:effectLst/>
              </a:rPr>
            </a:br>
            <a:r>
              <a:rPr lang="sk-SK" dirty="0">
                <a:effectLst/>
              </a:rPr>
              <a:t>Múzeum mincí a medailí v Kremnici</a:t>
            </a:r>
            <a:endParaRPr lang="sk-SK" dirty="0"/>
          </a:p>
        </p:txBody>
      </p:sp>
      <p:sp>
        <p:nvSpPr>
          <p:cNvPr id="7" name="Zástupný text 2">
            <a:extLst>
              <a:ext uri="{FF2B5EF4-FFF2-40B4-BE49-F238E27FC236}">
                <a16:creationId xmlns:a16="http://schemas.microsoft.com/office/drawing/2014/main" id="{BD522EF6-60CC-9B76-FA17-6ABAEAD84AE7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9539099" y="5217491"/>
            <a:ext cx="2085242" cy="335169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sk-SK" dirty="0">
                <a:effectLst/>
              </a:rPr>
              <a:t>PROJEKTY NBS</a:t>
            </a:r>
            <a:endParaRPr lang="sk-SK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438D178-D6E2-EF82-2C87-A5EB45960B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68523" y="5557215"/>
            <a:ext cx="1849122" cy="720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5816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áverečná snímka_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>
            <a:extLst>
              <a:ext uri="{FF2B5EF4-FFF2-40B4-BE49-F238E27FC236}">
                <a16:creationId xmlns:a16="http://schemas.microsoft.com/office/drawing/2014/main" id="{DE7705BE-5EB9-EA1F-694B-F5A6FEFA3BB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/>
          <a:srcRect/>
          <a:stretch/>
        </p:blipFill>
        <p:spPr>
          <a:xfrm>
            <a:off x="2467" y="1387"/>
            <a:ext cx="12187065" cy="6855224"/>
          </a:xfrm>
          <a:prstGeom prst="rect">
            <a:avLst/>
          </a:prstGeom>
        </p:spPr>
      </p:pic>
      <p:sp>
        <p:nvSpPr>
          <p:cNvPr id="3" name="BlokTextu 2">
            <a:extLst>
              <a:ext uri="{FF2B5EF4-FFF2-40B4-BE49-F238E27FC236}">
                <a16:creationId xmlns:a16="http://schemas.microsoft.com/office/drawing/2014/main" id="{6B1E600A-B1A1-64CC-389F-B62341E3EA15}"/>
              </a:ext>
            </a:extLst>
          </p:cNvPr>
          <p:cNvSpPr txBox="1"/>
          <p:nvPr userDrawn="1"/>
        </p:nvSpPr>
        <p:spPr>
          <a:xfrm>
            <a:off x="9888688" y="667519"/>
            <a:ext cx="18030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k-SK" sz="1200" dirty="0">
                <a:solidFill>
                  <a:schemeClr val="bg1"/>
                </a:solidFill>
                <a:effectLst/>
              </a:rPr>
              <a:t>© 2026</a:t>
            </a:r>
            <a:endParaRPr lang="sk-SK" sz="1200" dirty="0">
              <a:solidFill>
                <a:schemeClr val="bg1"/>
              </a:solidFill>
            </a:endParaRPr>
          </a:p>
        </p:txBody>
      </p:sp>
      <p:cxnSp>
        <p:nvCxnSpPr>
          <p:cNvPr id="5" name="Priama spojnica 4">
            <a:extLst>
              <a:ext uri="{FF2B5EF4-FFF2-40B4-BE49-F238E27FC236}">
                <a16:creationId xmlns:a16="http://schemas.microsoft.com/office/drawing/2014/main" id="{1DA11046-B041-C677-A457-E8A4D8636672}"/>
              </a:ext>
            </a:extLst>
          </p:cNvPr>
          <p:cNvCxnSpPr>
            <a:cxnSpLocks/>
          </p:cNvCxnSpPr>
          <p:nvPr userDrawn="1"/>
        </p:nvCxnSpPr>
        <p:spPr>
          <a:xfrm>
            <a:off x="9431926" y="5331265"/>
            <a:ext cx="0" cy="763105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" name="Zástupný text 2">
            <a:extLst>
              <a:ext uri="{FF2B5EF4-FFF2-40B4-BE49-F238E27FC236}">
                <a16:creationId xmlns:a16="http://schemas.microsoft.com/office/drawing/2014/main" id="{747DF039-D204-F571-11E3-B2DB536FE61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9539100" y="5583340"/>
            <a:ext cx="2085242" cy="890925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50"/>
              </a:spcBef>
              <a:spcAft>
                <a:spcPts val="150"/>
              </a:spcAft>
              <a:buNone/>
              <a:defRPr sz="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sk-SK" dirty="0">
                <a:effectLst/>
              </a:rPr>
              <a:t>Nadácia NBS</a:t>
            </a:r>
            <a:br>
              <a:rPr lang="sk-SK" dirty="0">
                <a:effectLst/>
              </a:rPr>
            </a:br>
            <a:r>
              <a:rPr lang="sk-SK" dirty="0">
                <a:effectLst/>
              </a:rPr>
              <a:t>Inštitút bankového vzdelávania</a:t>
            </a:r>
            <a:br>
              <a:rPr lang="sk-SK" dirty="0">
                <a:effectLst/>
              </a:rPr>
            </a:br>
            <a:r>
              <a:rPr lang="sk-SK" dirty="0">
                <a:effectLst/>
              </a:rPr>
              <a:t>5peňazí</a:t>
            </a:r>
            <a:br>
              <a:rPr lang="sk-SK" dirty="0">
                <a:effectLst/>
              </a:rPr>
            </a:br>
            <a:r>
              <a:rPr lang="sk-SK" dirty="0">
                <a:effectLst/>
              </a:rPr>
              <a:t>Múzeum mincí a medailí v Kremnici</a:t>
            </a:r>
            <a:endParaRPr lang="sk-SK" dirty="0"/>
          </a:p>
        </p:txBody>
      </p:sp>
      <p:sp>
        <p:nvSpPr>
          <p:cNvPr id="7" name="Zástupný text 2">
            <a:extLst>
              <a:ext uri="{FF2B5EF4-FFF2-40B4-BE49-F238E27FC236}">
                <a16:creationId xmlns:a16="http://schemas.microsoft.com/office/drawing/2014/main" id="{BD522EF6-60CC-9B76-FA17-6ABAEAD84AE7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9539099" y="5217491"/>
            <a:ext cx="2085242" cy="335169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sk-SK" dirty="0">
                <a:effectLst/>
              </a:rPr>
              <a:t>PROJEKTY NBS</a:t>
            </a:r>
            <a:endParaRPr lang="sk-SK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8D18E82-8773-D66D-39DD-BDFD49AD960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67658" y="5552660"/>
            <a:ext cx="1732098" cy="720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6214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a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číslo snímky 5">
            <a:extLst>
              <a:ext uri="{FF2B5EF4-FFF2-40B4-BE49-F238E27FC236}">
                <a16:creationId xmlns:a16="http://schemas.microsoft.com/office/drawing/2014/main" id="{8FB1DC55-9A2E-BEDB-40DC-08EE4A462A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02270" y="20257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11203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2EE6F9F-8393-0046-8936-9662569AF597}" type="slidenum">
              <a:rPr lang="sk-SK" smtClean="0"/>
              <a:pPr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42141426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textový blo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text 2">
            <a:extLst>
              <a:ext uri="{FF2B5EF4-FFF2-40B4-BE49-F238E27FC236}">
                <a16:creationId xmlns:a16="http://schemas.microsoft.com/office/drawing/2014/main" id="{9777E789-A1F3-0F13-372F-8509E4275F8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66256" y="2489947"/>
            <a:ext cx="11679213" cy="40443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000">
                <a:solidFill>
                  <a:srgbClr val="11203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k-SK" dirty="0"/>
              <a:t>Kliknite sem a upravte štýly predlohy textu</a:t>
            </a:r>
          </a:p>
        </p:txBody>
      </p:sp>
      <p:sp>
        <p:nvSpPr>
          <p:cNvPr id="5" name="Zástupný objekt pre číslo snímky 5">
            <a:extLst>
              <a:ext uri="{FF2B5EF4-FFF2-40B4-BE49-F238E27FC236}">
                <a16:creationId xmlns:a16="http://schemas.microsoft.com/office/drawing/2014/main" id="{5E18D091-E792-B96D-6A95-466EA665C4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02270" y="20257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11203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2EE6F9F-8393-0046-8936-9662569AF597}" type="slidenum">
              <a:rPr lang="sk-SK" smtClean="0"/>
              <a:pPr/>
              <a:t>‹#›</a:t>
            </a:fld>
            <a:endParaRPr lang="sk-SK" dirty="0"/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B583B9FD-A1F5-A30D-5941-EDFEC1075EA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46530" y="189691"/>
            <a:ext cx="11698940" cy="682009"/>
          </a:xfrm>
        </p:spPr>
        <p:txBody>
          <a:bodyPr/>
          <a:lstStyle>
            <a:lvl1pPr>
              <a:defRPr>
                <a:latin typeface="Sitka Banner" pitchFamily="2" charset="0"/>
              </a:defRPr>
            </a:lvl1pPr>
          </a:lstStyle>
          <a:p>
            <a:r>
              <a:rPr lang="sk-SK" dirty="0"/>
              <a:t>Kliknite a pridajte nadpis</a:t>
            </a:r>
          </a:p>
        </p:txBody>
      </p:sp>
    </p:spTree>
    <p:extLst>
      <p:ext uri="{BB962C8B-B14F-4D97-AF65-F5344CB8AC3E}">
        <p14:creationId xmlns:p14="http://schemas.microsoft.com/office/powerpoint/2010/main" val="22419133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oxy_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ok 2" descr="Obrázok, na ktorom je štvorec, snímka obrazovky, smartfón, dizajn&#10;&#10;Obsah vygenerovaný umelou inteligenciou môže byť nesprávny.">
            <a:extLst>
              <a:ext uri="{FF2B5EF4-FFF2-40B4-BE49-F238E27FC236}">
                <a16:creationId xmlns:a16="http://schemas.microsoft.com/office/drawing/2014/main" id="{ECDE9C28-809B-945D-DDB5-B973478315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212444" cy="6873186"/>
          </a:xfrm>
          <a:prstGeom prst="rect">
            <a:avLst/>
          </a:prstGeom>
        </p:spPr>
      </p:pic>
      <p:sp>
        <p:nvSpPr>
          <p:cNvPr id="11" name="Zástupný text 2">
            <a:extLst>
              <a:ext uri="{FF2B5EF4-FFF2-40B4-BE49-F238E27FC236}">
                <a16:creationId xmlns:a16="http://schemas.microsoft.com/office/drawing/2014/main" id="{6CD1CE6C-463E-FEBF-029A-6C983B14C9A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24596" y="1230200"/>
            <a:ext cx="5417792" cy="4362165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 b="0">
                <a:solidFill>
                  <a:schemeClr val="bg1"/>
                </a:solidFill>
                <a:latin typeface="Sitka Banner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sk-SK" dirty="0"/>
              <a:t>Kliknite a pridajte obsah</a:t>
            </a:r>
          </a:p>
        </p:txBody>
      </p:sp>
      <p:sp>
        <p:nvSpPr>
          <p:cNvPr id="12" name="Zástupný text 2">
            <a:extLst>
              <a:ext uri="{FF2B5EF4-FFF2-40B4-BE49-F238E27FC236}">
                <a16:creationId xmlns:a16="http://schemas.microsoft.com/office/drawing/2014/main" id="{BFCC94CD-CBD5-725D-AE7E-DD1D1AD97B34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6349612" y="5579161"/>
            <a:ext cx="5417735" cy="867499"/>
          </a:xfrm>
        </p:spPr>
        <p:txBody>
          <a:bodyPr numCol="1" anchor="b">
            <a:normAutofit/>
          </a:bodyPr>
          <a:lstStyle>
            <a:lvl1pPr marL="0" indent="0" algn="ctr">
              <a:buNone/>
              <a:defRPr sz="2000" b="0">
                <a:solidFill>
                  <a:srgbClr val="1F2C49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Zástupný text 2">
            <a:extLst>
              <a:ext uri="{FF2B5EF4-FFF2-40B4-BE49-F238E27FC236}">
                <a16:creationId xmlns:a16="http://schemas.microsoft.com/office/drawing/2014/main" id="{F8702B2D-8191-83A5-D12B-7BD3C9E7429F}"/>
              </a:ext>
            </a:extLst>
          </p:cNvPr>
          <p:cNvSpPr>
            <a:spLocks noGrp="1"/>
          </p:cNvSpPr>
          <p:nvPr>
            <p:ph type="body" idx="19"/>
          </p:nvPr>
        </p:nvSpPr>
        <p:spPr>
          <a:xfrm>
            <a:off x="424652" y="5566753"/>
            <a:ext cx="5417736" cy="867499"/>
          </a:xfrm>
        </p:spPr>
        <p:txBody>
          <a:bodyPr numCol="1" anchor="b" anchorCtr="0">
            <a:normAutofit/>
          </a:bodyPr>
          <a:lstStyle>
            <a:lvl1pPr marL="0" indent="0" algn="ctr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Zástupný objekt pre číslo snímky 5">
            <a:extLst>
              <a:ext uri="{FF2B5EF4-FFF2-40B4-BE49-F238E27FC236}">
                <a16:creationId xmlns:a16="http://schemas.microsoft.com/office/drawing/2014/main" id="{FAA1AA9E-C5D4-CB26-B431-D97EE0B184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02270" y="20257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11203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2EE6F9F-8393-0046-8936-9662569AF597}" type="slidenum">
              <a:rPr lang="sk-SK" smtClean="0"/>
              <a:pPr/>
              <a:t>‹#›</a:t>
            </a:fld>
            <a:endParaRPr lang="sk-SK" dirty="0"/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F8D42E3E-C164-56F3-EFCD-80AFFD3F853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46530" y="189691"/>
            <a:ext cx="11698940" cy="682009"/>
          </a:xfrm>
        </p:spPr>
        <p:txBody>
          <a:bodyPr/>
          <a:lstStyle>
            <a:lvl1pPr>
              <a:defRPr>
                <a:latin typeface="Sitka Banner" pitchFamily="2" charset="0"/>
              </a:defRPr>
            </a:lvl1pPr>
          </a:lstStyle>
          <a:p>
            <a:r>
              <a:rPr lang="sk-SK" dirty="0"/>
              <a:t>Kliknite a pridajte nadpis</a:t>
            </a:r>
          </a:p>
        </p:txBody>
      </p:sp>
      <p:sp>
        <p:nvSpPr>
          <p:cNvPr id="19" name="Zástupný text 2">
            <a:extLst>
              <a:ext uri="{FF2B5EF4-FFF2-40B4-BE49-F238E27FC236}">
                <a16:creationId xmlns:a16="http://schemas.microsoft.com/office/drawing/2014/main" id="{CD3F178C-FFEE-40C1-F7BA-C80D1932611E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6341302" y="1230200"/>
            <a:ext cx="5417792" cy="4362165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 b="0">
                <a:solidFill>
                  <a:srgbClr val="1F2C49"/>
                </a:solidFill>
                <a:latin typeface="Sitka Banner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sk-SK" dirty="0"/>
              <a:t>Kliknite a pridajte obsah</a:t>
            </a:r>
          </a:p>
        </p:txBody>
      </p:sp>
    </p:spTree>
    <p:extLst>
      <p:ext uri="{BB962C8B-B14F-4D97-AF65-F5344CB8AC3E}">
        <p14:creationId xmlns:p14="http://schemas.microsoft.com/office/powerpoint/2010/main" val="23521651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oxy+graf_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Obrázok 2" descr="Obrázok, na ktorom je štvorec, snímka obrazovky, smartfón, dizajn&#10;&#10;Obsah vygenerovaný umelou inteligenciou môže byť nesprávny.">
            <a:extLst>
              <a:ext uri="{FF2B5EF4-FFF2-40B4-BE49-F238E27FC236}">
                <a16:creationId xmlns:a16="http://schemas.microsoft.com/office/drawing/2014/main" id="{762DC942-9F02-AF0D-5601-51772E0944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212444" cy="6873186"/>
          </a:xfrm>
          <a:prstGeom prst="rect">
            <a:avLst/>
          </a:prstGeom>
        </p:spPr>
      </p:pic>
      <p:sp>
        <p:nvSpPr>
          <p:cNvPr id="21" name="Zástupný objekt pre číslo snímky 5">
            <a:extLst>
              <a:ext uri="{FF2B5EF4-FFF2-40B4-BE49-F238E27FC236}">
                <a16:creationId xmlns:a16="http://schemas.microsoft.com/office/drawing/2014/main" id="{6F465354-0C30-FE49-44B5-78C481CD51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02270" y="20257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11203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2EE6F9F-8393-0046-8936-9662569AF597}" type="slidenum">
              <a:rPr lang="sk-SK" smtClean="0"/>
              <a:pPr/>
              <a:t>‹#›</a:t>
            </a:fld>
            <a:endParaRPr lang="sk-SK" dirty="0"/>
          </a:p>
        </p:txBody>
      </p:sp>
      <p:sp>
        <p:nvSpPr>
          <p:cNvPr id="22" name="Zástupný objekt pre obsah 2">
            <a:extLst>
              <a:ext uri="{FF2B5EF4-FFF2-40B4-BE49-F238E27FC236}">
                <a16:creationId xmlns:a16="http://schemas.microsoft.com/office/drawing/2014/main" id="{7EE9FE8D-7026-FA55-E934-F8BB691B57D6}"/>
              </a:ext>
            </a:extLst>
          </p:cNvPr>
          <p:cNvSpPr>
            <a:spLocks noGrp="1"/>
          </p:cNvSpPr>
          <p:nvPr>
            <p:ph idx="24" hasCustomPrompt="1"/>
          </p:nvPr>
        </p:nvSpPr>
        <p:spPr>
          <a:xfrm>
            <a:off x="6358954" y="1237299"/>
            <a:ext cx="5369105" cy="5196953"/>
          </a:xfrm>
        </p:spPr>
        <p:txBody>
          <a:bodyPr/>
          <a:lstStyle/>
          <a:p>
            <a:pPr lvl="0"/>
            <a:r>
              <a:rPr lang="sk-SK" dirty="0"/>
              <a:t> </a:t>
            </a: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78B467D1-3688-9BDB-2A13-1E72F5B01E3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46530" y="189691"/>
            <a:ext cx="11698940" cy="682009"/>
          </a:xfrm>
        </p:spPr>
        <p:txBody>
          <a:bodyPr/>
          <a:lstStyle>
            <a:lvl1pPr>
              <a:defRPr>
                <a:latin typeface="Sitka Banner" pitchFamily="2" charset="0"/>
              </a:defRPr>
            </a:lvl1pPr>
          </a:lstStyle>
          <a:p>
            <a:r>
              <a:rPr lang="sk-SK" dirty="0"/>
              <a:t>Kliknite a pridajte nadpis</a:t>
            </a:r>
          </a:p>
        </p:txBody>
      </p:sp>
      <p:sp>
        <p:nvSpPr>
          <p:cNvPr id="24" name="Zástupný text 2">
            <a:extLst>
              <a:ext uri="{FF2B5EF4-FFF2-40B4-BE49-F238E27FC236}">
                <a16:creationId xmlns:a16="http://schemas.microsoft.com/office/drawing/2014/main" id="{C2343B77-DEF2-8AE4-83E4-1F4D9F307A2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24596" y="1230200"/>
            <a:ext cx="5417792" cy="4362165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 b="0">
                <a:solidFill>
                  <a:schemeClr val="bg1"/>
                </a:solidFill>
                <a:latin typeface="Sitka Banner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sk-SK" dirty="0"/>
              <a:t>Kliknite a pridajte obsah</a:t>
            </a:r>
          </a:p>
        </p:txBody>
      </p:sp>
      <p:sp>
        <p:nvSpPr>
          <p:cNvPr id="25" name="Zástupný text 2">
            <a:extLst>
              <a:ext uri="{FF2B5EF4-FFF2-40B4-BE49-F238E27FC236}">
                <a16:creationId xmlns:a16="http://schemas.microsoft.com/office/drawing/2014/main" id="{2BEC4710-0AD0-AEF5-C794-F2DE254618C5}"/>
              </a:ext>
            </a:extLst>
          </p:cNvPr>
          <p:cNvSpPr>
            <a:spLocks noGrp="1"/>
          </p:cNvSpPr>
          <p:nvPr>
            <p:ph type="body" idx="19"/>
          </p:nvPr>
        </p:nvSpPr>
        <p:spPr>
          <a:xfrm>
            <a:off x="424652" y="5566753"/>
            <a:ext cx="5417736" cy="867499"/>
          </a:xfrm>
        </p:spPr>
        <p:txBody>
          <a:bodyPr numCol="1" anchor="b" anchorCtr="0">
            <a:normAutofit/>
          </a:bodyPr>
          <a:lstStyle>
            <a:lvl1pPr marL="0" indent="0" algn="ctr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778955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boxy+graf_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 descr="Obrázok, na ktorom je štvorec, dizajn&#10;&#10;Obsah vygenerovaný umelou inteligenciou môže byť nesprávny.">
            <a:extLst>
              <a:ext uri="{FF2B5EF4-FFF2-40B4-BE49-F238E27FC236}">
                <a16:creationId xmlns:a16="http://schemas.microsoft.com/office/drawing/2014/main" id="{0E924462-623E-0505-E2FB-00B957AA667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1680"/>
          </a:xfrm>
          <a:prstGeom prst="rect">
            <a:avLst/>
          </a:prstGeom>
        </p:spPr>
      </p:pic>
      <p:sp>
        <p:nvSpPr>
          <p:cNvPr id="3" name="Zástupný objekt pre číslo snímky 5">
            <a:extLst>
              <a:ext uri="{FF2B5EF4-FFF2-40B4-BE49-F238E27FC236}">
                <a16:creationId xmlns:a16="http://schemas.microsoft.com/office/drawing/2014/main" id="{F08F1DA6-6EFA-7DE4-2175-ED5BEC63E1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02270" y="20257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11203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2EE6F9F-8393-0046-8936-9662569AF597}" type="slidenum">
              <a:rPr lang="sk-SK" smtClean="0"/>
              <a:pPr/>
              <a:t>‹#›</a:t>
            </a:fld>
            <a:endParaRPr lang="sk-SK" dirty="0"/>
          </a:p>
        </p:txBody>
      </p:sp>
      <p:sp>
        <p:nvSpPr>
          <p:cNvPr id="9" name="Zástupný objekt pre obsah 2">
            <a:extLst>
              <a:ext uri="{FF2B5EF4-FFF2-40B4-BE49-F238E27FC236}">
                <a16:creationId xmlns:a16="http://schemas.microsoft.com/office/drawing/2014/main" id="{B342414D-8012-5582-827F-D93C6670FB5C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438601" y="1237299"/>
            <a:ext cx="5369105" cy="5196953"/>
          </a:xfrm>
        </p:spPr>
        <p:txBody>
          <a:bodyPr/>
          <a:lstStyle/>
          <a:p>
            <a:pPr lvl="0"/>
            <a:r>
              <a:rPr lang="sk-SK" dirty="0"/>
              <a:t> </a:t>
            </a:r>
          </a:p>
        </p:txBody>
      </p:sp>
      <p:sp>
        <p:nvSpPr>
          <p:cNvPr id="10" name="Zástupný objekt pre obsah 2">
            <a:extLst>
              <a:ext uri="{FF2B5EF4-FFF2-40B4-BE49-F238E27FC236}">
                <a16:creationId xmlns:a16="http://schemas.microsoft.com/office/drawing/2014/main" id="{7D8521CC-F3D4-244C-A24B-CB8BC279DA3C}"/>
              </a:ext>
            </a:extLst>
          </p:cNvPr>
          <p:cNvSpPr>
            <a:spLocks noGrp="1"/>
          </p:cNvSpPr>
          <p:nvPr>
            <p:ph idx="24" hasCustomPrompt="1"/>
          </p:nvPr>
        </p:nvSpPr>
        <p:spPr>
          <a:xfrm>
            <a:off x="6358954" y="1237299"/>
            <a:ext cx="5369105" cy="5196953"/>
          </a:xfrm>
        </p:spPr>
        <p:txBody>
          <a:bodyPr/>
          <a:lstStyle/>
          <a:p>
            <a:pPr lvl="0"/>
            <a:r>
              <a:rPr lang="sk-SK" dirty="0"/>
              <a:t> 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D40C58C9-2781-B21B-2C38-CA71BC0F2FE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46530" y="189691"/>
            <a:ext cx="11698940" cy="682009"/>
          </a:xfrm>
        </p:spPr>
        <p:txBody>
          <a:bodyPr/>
          <a:lstStyle>
            <a:lvl1pPr>
              <a:defRPr>
                <a:latin typeface="Sitka Banner" pitchFamily="2" charset="0"/>
              </a:defRPr>
            </a:lvl1pPr>
          </a:lstStyle>
          <a:p>
            <a:r>
              <a:rPr lang="sk-SK" dirty="0"/>
              <a:t>Kliknite a pridajte nadpis</a:t>
            </a:r>
          </a:p>
        </p:txBody>
      </p:sp>
    </p:spTree>
    <p:extLst>
      <p:ext uri="{BB962C8B-B14F-4D97-AF65-F5344CB8AC3E}">
        <p14:creationId xmlns:p14="http://schemas.microsoft.com/office/powerpoint/2010/main" val="38867395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oxy+graf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ázok 12" descr="Obrázok, na ktorom je štvorec, dizajn, smartfón&#10;&#10;Obsah vygenerovaný umelou inteligenciou môže byť nesprávny.">
            <a:extLst>
              <a:ext uri="{FF2B5EF4-FFF2-40B4-BE49-F238E27FC236}">
                <a16:creationId xmlns:a16="http://schemas.microsoft.com/office/drawing/2014/main" id="{6E2E4001-C6F3-7C26-2EA9-55C5E4CD43A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85461" cy="6858000"/>
          </a:xfrm>
          <a:prstGeom prst="rect">
            <a:avLst/>
          </a:prstGeom>
        </p:spPr>
      </p:pic>
      <p:sp>
        <p:nvSpPr>
          <p:cNvPr id="15" name="Zástupný text 2">
            <a:extLst>
              <a:ext uri="{FF2B5EF4-FFF2-40B4-BE49-F238E27FC236}">
                <a16:creationId xmlns:a16="http://schemas.microsoft.com/office/drawing/2014/main" id="{C4B98520-E063-FBAE-04F1-545E91D1DCF8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460852" y="1244599"/>
            <a:ext cx="2397321" cy="5189653"/>
          </a:xfrm>
        </p:spPr>
        <p:txBody>
          <a:bodyPr numCol="1" anchor="ctr" anchorCtr="0">
            <a:normAutofit/>
          </a:bodyPr>
          <a:lstStyle>
            <a:lvl1pPr marL="0" indent="0" algn="ctr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sk-SK" dirty="0"/>
              <a:t>Kliknite a pridajte obsah</a:t>
            </a:r>
          </a:p>
        </p:txBody>
      </p:sp>
      <p:sp>
        <p:nvSpPr>
          <p:cNvPr id="2" name="Zástupný objekt pre číslo snímky 5">
            <a:extLst>
              <a:ext uri="{FF2B5EF4-FFF2-40B4-BE49-F238E27FC236}">
                <a16:creationId xmlns:a16="http://schemas.microsoft.com/office/drawing/2014/main" id="{4D288861-35A2-9140-4175-726D9C3F99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02270" y="20257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11203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2EE6F9F-8393-0046-8936-9662569AF597}" type="slidenum">
              <a:rPr lang="sk-SK" smtClean="0"/>
              <a:pPr/>
              <a:t>‹#›</a:t>
            </a:fld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312B1669-B881-B3C6-0B15-69002DF2FAD0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6353299" y="1237300"/>
            <a:ext cx="5414105" cy="5196953"/>
          </a:xfrm>
        </p:spPr>
        <p:txBody>
          <a:bodyPr/>
          <a:lstStyle/>
          <a:p>
            <a:pPr lvl="0"/>
            <a:r>
              <a:rPr lang="sk-SK" dirty="0"/>
              <a:t> </a:t>
            </a:r>
          </a:p>
        </p:txBody>
      </p:sp>
      <p:sp>
        <p:nvSpPr>
          <p:cNvPr id="7" name="Zástupný text 2">
            <a:extLst>
              <a:ext uri="{FF2B5EF4-FFF2-40B4-BE49-F238E27FC236}">
                <a16:creationId xmlns:a16="http://schemas.microsoft.com/office/drawing/2014/main" id="{594ED107-9806-D665-70B5-AE32E1A6E763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3421501" y="1244599"/>
            <a:ext cx="2397321" cy="5189653"/>
          </a:xfrm>
        </p:spPr>
        <p:txBody>
          <a:bodyPr numCol="1" anchor="ctr" anchorCtr="0">
            <a:normAutofit/>
          </a:bodyPr>
          <a:lstStyle>
            <a:lvl1pPr marL="0" indent="0" algn="ctr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sk-SK" dirty="0"/>
              <a:t>Kliknite a pridajte obsah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1F032A8B-32C2-210B-1CF4-7B0EF5262E8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46530" y="189691"/>
            <a:ext cx="11698940" cy="682009"/>
          </a:xfrm>
        </p:spPr>
        <p:txBody>
          <a:bodyPr/>
          <a:lstStyle>
            <a:lvl1pPr>
              <a:defRPr>
                <a:latin typeface="Sitka Banner" pitchFamily="2" charset="0"/>
              </a:defRPr>
            </a:lvl1pPr>
          </a:lstStyle>
          <a:p>
            <a:r>
              <a:rPr lang="sk-SK" dirty="0"/>
              <a:t>Kliknite a pridajte nadpis</a:t>
            </a:r>
          </a:p>
        </p:txBody>
      </p:sp>
    </p:spTree>
    <p:extLst>
      <p:ext uri="{BB962C8B-B14F-4D97-AF65-F5344CB8AC3E}">
        <p14:creationId xmlns:p14="http://schemas.microsoft.com/office/powerpoint/2010/main" val="24973218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oxy_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 descr="Obrázok, na ktorom je snímka obrazovky, štvorec, puzdro, dizajn&#10;&#10;Obsah vygenerovaný umelou inteligenciou môže byť nesprávny.">
            <a:extLst>
              <a:ext uri="{FF2B5EF4-FFF2-40B4-BE49-F238E27FC236}">
                <a16:creationId xmlns:a16="http://schemas.microsoft.com/office/drawing/2014/main" id="{436BE355-90CF-91D1-8F54-3A247E7CA4E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85461" cy="6858000"/>
          </a:xfrm>
          <a:prstGeom prst="rect">
            <a:avLst/>
          </a:prstGeom>
        </p:spPr>
      </p:pic>
      <p:sp>
        <p:nvSpPr>
          <p:cNvPr id="5" name="Zástupný text 2">
            <a:extLst>
              <a:ext uri="{FF2B5EF4-FFF2-40B4-BE49-F238E27FC236}">
                <a16:creationId xmlns:a16="http://schemas.microsoft.com/office/drawing/2014/main" id="{40ADCC70-3651-1C69-784D-4F079FF9BD8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69598" y="1237298"/>
            <a:ext cx="3354408" cy="4329455"/>
          </a:xfrm>
        </p:spPr>
        <p:txBody>
          <a:bodyPr numCol="1" anchor="ctr" anchorCtr="0"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 b="0">
                <a:solidFill>
                  <a:srgbClr val="1F2C49"/>
                </a:solidFill>
                <a:latin typeface="Sitka Banner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sk-SK" dirty="0"/>
              <a:t>Kliknite a pridajte obsah</a:t>
            </a:r>
          </a:p>
        </p:txBody>
      </p:sp>
      <p:sp>
        <p:nvSpPr>
          <p:cNvPr id="6" name="Zástupný text 2">
            <a:extLst>
              <a:ext uri="{FF2B5EF4-FFF2-40B4-BE49-F238E27FC236}">
                <a16:creationId xmlns:a16="http://schemas.microsoft.com/office/drawing/2014/main" id="{24CD40F8-40A4-DF1B-B1AB-3DB67F37D6A1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469598" y="5566753"/>
            <a:ext cx="3354409" cy="867499"/>
          </a:xfrm>
        </p:spPr>
        <p:txBody>
          <a:bodyPr numCol="1" anchor="b" anchorCtr="0">
            <a:normAutofit/>
          </a:bodyPr>
          <a:lstStyle>
            <a:lvl1pPr marL="0" indent="0" algn="ctr">
              <a:buNone/>
              <a:defRPr sz="2000" b="0">
                <a:solidFill>
                  <a:srgbClr val="1F2C49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sk-SK" dirty="0"/>
              <a:t>Kliknite a vložte obsah</a:t>
            </a:r>
          </a:p>
        </p:txBody>
      </p:sp>
      <p:sp>
        <p:nvSpPr>
          <p:cNvPr id="9" name="Zástupný text 2">
            <a:extLst>
              <a:ext uri="{FF2B5EF4-FFF2-40B4-BE49-F238E27FC236}">
                <a16:creationId xmlns:a16="http://schemas.microsoft.com/office/drawing/2014/main" id="{484CA4E2-AC24-1627-D8DC-4E46F07136EF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9327322" y="1237300"/>
            <a:ext cx="2365514" cy="2344100"/>
          </a:xfrm>
        </p:spPr>
        <p:txBody>
          <a:bodyPr numCol="1" anchor="ctr" anchorCtr="0">
            <a:normAutofit/>
          </a:bodyPr>
          <a:lstStyle>
            <a:lvl1pPr marL="0" indent="0" algn="ctr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Zástupný text 2">
            <a:extLst>
              <a:ext uri="{FF2B5EF4-FFF2-40B4-BE49-F238E27FC236}">
                <a16:creationId xmlns:a16="http://schemas.microsoft.com/office/drawing/2014/main" id="{681BF9C8-3EB5-2289-C96B-7EAC75EDE1C3}"/>
              </a:ext>
            </a:extLst>
          </p:cNvPr>
          <p:cNvSpPr>
            <a:spLocks noGrp="1"/>
          </p:cNvSpPr>
          <p:nvPr>
            <p:ph type="body" idx="22"/>
          </p:nvPr>
        </p:nvSpPr>
        <p:spPr>
          <a:xfrm>
            <a:off x="9327322" y="4102100"/>
            <a:ext cx="2365514" cy="2297971"/>
          </a:xfrm>
        </p:spPr>
        <p:txBody>
          <a:bodyPr numCol="1" anchor="ctr" anchorCtr="0">
            <a:normAutofit/>
          </a:bodyPr>
          <a:lstStyle>
            <a:lvl1pPr marL="0" indent="0" algn="ctr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Zástupný objekt pre číslo snímky 5">
            <a:extLst>
              <a:ext uri="{FF2B5EF4-FFF2-40B4-BE49-F238E27FC236}">
                <a16:creationId xmlns:a16="http://schemas.microsoft.com/office/drawing/2014/main" id="{69783CB6-7334-CEB7-8AB9-960ACD2FDD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02270" y="20257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11203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2EE6F9F-8393-0046-8936-9662569AF597}" type="slidenum">
              <a:rPr lang="sk-SK" smtClean="0"/>
              <a:pPr/>
              <a:t>‹#›</a:t>
            </a:fld>
            <a:endParaRPr lang="sk-SK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7951A2C3-2120-9895-B8F2-010DD899D7F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46530" y="189691"/>
            <a:ext cx="11698940" cy="682009"/>
          </a:xfrm>
        </p:spPr>
        <p:txBody>
          <a:bodyPr/>
          <a:lstStyle>
            <a:lvl1pPr>
              <a:defRPr>
                <a:latin typeface="Sitka Banner" pitchFamily="2" charset="0"/>
              </a:defRPr>
            </a:lvl1pPr>
          </a:lstStyle>
          <a:p>
            <a:r>
              <a:rPr lang="sk-SK" dirty="0"/>
              <a:t>Kliknite a pridajte nadpis</a:t>
            </a:r>
          </a:p>
        </p:txBody>
      </p:sp>
      <p:sp>
        <p:nvSpPr>
          <p:cNvPr id="16" name="Zástupný text 2">
            <a:extLst>
              <a:ext uri="{FF2B5EF4-FFF2-40B4-BE49-F238E27FC236}">
                <a16:creationId xmlns:a16="http://schemas.microsoft.com/office/drawing/2014/main" id="{92AA412D-5A76-6F6F-DD65-2D5A8958C876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4423411" y="1237298"/>
            <a:ext cx="4295585" cy="4329455"/>
          </a:xfrm>
        </p:spPr>
        <p:txBody>
          <a:bodyPr numCol="1"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 b="0">
                <a:solidFill>
                  <a:schemeClr val="bg1"/>
                </a:solidFill>
                <a:latin typeface="Sitka Banner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sk-SK" dirty="0"/>
              <a:t>Kliknite a pridajte obsah</a:t>
            </a:r>
          </a:p>
        </p:txBody>
      </p:sp>
      <p:sp>
        <p:nvSpPr>
          <p:cNvPr id="17" name="Zástupný text 2">
            <a:extLst>
              <a:ext uri="{FF2B5EF4-FFF2-40B4-BE49-F238E27FC236}">
                <a16:creationId xmlns:a16="http://schemas.microsoft.com/office/drawing/2014/main" id="{AFA9E674-40AF-9A65-5C70-F0DA86821044}"/>
              </a:ext>
            </a:extLst>
          </p:cNvPr>
          <p:cNvSpPr>
            <a:spLocks noGrp="1"/>
          </p:cNvSpPr>
          <p:nvPr>
            <p:ph type="body" idx="25" hasCustomPrompt="1"/>
          </p:nvPr>
        </p:nvSpPr>
        <p:spPr>
          <a:xfrm>
            <a:off x="4423412" y="5566753"/>
            <a:ext cx="4295586" cy="867499"/>
          </a:xfrm>
        </p:spPr>
        <p:txBody>
          <a:bodyPr numCol="1" anchor="b" anchorCtr="0">
            <a:normAutofit/>
          </a:bodyPr>
          <a:lstStyle>
            <a:lvl1pPr marL="0" indent="0" algn="ctr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sk-SK" dirty="0"/>
              <a:t>Kliknite a vložte obsah</a:t>
            </a:r>
          </a:p>
        </p:txBody>
      </p:sp>
    </p:spTree>
    <p:extLst>
      <p:ext uri="{BB962C8B-B14F-4D97-AF65-F5344CB8AC3E}">
        <p14:creationId xmlns:p14="http://schemas.microsoft.com/office/powerpoint/2010/main" val="23415430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nadpis 1">
            <a:extLst>
              <a:ext uri="{FF2B5EF4-FFF2-40B4-BE49-F238E27FC236}">
                <a16:creationId xmlns:a16="http://schemas.microsoft.com/office/drawing/2014/main" id="{463F3514-F961-CCE3-D9BB-E46D2828B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513" y="971505"/>
            <a:ext cx="7391400" cy="181014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sk-SK" dirty="0"/>
              <a:t>Kliknite a pridajte nadpis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B85771F-488A-8C51-C17C-33D199D32F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0513" y="3165826"/>
            <a:ext cx="10515600" cy="32655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dirty="0"/>
              <a:t>Kliknite a pridajte obsah</a:t>
            </a:r>
          </a:p>
          <a:p>
            <a:pPr lvl="1"/>
            <a:r>
              <a:rPr lang="sk-SK" dirty="0"/>
              <a:t>Druhá úroveň</a:t>
            </a:r>
          </a:p>
          <a:p>
            <a:pPr lvl="2"/>
            <a:r>
              <a:rPr lang="sk-SK" dirty="0"/>
              <a:t>Tretia úroveň</a:t>
            </a:r>
          </a:p>
          <a:p>
            <a:pPr lvl="3"/>
            <a:r>
              <a:rPr lang="sk-SK" dirty="0"/>
              <a:t>Štvrtá úroveň</a:t>
            </a:r>
          </a:p>
          <a:p>
            <a:pPr lvl="4"/>
            <a:r>
              <a:rPr lang="sk-SK" dirty="0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606CD1E7-1C11-1867-4263-474D74E777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88287" y="49847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220CCD08-8467-024C-8832-0294B63A9472}" type="datetime1">
              <a:rPr lang="sk-SK" smtClean="0"/>
              <a:t>29. 5. 2026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963712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49" r:id="rId2"/>
    <p:sldLayoutId id="2147483674" r:id="rId3"/>
    <p:sldLayoutId id="2147483675" r:id="rId4"/>
    <p:sldLayoutId id="2147483676" r:id="rId5"/>
    <p:sldLayoutId id="2147483680" r:id="rId6"/>
    <p:sldLayoutId id="2147483683" r:id="rId7"/>
    <p:sldLayoutId id="2147483667" r:id="rId8"/>
    <p:sldLayoutId id="2147483677" r:id="rId9"/>
    <p:sldLayoutId id="2147483679" r:id="rId10"/>
    <p:sldLayoutId id="2147483678" r:id="rId11"/>
    <p:sldLayoutId id="2147483682" r:id="rId12"/>
    <p:sldLayoutId id="2147483672" r:id="rId13"/>
    <p:sldLayoutId id="2147483670" r:id="rId14"/>
    <p:sldLayoutId id="2147483681" r:id="rId15"/>
    <p:sldLayoutId id="2147483673" r:id="rId16"/>
    <p:sldLayoutId id="2147483684" r:id="rId17"/>
    <p:sldLayoutId id="2147483671" r:id="rId18"/>
    <p:sldLayoutId id="2147483660" r:id="rId19"/>
    <p:sldLayoutId id="2147483666" r:id="rId20"/>
    <p:sldLayoutId id="2147483665" r:id="rId21"/>
    <p:sldLayoutId id="2147483669" r:id="rId22"/>
    <p:sldLayoutId id="2147483686" r:id="rId23"/>
    <p:sldLayoutId id="2147483662" r:id="rId24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000" b="0" i="0" kern="1200">
          <a:solidFill>
            <a:srgbClr val="112039"/>
          </a:solidFill>
          <a:latin typeface="Sitka Banner" panose="02000505000000020004" pitchFamily="2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4000" b="0" i="0" kern="1200">
          <a:solidFill>
            <a:srgbClr val="112039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3500" b="0" i="0" kern="1200">
          <a:solidFill>
            <a:srgbClr val="112039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2000" b="0" i="0" kern="1200">
          <a:solidFill>
            <a:srgbClr val="112039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600" kern="1200">
          <a:solidFill>
            <a:srgbClr val="112039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200" kern="1200">
          <a:solidFill>
            <a:srgbClr val="112039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.xml"/><Relationship Id="rId4" Type="http://schemas.openxmlformats.org/officeDocument/2006/relationships/chart" Target="../charts/char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5.xml"/><Relationship Id="rId4" Type="http://schemas.openxmlformats.org/officeDocument/2006/relationships/image" Target="../media/image2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6.xml"/><Relationship Id="rId5" Type="http://schemas.openxmlformats.org/officeDocument/2006/relationships/image" Target="../media/image21.jpg"/><Relationship Id="rId4" Type="http://schemas.openxmlformats.org/officeDocument/2006/relationships/chart" Target="../charts/char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1">
            <a:extLst>
              <a:ext uri="{FF2B5EF4-FFF2-40B4-BE49-F238E27FC236}">
                <a16:creationId xmlns:a16="http://schemas.microsoft.com/office/drawing/2014/main" id="{A4B4BA56-54BC-F1A7-59FD-AE8CCBC7DE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2493" y="1995136"/>
            <a:ext cx="11581663" cy="3206434"/>
          </a:xfrm>
        </p:spPr>
        <p:txBody>
          <a:bodyPr anchor="b"/>
          <a:lstStyle>
            <a:lvl1pPr algn="l">
              <a:defRPr sz="7000">
                <a:solidFill>
                  <a:schemeClr val="bg1"/>
                </a:solidFill>
              </a:defRPr>
            </a:lvl1pPr>
          </a:lstStyle>
          <a:p>
            <a:pPr lvl="0"/>
            <a:r>
              <a:rPr lang="sk-SK" sz="6000" dirty="0"/>
              <a:t>Finančný sektor drží kurz ziskovosti a odolnosti aj vo svete plnom neistoty a otáznikov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2F458C3-5705-36A5-1538-8E0370FD2B91}"/>
              </a:ext>
            </a:extLst>
          </p:cNvPr>
          <p:cNvSpPr txBox="1"/>
          <p:nvPr/>
        </p:nvSpPr>
        <p:spPr>
          <a:xfrm>
            <a:off x="362493" y="6376527"/>
            <a:ext cx="613886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1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Správa o finančnej stabilite</a:t>
            </a:r>
            <a:endParaRPr lang="sk-SK" sz="1600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DEDD91-AFEA-D548-8B17-C1ACCAA86697}"/>
              </a:ext>
            </a:extLst>
          </p:cNvPr>
          <p:cNvSpPr txBox="1"/>
          <p:nvPr/>
        </p:nvSpPr>
        <p:spPr>
          <a:xfrm>
            <a:off x="10022579" y="6376527"/>
            <a:ext cx="414099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1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</a:t>
            </a:r>
            <a:r>
              <a:rPr lang="sk-SK" sz="16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áj 2026</a:t>
            </a:r>
            <a:endParaRPr lang="sk-SK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4822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FE73BE3-3467-81E8-446C-4CA55CD4ED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text 4">
            <a:extLst>
              <a:ext uri="{FF2B5EF4-FFF2-40B4-BE49-F238E27FC236}">
                <a16:creationId xmlns:a16="http://schemas.microsoft.com/office/drawing/2014/main" id="{E54997F1-6E02-7114-4699-AE9C20BF9D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30566" y="2303742"/>
            <a:ext cx="5775487" cy="4380648"/>
          </a:xfrm>
        </p:spPr>
        <p:txBody>
          <a:bodyPr>
            <a:noAutofit/>
          </a:bodyPr>
          <a:lstStyle/>
          <a:p>
            <a:r>
              <a:rPr lang="sk-SK" sz="2300" dirty="0">
                <a:latin typeface="Sitka Banner" pitchFamily="2" charset="0"/>
              </a:rPr>
              <a:t>Domácnosti </a:t>
            </a:r>
          </a:p>
          <a:p>
            <a:r>
              <a:rPr lang="sk-SK" sz="2300" b="0" dirty="0">
                <a:latin typeface="Sitka Banner" pitchFamily="2" charset="0"/>
              </a:rPr>
              <a:t>Citlivosť portfólia na budúce šoky zostáva zvýšená</a:t>
            </a:r>
          </a:p>
          <a:p>
            <a:r>
              <a:rPr lang="sk-SK" sz="2300" b="0" dirty="0">
                <a:latin typeface="Sitka Banner" pitchFamily="2" charset="0"/>
              </a:rPr>
              <a:t>Nárast podielu zlyhaných spotrebiteľských úverov, hypotéky stabilné</a:t>
            </a:r>
          </a:p>
          <a:p>
            <a:endParaRPr lang="sk-SK" sz="1200" b="0" dirty="0">
              <a:latin typeface="Sitka Banner" pitchFamily="2" charset="0"/>
            </a:endParaRPr>
          </a:p>
          <a:p>
            <a:r>
              <a:rPr lang="sk-SK" sz="2300" dirty="0">
                <a:latin typeface="Sitka Banner" pitchFamily="2" charset="0"/>
              </a:rPr>
              <a:t>Podniky</a:t>
            </a:r>
            <a:r>
              <a:rPr lang="sk-SK" sz="2300" b="0" dirty="0">
                <a:latin typeface="Sitka Banner" pitchFamily="2" charset="0"/>
              </a:rPr>
              <a:t> </a:t>
            </a:r>
          </a:p>
          <a:p>
            <a:r>
              <a:rPr lang="sk-SK" sz="2300" b="0" dirty="0">
                <a:latin typeface="Sitka Banner" pitchFamily="2" charset="0"/>
              </a:rPr>
              <a:t>Vzrástol podiel úverov podnikom s rizikovejšími charakteristikami</a:t>
            </a:r>
          </a:p>
          <a:p>
            <a:r>
              <a:rPr lang="sk-SK" sz="2300" b="0" dirty="0">
                <a:latin typeface="Sitka Banner" pitchFamily="2" charset="0"/>
              </a:rPr>
              <a:t>Rozdielny príbeh malých a veľkých podnikov</a:t>
            </a:r>
          </a:p>
          <a:p>
            <a:endParaRPr lang="sk-SK" sz="2300" dirty="0">
              <a:latin typeface="Sitka Banner" pitchFamily="2" charset="0"/>
            </a:endParaRPr>
          </a:p>
        </p:txBody>
      </p:sp>
      <p:sp>
        <p:nvSpPr>
          <p:cNvPr id="2" name="Zástupný text 1">
            <a:extLst>
              <a:ext uri="{FF2B5EF4-FFF2-40B4-BE49-F238E27FC236}">
                <a16:creationId xmlns:a16="http://schemas.microsoft.com/office/drawing/2014/main" id="{CE9AD8CD-21D3-7F8C-647E-BFDB3FB181E3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39319" y="61274"/>
            <a:ext cx="5486642" cy="2807043"/>
          </a:xfrm>
        </p:spPr>
        <p:txBody>
          <a:bodyPr>
            <a:normAutofit/>
          </a:bodyPr>
          <a:lstStyle/>
          <a:p>
            <a:r>
              <a:rPr lang="sk-SK" sz="2500" dirty="0">
                <a:latin typeface="Sitka Banner" pitchFamily="2" charset="0"/>
              </a:rPr>
              <a:t>Slovenská ekonomika pribrzdila svoj rast</a:t>
            </a:r>
          </a:p>
          <a:p>
            <a:endParaRPr lang="sk-SK" sz="1200" dirty="0">
              <a:latin typeface="Sitka Banner" pitchFamily="2" charset="0"/>
            </a:endParaRPr>
          </a:p>
          <a:p>
            <a:r>
              <a:rPr lang="sk-SK" sz="2500" dirty="0">
                <a:latin typeface="Sitka Banner" pitchFamily="2" charset="0"/>
              </a:rPr>
              <a:t>Geopolitické riziká</a:t>
            </a:r>
          </a:p>
          <a:p>
            <a:endParaRPr lang="sk-SK" sz="1200" dirty="0">
              <a:latin typeface="Sitka Banner" pitchFamily="2" charset="0"/>
            </a:endParaRPr>
          </a:p>
          <a:p>
            <a:r>
              <a:rPr lang="sk-SK" sz="2500" dirty="0">
                <a:latin typeface="Sitka Banner" pitchFamily="2" charset="0"/>
              </a:rPr>
              <a:t>Riziká súvisiace s konfliktom v Iráne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730FA8B7-F937-4DC9-5873-E95CB3F53C5E}"/>
              </a:ext>
            </a:extLst>
          </p:cNvPr>
          <p:cNvSpPr>
            <a:spLocks noGrp="1"/>
          </p:cNvSpPr>
          <p:nvPr>
            <p:ph type="body" idx="26"/>
          </p:nvPr>
        </p:nvSpPr>
        <p:spPr>
          <a:xfrm>
            <a:off x="6266039" y="173610"/>
            <a:ext cx="5486642" cy="1336589"/>
          </a:xfrm>
        </p:spPr>
        <p:txBody>
          <a:bodyPr>
            <a:normAutofit/>
          </a:bodyPr>
          <a:lstStyle/>
          <a:p>
            <a:r>
              <a:rPr lang="sk-SK" sz="3600" dirty="0"/>
              <a:t>Riziká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C9933FCB-45EE-B175-7B86-DCBD203D7A6F}"/>
              </a:ext>
            </a:extLst>
          </p:cNvPr>
          <p:cNvGraphicFramePr/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827057942"/>
              </p:ext>
            </p:extLst>
          </p:nvPr>
        </p:nvGraphicFramePr>
        <p:xfrm>
          <a:off x="37707" y="3669958"/>
          <a:ext cx="6023728" cy="31267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 Placeholder 96">
            <a:extLst>
              <a:ext uri="{FF2B5EF4-FFF2-40B4-BE49-F238E27FC236}">
                <a16:creationId xmlns:a16="http://schemas.microsoft.com/office/drawing/2014/main" id="{5A0AF348-F32E-B8A4-C519-B57F68A989BA}"/>
              </a:ext>
            </a:extLst>
          </p:cNvPr>
          <p:cNvSpPr txBox="1">
            <a:spLocks/>
          </p:cNvSpPr>
          <p:nvPr/>
        </p:nvSpPr>
        <p:spPr>
          <a:xfrm>
            <a:off x="37707" y="3384224"/>
            <a:ext cx="6023728" cy="40535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numCol="1" rtlCol="0" anchor="ctr" anchorCtr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0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b="0" i="0" kern="1200">
                <a:solidFill>
                  <a:schemeClr val="tx1">
                    <a:tint val="82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b="0" i="0" kern="1200">
                <a:solidFill>
                  <a:schemeClr val="tx1">
                    <a:tint val="82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500" dirty="0">
                <a:solidFill>
                  <a:schemeClr val="tx1"/>
                </a:solidFill>
                <a:latin typeface="Sitka Banner" pitchFamily="2" charset="0"/>
              </a:rPr>
              <a:t>Podiel </a:t>
            </a:r>
            <a:r>
              <a:rPr lang="sk-SK" sz="2500" dirty="0">
                <a:solidFill>
                  <a:schemeClr val="tx1"/>
                </a:solidFill>
                <a:latin typeface="Sitka Banner" pitchFamily="2" charset="0"/>
              </a:rPr>
              <a:t>čistého exportu ropy na HDP a jeho zmena</a:t>
            </a:r>
            <a:endParaRPr lang="en-SK" sz="2500" dirty="0">
              <a:solidFill>
                <a:schemeClr val="tx1"/>
              </a:solidFill>
              <a:latin typeface="Sitka Banne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24553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E033EA4-9BC3-7A8D-1106-AEED37CE4A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text 4">
            <a:extLst>
              <a:ext uri="{FF2B5EF4-FFF2-40B4-BE49-F238E27FC236}">
                <a16:creationId xmlns:a16="http://schemas.microsoft.com/office/drawing/2014/main" id="{E7AF8941-CD78-CDA2-890B-F2B1B67D75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33775" y="2320675"/>
            <a:ext cx="5351170" cy="3968103"/>
          </a:xfrm>
        </p:spPr>
        <p:txBody>
          <a:bodyPr>
            <a:normAutofit/>
          </a:bodyPr>
          <a:lstStyle/>
          <a:p>
            <a:r>
              <a:rPr lang="sk-SK" sz="2500" b="0" dirty="0">
                <a:latin typeface="Sitka Banner" pitchFamily="2" charset="0"/>
              </a:rPr>
              <a:t>Stabilná situácia pri likvidite</a:t>
            </a:r>
          </a:p>
          <a:p>
            <a:endParaRPr lang="sk-SK" sz="1200" b="0" dirty="0">
              <a:latin typeface="Sitka Banner" pitchFamily="2" charset="0"/>
            </a:endParaRPr>
          </a:p>
          <a:p>
            <a:r>
              <a:rPr lang="sk-SK" sz="2500" b="0" dirty="0">
                <a:latin typeface="Sitka Banner" pitchFamily="2" charset="0"/>
              </a:rPr>
              <a:t>Zdroje financovania rástli podobne ako úvery</a:t>
            </a:r>
          </a:p>
          <a:p>
            <a:endParaRPr lang="sk-SK" sz="1200" b="0" dirty="0">
              <a:latin typeface="Sitka Banner" pitchFamily="2" charset="0"/>
            </a:endParaRPr>
          </a:p>
          <a:p>
            <a:r>
              <a:rPr lang="sk-SK" sz="2500" b="0" dirty="0">
                <a:latin typeface="Sitka Banner" pitchFamily="2" charset="0"/>
              </a:rPr>
              <a:t>Stresové testovanie potvrdilo odolnosť bánk</a:t>
            </a:r>
          </a:p>
          <a:p>
            <a:endParaRPr lang="sk-SK" sz="2500" dirty="0">
              <a:latin typeface="Sitka Banner" pitchFamily="2" charset="0"/>
            </a:endParaRPr>
          </a:p>
        </p:txBody>
      </p:sp>
      <p:sp>
        <p:nvSpPr>
          <p:cNvPr id="2" name="Zástupný text 1">
            <a:extLst>
              <a:ext uri="{FF2B5EF4-FFF2-40B4-BE49-F238E27FC236}">
                <a16:creationId xmlns:a16="http://schemas.microsoft.com/office/drawing/2014/main" id="{65676DB6-05DF-71C4-986A-7BD9AE08F735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371354" y="841904"/>
            <a:ext cx="5486642" cy="1888066"/>
          </a:xfrm>
        </p:spPr>
        <p:txBody>
          <a:bodyPr>
            <a:normAutofit/>
          </a:bodyPr>
          <a:lstStyle/>
          <a:p>
            <a:pPr algn="ctr"/>
            <a:r>
              <a:rPr lang="sk-SK" sz="2500" dirty="0">
                <a:latin typeface="Sitka Banner" pitchFamily="2" charset="0"/>
              </a:rPr>
              <a:t>Čistý zisk bánk medziročne mierne klesol, ale stále sa drží na silných úrovniach</a:t>
            </a:r>
          </a:p>
          <a:p>
            <a:pPr algn="ctr"/>
            <a:endParaRPr lang="sk-SK" sz="2500" dirty="0">
              <a:latin typeface="Sitka Banner" pitchFamily="2" charset="0"/>
            </a:endParaRPr>
          </a:p>
          <a:p>
            <a:pPr algn="ctr"/>
            <a:r>
              <a:rPr lang="sk-SK" sz="2500" dirty="0">
                <a:latin typeface="Sitka Banner" pitchFamily="2" charset="0"/>
              </a:rPr>
              <a:t>Kapitálová primeranosť vzrástla na 20,9 % 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9062A347-22B0-554D-E548-1841672E0A87}"/>
              </a:ext>
            </a:extLst>
          </p:cNvPr>
          <p:cNvSpPr>
            <a:spLocks noGrp="1"/>
          </p:cNvSpPr>
          <p:nvPr>
            <p:ph type="body" idx="26"/>
          </p:nvPr>
        </p:nvSpPr>
        <p:spPr>
          <a:xfrm>
            <a:off x="6266039" y="173610"/>
            <a:ext cx="5486642" cy="1336589"/>
          </a:xfrm>
        </p:spPr>
        <p:txBody>
          <a:bodyPr>
            <a:normAutofit/>
          </a:bodyPr>
          <a:lstStyle/>
          <a:p>
            <a:r>
              <a:rPr lang="sk-SK" sz="3600" dirty="0"/>
              <a:t>Dobré správy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404980E-FFA6-B925-1C6F-FF9D7C8445E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117" t="6635" r="8136" b="28762"/>
          <a:stretch>
            <a:fillRect/>
          </a:stretch>
        </p:blipFill>
        <p:spPr>
          <a:xfrm>
            <a:off x="228600" y="3429001"/>
            <a:ext cx="5772150" cy="3181350"/>
          </a:xfrm>
          <a:prstGeom prst="roundRect">
            <a:avLst>
              <a:gd name="adj" fmla="val 5889"/>
            </a:avLst>
          </a:prstGeom>
        </p:spPr>
      </p:pic>
    </p:spTree>
    <p:extLst>
      <p:ext uri="{BB962C8B-B14F-4D97-AF65-F5344CB8AC3E}">
        <p14:creationId xmlns:p14="http://schemas.microsoft.com/office/powerpoint/2010/main" val="39958442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text 3">
            <a:extLst>
              <a:ext uri="{FF2B5EF4-FFF2-40B4-BE49-F238E27FC236}">
                <a16:creationId xmlns:a16="http://schemas.microsoft.com/office/drawing/2014/main" id="{5A2F0399-16AE-2443-8392-ABE4B597EFCA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312283" y="4433527"/>
            <a:ext cx="3388614" cy="2807043"/>
          </a:xfrm>
        </p:spPr>
        <p:txBody>
          <a:bodyPr>
            <a:normAutofit lnSpcReduction="10000"/>
          </a:bodyPr>
          <a:lstStyle/>
          <a:p>
            <a:pPr algn="ctr"/>
            <a:r>
              <a:rPr lang="sk-SK" sz="2200" b="1" dirty="0">
                <a:latin typeface="Sitka Banner" pitchFamily="2" charset="0"/>
              </a:rPr>
              <a:t>Banky </a:t>
            </a:r>
            <a:r>
              <a:rPr lang="sk-SK" sz="2200" dirty="0">
                <a:latin typeface="Sitka Banner" pitchFamily="2" charset="0"/>
              </a:rPr>
              <a:t>zostávajú </a:t>
            </a:r>
            <a:r>
              <a:rPr lang="sk-SK" sz="2200" b="1" dirty="0">
                <a:latin typeface="Sitka Banner" pitchFamily="2" charset="0"/>
              </a:rPr>
              <a:t>ziskové </a:t>
            </a:r>
            <a:r>
              <a:rPr lang="sk-SK" sz="2200" dirty="0">
                <a:latin typeface="Sitka Banner" pitchFamily="2" charset="0"/>
              </a:rPr>
              <a:t>a </a:t>
            </a:r>
            <a:r>
              <a:rPr lang="sk-SK" sz="2200" b="1" dirty="0">
                <a:latin typeface="Sitka Banner" pitchFamily="2" charset="0"/>
              </a:rPr>
              <a:t>odolné</a:t>
            </a:r>
          </a:p>
          <a:p>
            <a:pPr algn="ctr"/>
            <a:endParaRPr lang="sk-SK" sz="2200" dirty="0">
              <a:latin typeface="Sitka Banner" pitchFamily="2" charset="0"/>
            </a:endParaRPr>
          </a:p>
          <a:p>
            <a:pPr algn="ctr"/>
            <a:r>
              <a:rPr lang="sk-SK" sz="2200" dirty="0">
                <a:latin typeface="Sitka Banner" pitchFamily="2" charset="0"/>
              </a:rPr>
              <a:t>Poisťovne, fondy a dôchodkové sporenie rástli, </a:t>
            </a:r>
            <a:r>
              <a:rPr lang="sk-SK" sz="2200" b="1" dirty="0">
                <a:latin typeface="Sitka Banner" pitchFamily="2" charset="0"/>
              </a:rPr>
              <a:t>riziká v nebankovom sektore </a:t>
            </a:r>
            <a:r>
              <a:rPr lang="sk-SK" sz="2200" dirty="0">
                <a:latin typeface="Sitka Banner" pitchFamily="2" charset="0"/>
              </a:rPr>
              <a:t>sú v porovnaní s EÚ </a:t>
            </a:r>
            <a:r>
              <a:rPr lang="sk-SK" sz="2200" b="1" dirty="0">
                <a:latin typeface="Sitka Banner" pitchFamily="2" charset="0"/>
              </a:rPr>
              <a:t>obmedzené</a:t>
            </a:r>
          </a:p>
          <a:p>
            <a:endParaRPr lang="sk-SK" sz="2200" dirty="0">
              <a:latin typeface="Sitka Banner" pitchFamily="2" charset="0"/>
            </a:endParaRPr>
          </a:p>
          <a:p>
            <a:endParaRPr lang="sk-SK" sz="2200" dirty="0">
              <a:latin typeface="Sitka Banner" pitchFamily="2" charset="0"/>
            </a:endParaRP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DCFD4C3A-1756-D7CC-E5D4-4F9195B332FF}"/>
              </a:ext>
            </a:extLst>
          </p:cNvPr>
          <p:cNvSpPr>
            <a:spLocks noGrp="1"/>
          </p:cNvSpPr>
          <p:nvPr>
            <p:ph type="body" idx="26"/>
          </p:nvPr>
        </p:nvSpPr>
        <p:spPr>
          <a:xfrm>
            <a:off x="379517" y="381000"/>
            <a:ext cx="3388615" cy="2807043"/>
          </a:xfrm>
        </p:spPr>
        <p:txBody>
          <a:bodyPr>
            <a:normAutofit/>
          </a:bodyPr>
          <a:lstStyle/>
          <a:p>
            <a:r>
              <a:rPr lang="sk-SK" b="1" dirty="0"/>
              <a:t>To hlavné v skratke</a:t>
            </a:r>
          </a:p>
        </p:txBody>
      </p:sp>
      <p:sp>
        <p:nvSpPr>
          <p:cNvPr id="2" name="Zástupný text 1">
            <a:extLst>
              <a:ext uri="{FF2B5EF4-FFF2-40B4-BE49-F238E27FC236}">
                <a16:creationId xmlns:a16="http://schemas.microsoft.com/office/drawing/2014/main" id="{0C31BE5A-BE10-97EA-F911-246618B781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10279" y="1172308"/>
            <a:ext cx="3523082" cy="5685692"/>
          </a:xfrm>
        </p:spPr>
        <p:txBody>
          <a:bodyPr>
            <a:normAutofit/>
          </a:bodyPr>
          <a:lstStyle/>
          <a:p>
            <a:r>
              <a:rPr lang="sk-SK" sz="2500" dirty="0">
                <a:latin typeface="Sitka Banner" pitchFamily="2" charset="0"/>
              </a:rPr>
              <a:t>Hypotekárny trh </a:t>
            </a:r>
            <a:r>
              <a:rPr lang="sk-SK" sz="2500" b="0" dirty="0">
                <a:latin typeface="Sitka Banner" pitchFamily="2" charset="0"/>
              </a:rPr>
              <a:t>zostáva </a:t>
            </a:r>
            <a:r>
              <a:rPr lang="sk-SK" sz="2500" dirty="0">
                <a:latin typeface="Sitka Banner" pitchFamily="2" charset="0"/>
              </a:rPr>
              <a:t>silný</a:t>
            </a:r>
            <a:r>
              <a:rPr lang="sk-SK" sz="2500" b="0" dirty="0">
                <a:latin typeface="Sitka Banner" pitchFamily="2" charset="0"/>
              </a:rPr>
              <a:t>, no zrejme už dosiahol vrchol</a:t>
            </a:r>
          </a:p>
          <a:p>
            <a:endParaRPr lang="sk-SK" sz="2500" b="0" dirty="0">
              <a:latin typeface="Sitka Banner" pitchFamily="2" charset="0"/>
            </a:endParaRPr>
          </a:p>
          <a:p>
            <a:r>
              <a:rPr lang="sk-SK" sz="2500" dirty="0">
                <a:latin typeface="Sitka Banner" pitchFamily="2" charset="0"/>
              </a:rPr>
              <a:t>Ceny bývania </a:t>
            </a:r>
            <a:r>
              <a:rPr lang="sk-SK" sz="2500" b="0" dirty="0">
                <a:latin typeface="Sitka Banner" pitchFamily="2" charset="0"/>
              </a:rPr>
              <a:t>ďalej </a:t>
            </a:r>
            <a:r>
              <a:rPr lang="sk-SK" sz="2500" dirty="0">
                <a:latin typeface="Sitka Banner" pitchFamily="2" charset="0"/>
              </a:rPr>
              <a:t>rýchlo rastú</a:t>
            </a:r>
            <a:r>
              <a:rPr lang="sk-SK" sz="2500" b="0" dirty="0">
                <a:latin typeface="Sitka Banner" pitchFamily="2" charset="0"/>
              </a:rPr>
              <a:t>, vplyv aj silného investičného dopytu</a:t>
            </a:r>
          </a:p>
          <a:p>
            <a:endParaRPr lang="sk-SK" sz="2500" b="0" dirty="0">
              <a:latin typeface="Sitka Banner" pitchFamily="2" charset="0"/>
            </a:endParaRPr>
          </a:p>
          <a:p>
            <a:r>
              <a:rPr lang="sk-SK" sz="2500" dirty="0">
                <a:latin typeface="Sitka Banner" pitchFamily="2" charset="0"/>
              </a:rPr>
              <a:t>Zmena v LTV pre investičné hypotéky a kúpu prvého bývania</a:t>
            </a:r>
          </a:p>
          <a:p>
            <a:endParaRPr lang="sk-SK" sz="2500" b="0" dirty="0">
              <a:latin typeface="Sitka Banner" pitchFamily="2" charset="0"/>
            </a:endParaRPr>
          </a:p>
          <a:p>
            <a:endParaRPr lang="sk-SK" sz="2500" b="0" dirty="0">
              <a:latin typeface="Sitka Banner" pitchFamily="2" charset="0"/>
            </a:endParaRPr>
          </a:p>
          <a:p>
            <a:endParaRPr lang="sk-SK" sz="2500" dirty="0">
              <a:latin typeface="Sitka Banner" pitchFamily="2" charset="0"/>
            </a:endParaRP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5E188FE-BA1D-F5FB-0068-1810A7A842FC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8242743" y="381000"/>
            <a:ext cx="3523083" cy="6095999"/>
          </a:xfrm>
        </p:spPr>
        <p:txBody>
          <a:bodyPr>
            <a:normAutofit/>
          </a:bodyPr>
          <a:lstStyle/>
          <a:p>
            <a:pPr algn="r"/>
            <a:r>
              <a:rPr lang="sk-SK" sz="2500" b="1" dirty="0"/>
              <a:t>Riziká </a:t>
            </a:r>
          </a:p>
          <a:p>
            <a:endParaRPr lang="sk-SK" sz="2500" dirty="0"/>
          </a:p>
          <a:p>
            <a:r>
              <a:rPr lang="sk-SK" sz="2500" dirty="0"/>
              <a:t>Vývoj v zahraničí - ceny energií, geopolitika, slabší dopyt</a:t>
            </a:r>
          </a:p>
          <a:p>
            <a:endParaRPr lang="sk-SK" sz="2500" dirty="0"/>
          </a:p>
          <a:p>
            <a:r>
              <a:rPr lang="sk-SK" sz="2500" dirty="0"/>
              <a:t>Pomalší rast ekonomiky</a:t>
            </a:r>
          </a:p>
          <a:p>
            <a:endParaRPr lang="sk-SK" sz="2500" dirty="0"/>
          </a:p>
          <a:p>
            <a:r>
              <a:rPr lang="sk-SK" sz="2500" dirty="0"/>
              <a:t>Dobrá schopnosť splácať úvery - zvýšená citlivosť domácností a podnikov</a:t>
            </a:r>
          </a:p>
          <a:p>
            <a:endParaRPr lang="sk-SK" sz="2500" dirty="0"/>
          </a:p>
          <a:p>
            <a:endParaRPr lang="sk-SK" sz="2500" dirty="0"/>
          </a:p>
          <a:p>
            <a:endParaRPr lang="sk-SK" sz="2500" dirty="0"/>
          </a:p>
        </p:txBody>
      </p:sp>
      <p:sp>
        <p:nvSpPr>
          <p:cNvPr id="12" name="Zástupný text 5">
            <a:extLst>
              <a:ext uri="{FF2B5EF4-FFF2-40B4-BE49-F238E27FC236}">
                <a16:creationId xmlns:a16="http://schemas.microsoft.com/office/drawing/2014/main" id="{27178DD8-8A91-29F5-9399-FE6F57775072}"/>
              </a:ext>
            </a:extLst>
          </p:cNvPr>
          <p:cNvSpPr txBox="1">
            <a:spLocks/>
          </p:cNvSpPr>
          <p:nvPr/>
        </p:nvSpPr>
        <p:spPr>
          <a:xfrm>
            <a:off x="426174" y="4165501"/>
            <a:ext cx="3214363" cy="818831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000" b="0" i="0" kern="1200">
                <a:solidFill>
                  <a:schemeClr val="bg1"/>
                </a:solidFill>
                <a:latin typeface="Sitka Banner" panose="02000505000000020004" pitchFamily="2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b="0" i="0" kern="1200">
                <a:solidFill>
                  <a:schemeClr val="tx1">
                    <a:tint val="82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b="0" i="0" kern="1200">
                <a:solidFill>
                  <a:schemeClr val="tx1">
                    <a:tint val="82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sk-SK" sz="3000" dirty="0"/>
          </a:p>
        </p:txBody>
      </p:sp>
    </p:spTree>
    <p:extLst>
      <p:ext uri="{BB962C8B-B14F-4D97-AF65-F5344CB8AC3E}">
        <p14:creationId xmlns:p14="http://schemas.microsoft.com/office/powerpoint/2010/main" val="27422559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DE8A7BE-2901-7F1E-569E-1792C9F05DA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/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50"/>
              </a:spcBef>
              <a:spcAft>
                <a:spcPts val="150"/>
              </a:spcAft>
              <a:buNone/>
              <a:defRPr sz="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sk-SK" dirty="0"/>
              <a:t>Múzeum mincí a medailí v Kremnici</a:t>
            </a:r>
            <a:br>
              <a:rPr lang="en-US" dirty="0"/>
            </a:br>
            <a:r>
              <a:rPr lang="sk-SK" dirty="0"/>
              <a:t>5peňazí</a:t>
            </a:r>
            <a:br>
              <a:rPr lang="en-US" dirty="0"/>
            </a:br>
            <a:r>
              <a:rPr lang="sk-SK" dirty="0"/>
              <a:t>Nadácia NBS</a:t>
            </a:r>
            <a:br>
              <a:rPr lang="en-US" dirty="0"/>
            </a:br>
            <a:r>
              <a:rPr lang="sk-SK" dirty="0"/>
              <a:t>Inštitút bankového vzdelávania</a:t>
            </a:r>
          </a:p>
        </p:txBody>
      </p:sp>
      <p:sp>
        <p:nvSpPr>
          <p:cNvPr id="4" name="Zástupný text 2">
            <a:extLst>
              <a:ext uri="{FF2B5EF4-FFF2-40B4-BE49-F238E27FC236}">
                <a16:creationId xmlns:a16="http://schemas.microsoft.com/office/drawing/2014/main" id="{6A28D487-BEC2-2F5E-7C81-ED1BC5381D4A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/>
        <p:txBody>
          <a:bodyPr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dirty="0"/>
              <a:t>NBS je </a:t>
            </a:r>
            <a:r>
              <a:rPr lang="en-US" dirty="0" err="1"/>
              <a:t>aj</a:t>
            </a:r>
            <a:r>
              <a:rPr lang="en-US" dirty="0"/>
              <a:t>: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3269496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Text Placeholder 95">
            <a:extLst>
              <a:ext uri="{FF2B5EF4-FFF2-40B4-BE49-F238E27FC236}">
                <a16:creationId xmlns:a16="http://schemas.microsoft.com/office/drawing/2014/main" id="{46E3B42F-29F8-1219-5CCC-664C247192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5383" y="1447017"/>
            <a:ext cx="5417792" cy="4362165"/>
          </a:xfrm>
        </p:spPr>
        <p:txBody>
          <a:bodyPr>
            <a:normAutofit/>
          </a:bodyPr>
          <a:lstStyle/>
          <a:p>
            <a:r>
              <a:rPr lang="sk-SK" sz="2500" dirty="0"/>
              <a:t>Silný dopyt pokračuje</a:t>
            </a:r>
          </a:p>
          <a:p>
            <a:endParaRPr lang="sk-SK" sz="1200" dirty="0"/>
          </a:p>
          <a:p>
            <a:r>
              <a:rPr lang="sk-SK" sz="2500" dirty="0"/>
              <a:t>Lepšie úrokové podmienky a rast cien nehnuteľností </a:t>
            </a:r>
          </a:p>
          <a:p>
            <a:endParaRPr lang="sk-SK" sz="1200" dirty="0"/>
          </a:p>
          <a:p>
            <a:r>
              <a:rPr lang="sk-SK" sz="2500" dirty="0"/>
              <a:t>Neskôr môže mierne oslabiť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sz="2500" dirty="0"/>
              <a:t> slabší trh práce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sz="2500" dirty="0"/>
              <a:t>pomalší rast príjmov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sz="2500" dirty="0"/>
              <a:t>vyššie sadzby</a:t>
            </a:r>
            <a:endParaRPr lang="en-SK" sz="2500" dirty="0"/>
          </a:p>
        </p:txBody>
      </p:sp>
      <p:sp>
        <p:nvSpPr>
          <p:cNvPr id="97" name="Text Placeholder 96">
            <a:extLst>
              <a:ext uri="{FF2B5EF4-FFF2-40B4-BE49-F238E27FC236}">
                <a16:creationId xmlns:a16="http://schemas.microsoft.com/office/drawing/2014/main" id="{17644EF8-4B00-3E3E-A7A2-DC41DDF9ED24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6349614" y="1223043"/>
            <a:ext cx="5417735" cy="867499"/>
          </a:xfrm>
        </p:spPr>
        <p:txBody>
          <a:bodyPr>
            <a:normAutofit/>
          </a:bodyPr>
          <a:lstStyle/>
          <a:p>
            <a:r>
              <a:rPr lang="pt-BR" sz="2500" dirty="0">
                <a:latin typeface="Sitka Banner" pitchFamily="2" charset="0"/>
              </a:rPr>
              <a:t>Rast hypoték a jeho simulácia do r. 2028</a:t>
            </a:r>
          </a:p>
          <a:p>
            <a:endParaRPr lang="en-SK" sz="2500" dirty="0">
              <a:latin typeface="Sitka Banner" pitchFamily="2" charset="0"/>
            </a:endParaRPr>
          </a:p>
        </p:txBody>
      </p:sp>
      <p:sp>
        <p:nvSpPr>
          <p:cNvPr id="99" name="Text Placeholder 98">
            <a:extLst>
              <a:ext uri="{FF2B5EF4-FFF2-40B4-BE49-F238E27FC236}">
                <a16:creationId xmlns:a16="http://schemas.microsoft.com/office/drawing/2014/main" id="{3EC4C3A7-1745-4570-8EFE-92F489014ED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sk-SK" dirty="0"/>
              <a:t>Rast hypoték už pravdepodobne dosiahol svoj vrchol</a:t>
            </a:r>
            <a:endParaRPr lang="en-SK" dirty="0"/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5488BA7B-8EE3-9634-5DA1-F171ACB73820}"/>
              </a:ext>
            </a:extLst>
          </p:cNvPr>
          <p:cNvGraphicFramePr>
            <a:graphicFrameLocks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52166717"/>
              </p:ext>
            </p:extLst>
          </p:nvPr>
        </p:nvGraphicFramePr>
        <p:xfrm>
          <a:off x="6247986" y="1926368"/>
          <a:ext cx="5620989" cy="37085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2909436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A20F804-C1CD-A2FA-2824-BB99382E231A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391751" y="469900"/>
            <a:ext cx="2365514" cy="5905500"/>
          </a:xfrm>
        </p:spPr>
        <p:txBody>
          <a:bodyPr>
            <a:normAutofit/>
          </a:bodyPr>
          <a:lstStyle/>
          <a:p>
            <a:r>
              <a:rPr lang="sk-SK" sz="2500" dirty="0">
                <a:latin typeface="Sitka Banner" pitchFamily="2" charset="0"/>
              </a:rPr>
              <a:t>Rastúci podiel na portfóliu hypoték a častejšie problémy so splácaním</a:t>
            </a:r>
          </a:p>
          <a:p>
            <a:endParaRPr lang="sk-SK" sz="2500" dirty="0">
              <a:latin typeface="Sitka Banner" pitchFamily="2" charset="0"/>
            </a:endParaRPr>
          </a:p>
          <a:p>
            <a:r>
              <a:rPr lang="sk-SK" sz="2500" dirty="0">
                <a:latin typeface="Sitka Banner" pitchFamily="2" charset="0"/>
              </a:rPr>
              <a:t>Menej stabilné a ťažšie overiteľné príjmy 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0553D41A-3990-B4D9-241B-4E89EAA60A3D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9163212" y="667862"/>
            <a:ext cx="2700737" cy="5905500"/>
          </a:xfrm>
        </p:spPr>
        <p:txBody>
          <a:bodyPr>
            <a:normAutofit/>
          </a:bodyPr>
          <a:lstStyle/>
          <a:p>
            <a:r>
              <a:rPr lang="sk-SK" sz="2500" dirty="0">
                <a:latin typeface="Sitka Banner" pitchFamily="2" charset="0"/>
              </a:rPr>
              <a:t>Hypotéky SZČO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sk-SK" sz="2500" dirty="0">
                <a:latin typeface="Sitka Banner" pitchFamily="2" charset="0"/>
              </a:rPr>
              <a:t>väčšie hypotéky (o 20 %) 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sk-SK" sz="2500" dirty="0">
                <a:latin typeface="Sitka Banner" pitchFamily="2" charset="0"/>
              </a:rPr>
              <a:t>drahšie nehnuteľnosti         (o 17 %)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sk-SK" sz="2500" dirty="0">
                <a:latin typeface="Sitka Banner" pitchFamily="2" charset="0"/>
              </a:rPr>
              <a:t>vyššie LTV         (o 4 </a:t>
            </a:r>
            <a:r>
              <a:rPr lang="sk-SK" sz="2500" dirty="0" err="1">
                <a:latin typeface="Sitka Banner" pitchFamily="2" charset="0"/>
              </a:rPr>
              <a:t>p.b</a:t>
            </a:r>
            <a:r>
              <a:rPr lang="sk-SK" sz="2500" dirty="0">
                <a:latin typeface="Sitka Banner" pitchFamily="2" charset="0"/>
              </a:rPr>
              <a:t>.)</a:t>
            </a:r>
          </a:p>
          <a:p>
            <a:endParaRPr lang="sk-SK" sz="2500" dirty="0">
              <a:latin typeface="Sitka Banner" pitchFamily="2" charset="0"/>
            </a:endParaRPr>
          </a:p>
          <a:p>
            <a:r>
              <a:rPr lang="sk-SK" sz="2500" dirty="0">
                <a:latin typeface="Sitka Banner" pitchFamily="2" charset="0"/>
              </a:rPr>
              <a:t>Vyššia rizikovosť nie je kompenzovaná výrazne vyššou úrokovou sadzbou </a:t>
            </a:r>
          </a:p>
          <a:p>
            <a:endParaRPr lang="sk-SK" sz="2500" dirty="0">
              <a:latin typeface="Sitka Banner" pitchFamily="2" charset="0"/>
            </a:endParaRP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6EBA5B66-48E6-C89E-A590-C3F7C828F0C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43209" y="280036"/>
            <a:ext cx="5657754" cy="682009"/>
          </a:xfrm>
        </p:spPr>
        <p:txBody>
          <a:bodyPr>
            <a:noAutofit/>
          </a:bodyPr>
          <a:lstStyle/>
          <a:p>
            <a:pPr algn="ctr"/>
            <a:r>
              <a:rPr lang="sk-SK" sz="3000" dirty="0"/>
              <a:t>Hypotéky živnostníkom sú rizikovejšie ako ostatné hypotéky</a:t>
            </a:r>
            <a:endParaRPr lang="en-SK" sz="3000" dirty="0"/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DC94B873-B7DA-7F87-7B6D-50E22D939560}"/>
              </a:ext>
            </a:extLst>
          </p:cNvPr>
          <p:cNvGraphicFramePr/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19846837"/>
              </p:ext>
            </p:extLst>
          </p:nvPr>
        </p:nvGraphicFramePr>
        <p:xfrm>
          <a:off x="230363" y="1790751"/>
          <a:ext cx="5641587" cy="24954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Text Placeholder 96">
            <a:extLst>
              <a:ext uri="{FF2B5EF4-FFF2-40B4-BE49-F238E27FC236}">
                <a16:creationId xmlns:a16="http://schemas.microsoft.com/office/drawing/2014/main" id="{59BB183F-ED1A-F868-E812-08210EA2D093}"/>
              </a:ext>
            </a:extLst>
          </p:cNvPr>
          <p:cNvSpPr txBox="1">
            <a:spLocks/>
          </p:cNvSpPr>
          <p:nvPr/>
        </p:nvSpPr>
        <p:spPr>
          <a:xfrm>
            <a:off x="771042" y="1357001"/>
            <a:ext cx="5417735" cy="86749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4000" b="0" i="0" kern="1200">
                <a:solidFill>
                  <a:srgbClr val="11203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3500" b="0" i="0" kern="1200">
                <a:solidFill>
                  <a:srgbClr val="11203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b="0" i="0" kern="1200">
                <a:solidFill>
                  <a:srgbClr val="11203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kern="1200">
                <a:solidFill>
                  <a:srgbClr val="11203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200" kern="1200">
                <a:solidFill>
                  <a:srgbClr val="11203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000" dirty="0">
                <a:latin typeface="Sitka Banner" pitchFamily="2" charset="0"/>
              </a:rPr>
              <a:t>SZČO majú výrazný podiel na nových hypotékach </a:t>
            </a:r>
          </a:p>
          <a:p>
            <a:endParaRPr lang="en-SK" sz="2000" dirty="0">
              <a:latin typeface="Sitka Banner" pitchFamily="2" charset="0"/>
            </a:endParaRPr>
          </a:p>
        </p:txBody>
      </p:sp>
      <p:sp>
        <p:nvSpPr>
          <p:cNvPr id="6" name="Text Placeholder 96">
            <a:extLst>
              <a:ext uri="{FF2B5EF4-FFF2-40B4-BE49-F238E27FC236}">
                <a16:creationId xmlns:a16="http://schemas.microsoft.com/office/drawing/2014/main" id="{A0BE8FB0-923E-8DBD-6B1C-00CE982E92E8}"/>
              </a:ext>
            </a:extLst>
          </p:cNvPr>
          <p:cNvSpPr txBox="1">
            <a:spLocks/>
          </p:cNvSpPr>
          <p:nvPr/>
        </p:nvSpPr>
        <p:spPr>
          <a:xfrm>
            <a:off x="389103" y="4408246"/>
            <a:ext cx="5417735" cy="86749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4000" b="0" i="0" kern="1200">
                <a:solidFill>
                  <a:srgbClr val="11203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3500" b="0" i="0" kern="1200">
                <a:solidFill>
                  <a:srgbClr val="11203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b="0" i="0" kern="1200">
                <a:solidFill>
                  <a:srgbClr val="11203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kern="1200">
                <a:solidFill>
                  <a:srgbClr val="11203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200" kern="1200">
                <a:solidFill>
                  <a:srgbClr val="11203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2000" dirty="0">
                <a:latin typeface="Sitka Banner" pitchFamily="2" charset="0"/>
              </a:rPr>
              <a:t>Podiel zlyhaných hypoték</a:t>
            </a:r>
            <a:endParaRPr lang="pt-BR" sz="2000" dirty="0">
              <a:latin typeface="Sitka Banner" pitchFamily="2" charset="0"/>
            </a:endParaRPr>
          </a:p>
          <a:p>
            <a:endParaRPr lang="en-SK" sz="2000" dirty="0">
              <a:latin typeface="Sitka Banner" pitchFamily="2" charset="0"/>
            </a:endParaRP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9FF2F3E8-84D3-6637-B7C6-80997553ECBD}"/>
              </a:ext>
            </a:extLst>
          </p:cNvPr>
          <p:cNvGraphicFramePr/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305203474"/>
              </p:ext>
            </p:extLst>
          </p:nvPr>
        </p:nvGraphicFramePr>
        <p:xfrm>
          <a:off x="230363" y="4508769"/>
          <a:ext cx="5179812" cy="20645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0384749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DE1DEA35-EE2E-2B08-BE13-196EF17DD69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pl-PL" dirty="0"/>
              <a:t>Ceny bývania pokračovali v raste aj v roku 2026</a:t>
            </a:r>
            <a:endParaRPr lang="en-SK" dirty="0"/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8E66CFC7-028F-5EB6-44F4-534375244C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 sz="2500" dirty="0"/>
          </a:p>
          <a:p>
            <a:endParaRPr lang="sk-SK" sz="2500" dirty="0"/>
          </a:p>
          <a:p>
            <a:r>
              <a:rPr lang="sk-SK" sz="2500" dirty="0"/>
              <a:t>Zvýšila sa aktivita na trhu bývania</a:t>
            </a:r>
          </a:p>
          <a:p>
            <a:endParaRPr lang="sk-SK" sz="2500" dirty="0"/>
          </a:p>
          <a:p>
            <a:r>
              <a:rPr lang="sk-SK" sz="2500" dirty="0"/>
              <a:t>Priemerná </a:t>
            </a:r>
            <a:r>
              <a:rPr lang="sk-SK" sz="2500" i="1" dirty="0"/>
              <a:t>obrátkovosť</a:t>
            </a:r>
            <a:r>
              <a:rPr lang="sk-SK" sz="2500" dirty="0"/>
              <a:t> bytu poklesla na   1,5 mesiaca</a:t>
            </a:r>
          </a:p>
          <a:p>
            <a:endParaRPr lang="sk-SK" sz="2500" dirty="0"/>
          </a:p>
          <a:p>
            <a:r>
              <a:rPr lang="sk-SK" sz="2500" dirty="0"/>
              <a:t>Medziročný rast cien bytov sa k marcu 2026 mierne zrýchlil na úroveň 14 % </a:t>
            </a:r>
          </a:p>
          <a:p>
            <a:endParaRPr lang="en-SK" sz="2500" dirty="0"/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6ED7442D-E376-0933-9C76-2EFDF8A34937}"/>
              </a:ext>
            </a:extLst>
          </p:cNvPr>
          <p:cNvGraphicFramePr>
            <a:graphicFrameLocks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877183321"/>
              </p:ext>
            </p:extLst>
          </p:nvPr>
        </p:nvGraphicFramePr>
        <p:xfrm>
          <a:off x="6259035" y="1951588"/>
          <a:ext cx="5508369" cy="38750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 Placeholder 96">
            <a:extLst>
              <a:ext uri="{FF2B5EF4-FFF2-40B4-BE49-F238E27FC236}">
                <a16:creationId xmlns:a16="http://schemas.microsoft.com/office/drawing/2014/main" id="{8E4EAB66-5899-4BE5-74FD-AC169D23337A}"/>
              </a:ext>
            </a:extLst>
          </p:cNvPr>
          <p:cNvSpPr>
            <a:spLocks noGrp="1"/>
          </p:cNvSpPr>
          <p:nvPr>
            <p:ph idx="24"/>
          </p:nvPr>
        </p:nvSpPr>
        <p:spPr>
          <a:xfrm>
            <a:off x="6576545" y="1323921"/>
            <a:ext cx="5368925" cy="837234"/>
          </a:xfrm>
        </p:spPr>
        <p:txBody>
          <a:bodyPr>
            <a:normAutofit/>
          </a:bodyPr>
          <a:lstStyle/>
          <a:p>
            <a:r>
              <a:rPr lang="pt-BR" sz="2500" dirty="0">
                <a:latin typeface="Sitka Banner" pitchFamily="2" charset="0"/>
              </a:rPr>
              <a:t>Rast cien bytov a obrátkovosť inzerátov</a:t>
            </a:r>
          </a:p>
          <a:p>
            <a:endParaRPr lang="en-SK" sz="2500" dirty="0">
              <a:latin typeface="Sitka Banne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4720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EAF6BA-19B8-809D-11AA-4C8CF66C41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ADF50880-4800-E422-1ABE-CFFFA7208C85}"/>
              </a:ext>
            </a:extLst>
          </p:cNvPr>
          <p:cNvGraphicFramePr>
            <a:graphicFrameLocks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363020107"/>
              </p:ext>
            </p:extLst>
          </p:nvPr>
        </p:nvGraphicFramePr>
        <p:xfrm>
          <a:off x="144828" y="2155825"/>
          <a:ext cx="5776578" cy="44598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F6D22B3-3C48-669F-FD4E-3995B0C2C903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391751" y="469900"/>
            <a:ext cx="2365514" cy="5905500"/>
          </a:xfrm>
        </p:spPr>
        <p:txBody>
          <a:bodyPr>
            <a:normAutofit/>
          </a:bodyPr>
          <a:lstStyle/>
          <a:p>
            <a:r>
              <a:rPr lang="sk-SK" sz="2500" dirty="0">
                <a:latin typeface="Sitka Banner" pitchFamily="2" charset="0"/>
              </a:rPr>
              <a:t>Na rast cien vplýva silný dopyt</a:t>
            </a:r>
          </a:p>
          <a:p>
            <a:endParaRPr lang="sk-SK" sz="2500" dirty="0">
              <a:latin typeface="Sitka Banner" pitchFamily="2" charset="0"/>
            </a:endParaRPr>
          </a:p>
          <a:p>
            <a:r>
              <a:rPr lang="sk-SK" sz="2500" dirty="0">
                <a:latin typeface="Sitka Banner" pitchFamily="2" charset="0"/>
              </a:rPr>
              <a:t>Počet bytov rastie rýchlejšie ako prírastok obyvateľov</a:t>
            </a:r>
          </a:p>
          <a:p>
            <a:endParaRPr lang="sk-SK" sz="2500" dirty="0">
              <a:latin typeface="Sitka Banner" pitchFamily="2" charset="0"/>
            </a:endParaRPr>
          </a:p>
          <a:p>
            <a:r>
              <a:rPr lang="sk-SK" sz="2500" dirty="0">
                <a:latin typeface="Sitka Banner" pitchFamily="2" charset="0"/>
              </a:rPr>
              <a:t>Viac nových bytov nemusí nevyhnutne viesť k nižšiemu rastu cien alebo vyššej dostupnosti pre mladých 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F4F7041B-7A94-35B7-75ED-21BB878F769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76316" y="242329"/>
            <a:ext cx="5657754" cy="682009"/>
          </a:xfrm>
        </p:spPr>
        <p:txBody>
          <a:bodyPr>
            <a:noAutofit/>
          </a:bodyPr>
          <a:lstStyle/>
          <a:p>
            <a:pPr algn="ctr"/>
            <a:r>
              <a:rPr lang="sk-SK" sz="3000" dirty="0"/>
              <a:t>Bytov pribúda rýchlejšie ako ľudí, veľa bytov zostáva málo využitých</a:t>
            </a:r>
            <a:endParaRPr lang="en-SK" sz="3000" dirty="0"/>
          </a:p>
        </p:txBody>
      </p:sp>
      <p:sp>
        <p:nvSpPr>
          <p:cNvPr id="5" name="Text Placeholder 96">
            <a:extLst>
              <a:ext uri="{FF2B5EF4-FFF2-40B4-BE49-F238E27FC236}">
                <a16:creationId xmlns:a16="http://schemas.microsoft.com/office/drawing/2014/main" id="{6AC13625-4B22-16F9-1120-04765B5D63F7}"/>
              </a:ext>
            </a:extLst>
          </p:cNvPr>
          <p:cNvSpPr txBox="1">
            <a:spLocks/>
          </p:cNvSpPr>
          <p:nvPr/>
        </p:nvSpPr>
        <p:spPr>
          <a:xfrm>
            <a:off x="310557" y="1694967"/>
            <a:ext cx="5417735" cy="100931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4000" b="0" i="0" kern="1200">
                <a:solidFill>
                  <a:srgbClr val="11203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3500" b="0" i="0" kern="1200">
                <a:solidFill>
                  <a:srgbClr val="11203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b="0" i="0" kern="1200">
                <a:solidFill>
                  <a:srgbClr val="11203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kern="1200">
                <a:solidFill>
                  <a:srgbClr val="11203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200" kern="1200">
                <a:solidFill>
                  <a:srgbClr val="11203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2500" dirty="0">
                <a:latin typeface="Sitka Banner" pitchFamily="2" charset="0"/>
              </a:rPr>
              <a:t>Výstavba prevyšovala prírastok obyvateľov</a:t>
            </a:r>
            <a:endParaRPr lang="en-SK" sz="2500" dirty="0">
              <a:latin typeface="Sitka Banner" pitchFamily="2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655A166-545D-3ADE-695B-14B8D117E69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-27293" t="206" r="109807" b="-3786"/>
          <a:stretch>
            <a:fillRect/>
          </a:stretch>
        </p:blipFill>
        <p:spPr>
          <a:xfrm>
            <a:off x="7410450" y="242329"/>
            <a:ext cx="1762125" cy="66156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605FD5F-B6C0-C002-C2D0-73CF8F4F806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7093" r="50397"/>
          <a:stretch>
            <a:fillRect/>
          </a:stretch>
        </p:blipFill>
        <p:spPr>
          <a:xfrm>
            <a:off x="9105899" y="242329"/>
            <a:ext cx="2861025" cy="6373342"/>
          </a:xfrm>
          <a:prstGeom prst="roundRect">
            <a:avLst>
              <a:gd name="adj" fmla="val 5650"/>
            </a:avLst>
          </a:prstGeom>
        </p:spPr>
      </p:pic>
    </p:spTree>
    <p:extLst>
      <p:ext uri="{BB962C8B-B14F-4D97-AF65-F5344CB8AC3E}">
        <p14:creationId xmlns:p14="http://schemas.microsoft.com/office/powerpoint/2010/main" val="30027383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1B685E-25D5-2B9B-3A07-9FB60894C6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2015D62D-0144-8F0C-3468-AC1F79CF54D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76316" y="242329"/>
            <a:ext cx="5657754" cy="682009"/>
          </a:xfrm>
        </p:spPr>
        <p:txBody>
          <a:bodyPr>
            <a:noAutofit/>
          </a:bodyPr>
          <a:lstStyle/>
          <a:p>
            <a:pPr algn="ctr"/>
            <a:r>
              <a:rPr lang="sk-SK" sz="3000" dirty="0"/>
              <a:t>Bytov pribúda rýchlejšie ako ľudí, veľa bytov zostáva málo využitých</a:t>
            </a:r>
            <a:endParaRPr lang="en-SK" sz="3000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DA5D20A-9E45-FE73-405C-2A259D656FE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27293" t="206" r="109807" b="-3786"/>
          <a:stretch>
            <a:fillRect/>
          </a:stretch>
        </p:blipFill>
        <p:spPr>
          <a:xfrm>
            <a:off x="7410450" y="242329"/>
            <a:ext cx="1762125" cy="6615671"/>
          </a:xfrm>
          <a:prstGeom prst="rect">
            <a:avLst/>
          </a:prstGeom>
        </p:spPr>
      </p:pic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AAEE7501-F0AA-2DAC-ECF1-14C1B23F079F}"/>
              </a:ext>
            </a:extLst>
          </p:cNvPr>
          <p:cNvGraphicFramePr>
            <a:graphicFrameLocks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723796441"/>
              </p:ext>
            </p:extLst>
          </p:nvPr>
        </p:nvGraphicFramePr>
        <p:xfrm>
          <a:off x="260315" y="1838324"/>
          <a:ext cx="5573755" cy="47773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12F1A4B4-AB1E-03E5-74BD-D08EF3BB61A4}"/>
              </a:ext>
            </a:extLst>
          </p:cNvPr>
          <p:cNvSpPr txBox="1"/>
          <p:nvPr/>
        </p:nvSpPr>
        <p:spPr>
          <a:xfrm>
            <a:off x="16673" y="1488069"/>
            <a:ext cx="6096000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500" dirty="0">
                <a:latin typeface="Sitka Banner" pitchFamily="2" charset="0"/>
              </a:rPr>
              <a:t>Byty s nízkou spotrebou elektriny v Bratislave</a:t>
            </a:r>
            <a:endParaRPr lang="en-SK" sz="2500" dirty="0">
              <a:latin typeface="Sitka Banner" pitchFamily="2" charset="0"/>
            </a:endParaRPr>
          </a:p>
        </p:txBody>
      </p:sp>
      <p:sp>
        <p:nvSpPr>
          <p:cNvPr id="10" name="Zástupný text 3">
            <a:extLst>
              <a:ext uri="{FF2B5EF4-FFF2-40B4-BE49-F238E27FC236}">
                <a16:creationId xmlns:a16="http://schemas.microsoft.com/office/drawing/2014/main" id="{E3173809-1AC1-8DA9-2B06-45835EC02E88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391275" y="469900"/>
            <a:ext cx="2365375" cy="5905500"/>
          </a:xfrm>
        </p:spPr>
        <p:txBody>
          <a:bodyPr>
            <a:normAutofit/>
          </a:bodyPr>
          <a:lstStyle/>
          <a:p>
            <a:r>
              <a:rPr lang="sk-SK" sz="2500" dirty="0">
                <a:latin typeface="Sitka Banner" pitchFamily="2" charset="0"/>
              </a:rPr>
              <a:t>Na trhu je veľký počet málo využívaných bytov</a:t>
            </a:r>
          </a:p>
          <a:p>
            <a:endParaRPr lang="sk-SK" sz="2500" dirty="0">
              <a:latin typeface="Sitka Banner" pitchFamily="2" charset="0"/>
            </a:endParaRPr>
          </a:p>
          <a:p>
            <a:r>
              <a:rPr lang="sk-SK" sz="2500" dirty="0">
                <a:latin typeface="Sitka Banner" pitchFamily="2" charset="0"/>
              </a:rPr>
              <a:t>Vo veľkých mestách tvoria viac ako 10 % - a ich počet stúpa</a:t>
            </a:r>
          </a:p>
          <a:p>
            <a:endParaRPr lang="sk-SK" sz="2500" dirty="0">
              <a:latin typeface="Sitka Banner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372F7CC-6021-F3C5-A710-5D8F9192F39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1725" r="26108"/>
          <a:stretch>
            <a:fillRect/>
          </a:stretch>
        </p:blipFill>
        <p:spPr>
          <a:xfrm>
            <a:off x="9091245" y="242329"/>
            <a:ext cx="2863687" cy="6373342"/>
          </a:xfrm>
          <a:prstGeom prst="roundRect">
            <a:avLst>
              <a:gd name="adj" fmla="val 6319"/>
            </a:avLst>
          </a:prstGeom>
        </p:spPr>
      </p:pic>
    </p:spTree>
    <p:extLst>
      <p:ext uri="{BB962C8B-B14F-4D97-AF65-F5344CB8AC3E}">
        <p14:creationId xmlns:p14="http://schemas.microsoft.com/office/powerpoint/2010/main" val="18290899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DB85A6D-A62F-94ED-6AF3-068030B20C55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60852" y="1244599"/>
            <a:ext cx="2397321" cy="5189653"/>
          </a:xfrm>
        </p:spPr>
        <p:txBody>
          <a:bodyPr>
            <a:normAutofit/>
          </a:bodyPr>
          <a:lstStyle/>
          <a:p>
            <a:r>
              <a:rPr lang="sk-SK" sz="2500" dirty="0">
                <a:latin typeface="Sitka Banner" pitchFamily="2" charset="0"/>
              </a:rPr>
              <a:t>16 % hypoték klientom minimálne s dvomi nehnuteľnosti </a:t>
            </a:r>
          </a:p>
          <a:p>
            <a:endParaRPr lang="sk-SK" sz="2500" dirty="0">
              <a:latin typeface="Sitka Banner" pitchFamily="2" charset="0"/>
            </a:endParaRPr>
          </a:p>
          <a:p>
            <a:r>
              <a:rPr lang="sk-SK" sz="2500" dirty="0">
                <a:latin typeface="Sitka Banner" pitchFamily="2" charset="0"/>
              </a:rPr>
              <a:t>45 % nových hypoték ide na kúpu prvej nehnuteľnosti</a:t>
            </a:r>
          </a:p>
          <a:p>
            <a:endParaRPr lang="sk-SK" sz="2500" dirty="0">
              <a:latin typeface="Sitka Banner" pitchFamily="2" charset="0"/>
            </a:endParaRP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330A7BD6-0BDA-81EF-7D8C-E554247643DE}"/>
              </a:ext>
            </a:extLst>
          </p:cNvPr>
          <p:cNvSpPr>
            <a:spLocks noGrp="1"/>
          </p:cNvSpPr>
          <p:nvPr>
            <p:ph type="body" idx="24"/>
          </p:nvPr>
        </p:nvSpPr>
        <p:spPr/>
        <p:txBody>
          <a:bodyPr>
            <a:normAutofit/>
          </a:bodyPr>
          <a:lstStyle/>
          <a:p>
            <a:r>
              <a:rPr lang="sk-SK" sz="2500" b="1" dirty="0">
                <a:latin typeface="Sitka Banner" pitchFamily="2" charset="0"/>
              </a:rPr>
              <a:t>Riziká</a:t>
            </a:r>
          </a:p>
          <a:p>
            <a:r>
              <a:rPr lang="sk-SK" sz="2500" dirty="0">
                <a:latin typeface="Sitka Banner" pitchFamily="2" charset="0"/>
              </a:rPr>
              <a:t> Priveľké cenové výkyvy</a:t>
            </a:r>
          </a:p>
          <a:p>
            <a:endParaRPr lang="sk-SK" sz="1200" dirty="0">
              <a:latin typeface="Sitka Banner" pitchFamily="2" charset="0"/>
            </a:endParaRPr>
          </a:p>
          <a:p>
            <a:r>
              <a:rPr lang="sk-SK" sz="2500" dirty="0">
                <a:latin typeface="Sitka Banner" pitchFamily="2" charset="0"/>
              </a:rPr>
              <a:t>Parametre poskytnutých hypoték naznačujú vyššiu rizikovosť</a:t>
            </a:r>
          </a:p>
          <a:p>
            <a:endParaRPr lang="en-SK" sz="2500" dirty="0">
              <a:latin typeface="Sitka Banner" pitchFamily="2" charset="0"/>
            </a:endParaRP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C5F14F9D-E642-8C7B-D916-97AB0D6B1AA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46530" y="189691"/>
            <a:ext cx="11698940" cy="682009"/>
          </a:xfrm>
        </p:spPr>
        <p:txBody>
          <a:bodyPr>
            <a:normAutofit/>
          </a:bodyPr>
          <a:lstStyle/>
          <a:p>
            <a:pPr algn="ctr"/>
            <a:r>
              <a:rPr lang="sk-SK" dirty="0"/>
              <a:t>Zmeny v nastavení regulácie </a:t>
            </a:r>
          </a:p>
        </p:txBody>
      </p:sp>
      <p:sp>
        <p:nvSpPr>
          <p:cNvPr id="6" name="Text Placeholder 96">
            <a:extLst>
              <a:ext uri="{FF2B5EF4-FFF2-40B4-BE49-F238E27FC236}">
                <a16:creationId xmlns:a16="http://schemas.microsoft.com/office/drawing/2014/main" id="{D8F404BD-AA54-FE1C-30F8-AFBA3A945D48}"/>
              </a:ext>
            </a:extLst>
          </p:cNvPr>
          <p:cNvSpPr txBox="1">
            <a:spLocks/>
          </p:cNvSpPr>
          <p:nvPr/>
        </p:nvSpPr>
        <p:spPr>
          <a:xfrm>
            <a:off x="6544362" y="1360748"/>
            <a:ext cx="5368925" cy="837234"/>
          </a:xfrm>
          <a:prstGeom prst="rect">
            <a:avLst/>
          </a:prstGeom>
        </p:spPr>
        <p:txBody>
          <a:bodyPr vert="horz" lIns="91440" tIns="45720" rIns="91440" bIns="45720" numCol="1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000" b="0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b="0" i="0" kern="1200">
                <a:solidFill>
                  <a:schemeClr val="tx1">
                    <a:tint val="82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b="0" i="0" kern="1200">
                <a:solidFill>
                  <a:schemeClr val="tx1">
                    <a:tint val="82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500" dirty="0">
                <a:solidFill>
                  <a:schemeClr val="tx1"/>
                </a:solidFill>
                <a:latin typeface="Sitka Banner" pitchFamily="2" charset="0"/>
              </a:rPr>
              <a:t>Podiel nových hypoték podľa počtu vlastnených nehnuteľností</a:t>
            </a:r>
          </a:p>
          <a:p>
            <a:endParaRPr lang="en-SK" sz="2500" dirty="0">
              <a:solidFill>
                <a:schemeClr val="tx1"/>
              </a:solidFill>
              <a:latin typeface="Sitka Banner" pitchFamily="2" charset="0"/>
            </a:endParaRP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E46AA73E-4BCE-9F40-F34E-CC4934270BFD}"/>
              </a:ext>
            </a:extLst>
          </p:cNvPr>
          <p:cNvGraphicFramePr/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99444002"/>
              </p:ext>
            </p:extLst>
          </p:nvPr>
        </p:nvGraphicFramePr>
        <p:xfrm>
          <a:off x="5529308" y="546910"/>
          <a:ext cx="7137776" cy="65850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282839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text 4">
            <a:extLst>
              <a:ext uri="{FF2B5EF4-FFF2-40B4-BE49-F238E27FC236}">
                <a16:creationId xmlns:a16="http://schemas.microsoft.com/office/drawing/2014/main" id="{EFAD2C03-2C9A-D459-FCFE-04ACBC59D7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66040" y="2098589"/>
            <a:ext cx="5486642" cy="4378411"/>
          </a:xfrm>
        </p:spPr>
        <p:txBody>
          <a:bodyPr>
            <a:normAutofit/>
          </a:bodyPr>
          <a:lstStyle/>
          <a:p>
            <a:r>
              <a:rPr lang="sk-SK" sz="2500" b="0" dirty="0">
                <a:latin typeface="Sitka Banner" pitchFamily="2" charset="0"/>
              </a:rPr>
              <a:t>Úprava je rizikovo neutrálna</a:t>
            </a:r>
          </a:p>
          <a:p>
            <a:endParaRPr lang="sk-SK" sz="1200" b="0" dirty="0">
              <a:latin typeface="Sitka Banner" pitchFamily="2" charset="0"/>
            </a:endParaRPr>
          </a:p>
          <a:p>
            <a:r>
              <a:rPr lang="sk-SK" sz="2500" b="0" dirty="0">
                <a:latin typeface="Sitka Banner" pitchFamily="2" charset="0"/>
              </a:rPr>
              <a:t>Zanedbateľný vplyv na tempo rastu hypoték (vplyv na ich štruktúru)</a:t>
            </a:r>
          </a:p>
          <a:p>
            <a:endParaRPr lang="sk-SK" sz="1200" b="0" dirty="0">
              <a:latin typeface="Sitka Banner" pitchFamily="2" charset="0"/>
            </a:endParaRPr>
          </a:p>
          <a:p>
            <a:r>
              <a:rPr lang="sk-SK" sz="2500" b="0" dirty="0">
                <a:latin typeface="Sitka Banner" pitchFamily="2" charset="0"/>
              </a:rPr>
              <a:t>Kombinácia s inými opatreniami môže zvýšiť účinnosť úpravy LTV</a:t>
            </a:r>
          </a:p>
          <a:p>
            <a:endParaRPr lang="sk-SK" sz="2500" dirty="0">
              <a:latin typeface="Sitka Banner" pitchFamily="2" charset="0"/>
            </a:endParaRPr>
          </a:p>
        </p:txBody>
      </p:sp>
      <p:sp>
        <p:nvSpPr>
          <p:cNvPr id="2" name="Zástupný text 1">
            <a:extLst>
              <a:ext uri="{FF2B5EF4-FFF2-40B4-BE49-F238E27FC236}">
                <a16:creationId xmlns:a16="http://schemas.microsoft.com/office/drawing/2014/main" id="{1387CCC1-9FA9-42B2-CEEE-FA267D0311E3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359422" y="284291"/>
            <a:ext cx="5486642" cy="2807043"/>
          </a:xfrm>
        </p:spPr>
        <p:txBody>
          <a:bodyPr>
            <a:normAutofit/>
          </a:bodyPr>
          <a:lstStyle/>
          <a:p>
            <a:pPr algn="ctr"/>
            <a:r>
              <a:rPr lang="sk-SK" sz="2500" b="1" dirty="0">
                <a:latin typeface="Sitka Banner" pitchFamily="2" charset="0"/>
              </a:rPr>
              <a:t>Cieľ </a:t>
            </a:r>
          </a:p>
          <a:p>
            <a:pPr algn="ctr"/>
            <a:r>
              <a:rPr lang="sk-SK" sz="2500" dirty="0">
                <a:latin typeface="Sitka Banner" pitchFamily="2" charset="0"/>
              </a:rPr>
              <a:t>Zníženie rizík spojených s investičným dopytom po nehnuteľnostiach</a:t>
            </a:r>
          </a:p>
          <a:p>
            <a:endParaRPr lang="sk-SK" sz="1200" dirty="0">
              <a:latin typeface="Sitka Banner" pitchFamily="2" charset="0"/>
            </a:endParaRPr>
          </a:p>
          <a:p>
            <a:pPr algn="ctr"/>
            <a:r>
              <a:rPr lang="sk-SK" sz="2500" dirty="0">
                <a:latin typeface="Sitka Banner" pitchFamily="2" charset="0"/>
              </a:rPr>
              <a:t>Zároveň sa môžu znížiť prekážky mladým pri kúpe prvého bývania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E5C7E45D-8E4D-9397-97EF-B11EA7D81259}"/>
              </a:ext>
            </a:extLst>
          </p:cNvPr>
          <p:cNvSpPr>
            <a:spLocks noGrp="1"/>
          </p:cNvSpPr>
          <p:nvPr>
            <p:ph type="body" idx="26"/>
          </p:nvPr>
        </p:nvSpPr>
        <p:spPr>
          <a:xfrm>
            <a:off x="6266040" y="381000"/>
            <a:ext cx="5486642" cy="1336589"/>
          </a:xfrm>
        </p:spPr>
        <p:txBody>
          <a:bodyPr>
            <a:normAutofit/>
          </a:bodyPr>
          <a:lstStyle/>
          <a:p>
            <a:r>
              <a:rPr lang="sk-SK" sz="3600" dirty="0"/>
              <a:t>Navrhovaná zmena v LTV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8432CEC-ACE6-5C5F-4D9C-300C41F5F0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3426587"/>
            <a:ext cx="5772150" cy="3181149"/>
          </a:xfrm>
          <a:prstGeom prst="roundRect">
            <a:avLst>
              <a:gd name="adj" fmla="val 5289"/>
            </a:avLst>
          </a:prstGeom>
        </p:spPr>
      </p:pic>
    </p:spTree>
    <p:extLst>
      <p:ext uri="{BB962C8B-B14F-4D97-AF65-F5344CB8AC3E}">
        <p14:creationId xmlns:p14="http://schemas.microsoft.com/office/powerpoint/2010/main" val="31805238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075AA263-1E70-5AF2-CFE2-B92FA87850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6530" y="1838961"/>
            <a:ext cx="11698940" cy="4695376"/>
          </a:xfrm>
          <a:prstGeom prst="rect">
            <a:avLst/>
          </a:prstGeom>
          <a:noFill/>
        </p:spPr>
      </p:pic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3103F899-DFDF-391F-00E9-21E3E9ABB03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46530" y="189691"/>
            <a:ext cx="11698940" cy="682009"/>
          </a:xfrm>
        </p:spPr>
        <p:txBody>
          <a:bodyPr/>
          <a:lstStyle/>
          <a:p>
            <a:pPr algn="ctr"/>
            <a:r>
              <a:rPr lang="sk-SK" dirty="0"/>
              <a:t>Aktuálny limit: 80% (výnimka 20%)</a:t>
            </a:r>
            <a:endParaRPr lang="en-US" dirty="0"/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4C0AB898-83CE-3CC2-178F-0B67DBF4D781}"/>
              </a:ext>
            </a:extLst>
          </p:cNvPr>
          <p:cNvSpPr/>
          <p:nvPr/>
        </p:nvSpPr>
        <p:spPr>
          <a:xfrm>
            <a:off x="5947833" y="945284"/>
            <a:ext cx="296333" cy="682009"/>
          </a:xfrm>
          <a:prstGeom prst="downArrow">
            <a:avLst/>
          </a:prstGeom>
          <a:solidFill>
            <a:srgbClr val="00564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0959FEFE-A48C-56C2-B4DC-16D66460A982}"/>
              </a:ext>
            </a:extLst>
          </p:cNvPr>
          <p:cNvSpPr/>
          <p:nvPr/>
        </p:nvSpPr>
        <p:spPr>
          <a:xfrm>
            <a:off x="9977966" y="945283"/>
            <a:ext cx="296333" cy="682009"/>
          </a:xfrm>
          <a:prstGeom prst="downArrow">
            <a:avLst/>
          </a:prstGeom>
          <a:solidFill>
            <a:srgbClr val="DAAB7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6D2CA800-95A8-8917-9E6B-16EE5AB496AB}"/>
              </a:ext>
            </a:extLst>
          </p:cNvPr>
          <p:cNvSpPr/>
          <p:nvPr/>
        </p:nvSpPr>
        <p:spPr>
          <a:xfrm>
            <a:off x="1917701" y="945282"/>
            <a:ext cx="296333" cy="682009"/>
          </a:xfrm>
          <a:prstGeom prst="downArrow">
            <a:avLst/>
          </a:prstGeom>
          <a:solidFill>
            <a:srgbClr val="1F2C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rgbClr val="91CEFF"/>
              </a:solidFill>
              <a:highlight>
                <a:srgbClr val="91CEFF"/>
              </a:highlight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DA19CFA-6033-44E4-449F-2F43514E51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530" y="1838961"/>
            <a:ext cx="11698939" cy="4695376"/>
          </a:xfrm>
          <a:prstGeom prst="rect">
            <a:avLst/>
          </a:prstGeom>
        </p:spPr>
      </p:pic>
      <p:sp>
        <p:nvSpPr>
          <p:cNvPr id="20" name="BlokTextu 3">
            <a:extLst>
              <a:ext uri="{FF2B5EF4-FFF2-40B4-BE49-F238E27FC236}">
                <a16:creationId xmlns:a16="http://schemas.microsoft.com/office/drawing/2014/main" id="{EB63B791-8C47-7DDE-7A66-E0AE8108782E}"/>
              </a:ext>
            </a:extLst>
          </p:cNvPr>
          <p:cNvSpPr txBox="1"/>
          <p:nvPr/>
        </p:nvSpPr>
        <p:spPr>
          <a:xfrm>
            <a:off x="260225" y="2159718"/>
            <a:ext cx="3611284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3000" b="1" dirty="0">
                <a:solidFill>
                  <a:srgbClr val="91CEFF"/>
                </a:solidFill>
                <a:effectLst/>
                <a:latin typeface="Sitka Banner" pitchFamily="2" charset="0"/>
                <a:cs typeface="Arial" panose="020B0604020202020204" pitchFamily="34" charset="0"/>
              </a:rPr>
              <a:t>Uvoľnenie</a:t>
            </a:r>
            <a:r>
              <a:rPr lang="sk-SK" sz="3000" b="1" dirty="0">
                <a:solidFill>
                  <a:schemeClr val="bg1"/>
                </a:solidFill>
                <a:effectLst/>
                <a:latin typeface="Sitka Banner" pitchFamily="2" charset="0"/>
                <a:cs typeface="Arial" panose="020B0604020202020204" pitchFamily="34" charset="0"/>
              </a:rPr>
              <a:t>:</a:t>
            </a:r>
          </a:p>
          <a:p>
            <a:pPr algn="ctr"/>
            <a:r>
              <a:rPr lang="sk-SK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80%         90%</a:t>
            </a:r>
          </a:p>
          <a:p>
            <a:pPr algn="ctr"/>
            <a:endParaRPr lang="sk-SK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k-SK" sz="1600" b="1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sk-SK" sz="200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Do 35 rokov</a:t>
            </a:r>
          </a:p>
          <a:p>
            <a:pPr marL="285750" indent="-285750">
              <a:buBlip>
                <a:blip r:embed="rId4"/>
              </a:buBlip>
            </a:pPr>
            <a:endParaRPr lang="sk-SK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sk-SK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Nevlastní nehnuteľnosť</a:t>
            </a:r>
          </a:p>
          <a:p>
            <a:pPr marL="285750" indent="-285750">
              <a:buBlip>
                <a:blip r:embed="rId4"/>
              </a:buBlip>
            </a:pPr>
            <a:endParaRPr lang="sk-SK" sz="200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sk-SK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Účelom je kúpa alebo výstavba nehnuteľnosti</a:t>
            </a:r>
          </a:p>
          <a:p>
            <a:endParaRPr lang="sk-SK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k-SK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k-SK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C8F5E787-4BAB-D053-71DC-C81D75DA5760}"/>
              </a:ext>
            </a:extLst>
          </p:cNvPr>
          <p:cNvCxnSpPr>
            <a:cxnSpLocks/>
          </p:cNvCxnSpPr>
          <p:nvPr/>
        </p:nvCxnSpPr>
        <p:spPr>
          <a:xfrm>
            <a:off x="1917701" y="2895054"/>
            <a:ext cx="296333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BlokTextu 3">
            <a:extLst>
              <a:ext uri="{FF2B5EF4-FFF2-40B4-BE49-F238E27FC236}">
                <a16:creationId xmlns:a16="http://schemas.microsoft.com/office/drawing/2014/main" id="{068FAE76-CCF3-C209-1CF0-F749B915794E}"/>
              </a:ext>
            </a:extLst>
          </p:cNvPr>
          <p:cNvSpPr txBox="1"/>
          <p:nvPr/>
        </p:nvSpPr>
        <p:spPr>
          <a:xfrm>
            <a:off x="4297205" y="2159717"/>
            <a:ext cx="3611284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3000" b="1" dirty="0">
                <a:solidFill>
                  <a:srgbClr val="91CEFF"/>
                </a:solidFill>
                <a:effectLst/>
                <a:latin typeface="Sitka Banner" pitchFamily="2" charset="0"/>
                <a:cs typeface="Arial" panose="020B0604020202020204" pitchFamily="34" charset="0"/>
              </a:rPr>
              <a:t>Sprísnenie</a:t>
            </a:r>
            <a:r>
              <a:rPr lang="sk-SK" sz="3000" b="1" dirty="0">
                <a:solidFill>
                  <a:schemeClr val="bg1"/>
                </a:solidFill>
                <a:effectLst/>
                <a:latin typeface="Sitka Banner" pitchFamily="2" charset="0"/>
                <a:cs typeface="Arial" panose="020B0604020202020204" pitchFamily="34" charset="0"/>
              </a:rPr>
              <a:t>:</a:t>
            </a:r>
          </a:p>
          <a:p>
            <a:pPr algn="ctr"/>
            <a:r>
              <a:rPr lang="sk-SK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80%         70%</a:t>
            </a:r>
          </a:p>
          <a:p>
            <a:pPr algn="ctr"/>
            <a:endParaRPr lang="sk-SK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k-SK" sz="1600" b="1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sk-SK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Hypotéka na tretiu a ďalšiu nehnuteľnosť</a:t>
            </a:r>
          </a:p>
          <a:p>
            <a:pPr algn="ctr"/>
            <a:r>
              <a:rPr lang="sk-SK" sz="16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(žiadatelia vlastnia spolu dve a viac nehnuteľností)</a:t>
            </a:r>
          </a:p>
          <a:p>
            <a:endParaRPr lang="sk-SK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sk-SK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k-SK" sz="200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k-SK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k-SK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k-SK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BlokTextu 3">
            <a:extLst>
              <a:ext uri="{FF2B5EF4-FFF2-40B4-BE49-F238E27FC236}">
                <a16:creationId xmlns:a16="http://schemas.microsoft.com/office/drawing/2014/main" id="{68E9C4D8-0273-E52F-D18A-F1A66DFD9796}"/>
              </a:ext>
            </a:extLst>
          </p:cNvPr>
          <p:cNvSpPr txBox="1"/>
          <p:nvPr/>
        </p:nvSpPr>
        <p:spPr>
          <a:xfrm>
            <a:off x="8320489" y="2159717"/>
            <a:ext cx="3439709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3000" b="1" dirty="0">
                <a:solidFill>
                  <a:srgbClr val="91CEFF"/>
                </a:solidFill>
                <a:effectLst/>
                <a:latin typeface="Sitka Banner" pitchFamily="2" charset="0"/>
                <a:cs typeface="Arial" panose="020B0604020202020204" pitchFamily="34" charset="0"/>
              </a:rPr>
              <a:t>Bez zmeny:</a:t>
            </a:r>
          </a:p>
          <a:p>
            <a:pPr algn="ctr"/>
            <a:r>
              <a:rPr lang="sk-SK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80%</a:t>
            </a:r>
            <a:r>
              <a:rPr lang="sk-SK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</a:p>
          <a:p>
            <a:pPr algn="ctr"/>
            <a:r>
              <a:rPr lang="sk-SK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algn="ctr"/>
            <a:endParaRPr lang="sk-SK" sz="1600" b="1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sk-SK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Ostatné úvery na bývanie</a:t>
            </a:r>
            <a:endParaRPr lang="sk-SK" sz="200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k-SK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k-SK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sk-SK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Zachovanie </a:t>
            </a:r>
            <a:r>
              <a:rPr lang="sk-SK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regulatórnej</a:t>
            </a:r>
            <a:r>
              <a:rPr lang="sk-SK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výnimky (5 %)</a:t>
            </a:r>
          </a:p>
          <a:p>
            <a:endParaRPr lang="sk-SK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k-SK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k-SK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154869A7-CFF5-67EA-BC57-C52B950DB473}"/>
              </a:ext>
            </a:extLst>
          </p:cNvPr>
          <p:cNvCxnSpPr>
            <a:cxnSpLocks/>
          </p:cNvCxnSpPr>
          <p:nvPr/>
        </p:nvCxnSpPr>
        <p:spPr>
          <a:xfrm>
            <a:off x="5947833" y="2899424"/>
            <a:ext cx="296333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66E62A5-81B2-B324-159F-20F92E4AE292}"/>
              </a:ext>
            </a:extLst>
          </p:cNvPr>
          <p:cNvSpPr/>
          <p:nvPr/>
        </p:nvSpPr>
        <p:spPr>
          <a:xfrm>
            <a:off x="1693440" y="191556"/>
            <a:ext cx="8974560" cy="680144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50F52D-D7C5-9853-722F-1EA01A4B0C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83032" y="4916992"/>
            <a:ext cx="1425935" cy="1455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13522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POWER_POINT_EXCEL_LINK_TAG_NAME" val="{&quot;Id&quot;:&quot;POWER_USER_LINK_1DAB3AC0_2B53_45EF_8147_4A6B2BE20B07&quot;,&quot;SourceFullNameMaxLengthReached&quot;:false,&quot;SourceFullName&quot;:&quot;\\\\FSARCHIVOPM\\ARCHIVOPM\\Analýzy a správy\\01 Správa o finančnej stabilite\\2025-12\\5. Rokovanie BR NBS\\grafy do prezentacie\\grafy.xlsx&quot;,&quot;LastUpdate&quot;:&quot;2026-05-18 3:17 PM&quot;,&quot;UpdatedBy&quot;:&quot;Licak&quot;,&quot;IsLinked&quot;:false,&quot;IsBrokenLink&quot;:false,&quot;Type&quot;:1,&quot;ShapeId&quot;:0,&quot;WorksheetName&quot;:null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POWER_POINT_EXCEL_LINK_TAG_NAME" val="{&quot;Id&quot;:&quot;POWER_USER_LINK_8AB3369D_5EE8_4A3D_8233_E9414B625253&quot;,&quot;SourceFullNameMaxLengthReached&quot;:false,&quot;SourceFullName&quot;:&quot;\\\\fsarchivopm\\archivopm\\Analýzy a správy\\01 Správa o finančnej stabilite\\2025-12\\2. Grafy\\3.1 Box_Zivnostnici.xlsx&quot;,&quot;LastUpdate&quot;:&quot;2026-05-25 12:22 PM&quot;,&quot;UpdatedBy&quot;:&quot;Licak&quot;,&quot;IsLinked&quot;:false,&quot;IsBrokenLink&quot;:false,&quot;Type&quot;:1,&quot;ShapeId&quot;:0,&quot;WorksheetName&quot;:null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POWER_POINT_EXCEL_LINK_TAG_NAME" val="{&quot;Id&quot;:&quot;POWER_USER_LINK_C2F2B5E1_E09C_4B3E_A8E5_3146E907A782&quot;,&quot;SourceFullNameMaxLengthReached&quot;:false,&quot;SourceFullName&quot;:&quot;\\\\fsarchivopm\\archivopm\\Analýzy a správy\\01 Správa o finančnej stabilite\\2025-12\\2. Grafy\\3.1 Kreditne riziko domacnosti.xlsx&quot;,&quot;LastUpdate&quot;:&quot;2026-05-25 12:22 PM&quot;,&quot;UpdatedBy&quot;:&quot;Licak&quot;,&quot;IsLinked&quot;:false,&quot;IsBrokenLink&quot;:false,&quot;Type&quot;:1,&quot;ShapeId&quot;:0,&quot;WorksheetName&quot;:null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POWER_POINT_EXCEL_LINK_TAG_NAME" val="{&quot;Id&quot;:&quot;POWER_USER_LINK_1BD738A8_2700_47CE_B063_1AE9A2F81641&quot;,&quot;SourceFullNameMaxLengthReached&quot;:false,&quot;SourceFullName&quot;:&quot;\\\\FSARCHIVOPM\\ARCHIVOPM\\Analýzy a správy\\01 Správa o finančnej stabilite\\2025-12\\5. Rokovanie BR NBS\\grafy do prezentacie\\grafy.xlsx&quot;,&quot;LastUpdate&quot;:&quot;2026-05-25 12:29 PM&quot;,&quot;UpdatedBy&quot;:&quot;Licak&quot;,&quot;IsLinked&quot;:false,&quot;IsBrokenLink&quot;:false,&quot;Type&quot;:1,&quot;ShapeId&quot;:0,&quot;WorksheetName&quot;:null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POWER_POINT_EXCEL_LINK_TAG_NAME" val="{&quot;Id&quot;:&quot;POWER_USER_LINK_1A5656ED_3A96_4536_8026_79CE6C0786B9&quot;,&quot;SourceFullNameMaxLengthReached&quot;:false,&quot;SourceFullName&quot;:&quot;\\\\FSARCHIVOPM\\ARCHIVOPM\\Analýzy a správy\\01 Správa o finančnej stabilite\\2025-12\\5. Rokovanie BR NBS\\grafy do prezentacie\\grafy.xlsx&quot;,&quot;LastUpdate&quot;:&quot;2026-05-25 10:23 AM&quot;,&quot;UpdatedBy&quot;:&quot;Licak&quot;,&quot;IsLinked&quot;:false,&quot;IsBrokenLink&quot;:false,&quot;Type&quot;:1,&quot;ShapeId&quot;:0,&quot;WorksheetName&quot;:null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POWER_POINT_EXCEL_LINK_TAG_NAME" val="{&quot;Id&quot;:&quot;POWER_USER_LINK_41D5359E_2A91_49FD_BF58_C507A21F8E03&quot;,&quot;SourceFullNameMaxLengthReached&quot;:false,&quot;SourceFullName&quot;:&quot;\\\\FSARCHIVOPM\\ARCHIVOPM\\Analýzy a správy\\01 Správa o finančnej stabilite\\2025-12\\5. Rokovanie BR NBS\\grafy do prezentacie\\grafy.xlsx&quot;,&quot;LastUpdate&quot;:&quot;2026-05-25 10:11 AM&quot;,&quot;UpdatedBy&quot;:&quot;Licak&quot;,&quot;IsLinked&quot;:false,&quot;IsBrokenLink&quot;:false,&quot;Type&quot;:1,&quot;ShapeId&quot;:0,&quot;WorksheetName&quot;:null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POWER_POINT_EXCEL_LINK_TAG_NAME" val="{&quot;Id&quot;:&quot;POWER_USER_LINK_2010E236_4156_4B2A_8A49_5738C04A06E8&quot;,&quot;SourceFullNameMaxLengthReached&quot;:false,&quot;SourceFullName&quot;:&quot;\\\\FSARCHIVOPM\\ARCHIVOPM\\Analýzy a správy\\01 Správa o finančnej stabilite\\2025-12\\2. Grafy\\2.3 LTV ver 2.xlsx&quot;,&quot;LastUpdate&quot;:&quot;2026-05-20 9:11 AM&quot;,&quot;UpdatedBy&quot;:&quot;Licak&quot;,&quot;IsLinked&quot;:false,&quot;IsBrokenLink&quot;:false,&quot;Type&quot;:1,&quot;ShapeId&quot;:0,&quot;WorksheetName&quot;:null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POWER_POINT_EXCEL_LINK_TAG_NAME" val="{&quot;Id&quot;:&quot;POWER_USER_LINK_11EB87B5_CC1D_49F7_810B_60D5504B00F5&quot;,&quot;SourceFullNameMaxLengthReached&quot;:false,&quot;SourceFullName&quot;:&quot;\\\\fsarchivopm\\archivOPM\\Makroprudenciálna politika\\CCyB a Makroprudenciálny komentár\\porada u Mareka\\Dopad iranskej krizy na SK a EU\\Grafy zaosrtene na Iran_24_4_2026.xlsx&quot;,&quot;LastUpdate&quot;:&quot;2026-05-25 10:32 AM&quot;,&quot;UpdatedBy&quot;:&quot;Licak&quot;,&quot;IsLinked&quot;:false,&quot;IsBrokenLink&quot;:false,&quot;Type&quot;:1,&quot;ShapeId&quot;:0,&quot;WorksheetName&quot;:null}"/>
</p:tagLst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NBS_Verejna_Prezentacia_v03 1400 cas (1).potx" id="{B6254781-DF1A-4A6B-8E66-0CD1F7C2F022}" vid="{FA7F5815-7525-41EB-8052-5F68316D10A0}"/>
    </a:ext>
  </a:extLst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NBS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0073E6"/>
    </a:accent1>
    <a:accent2>
      <a:srgbClr val="DD511A"/>
    </a:accent2>
    <a:accent3>
      <a:srgbClr val="FFC319"/>
    </a:accent3>
    <a:accent4>
      <a:srgbClr val="46B343"/>
    </a:accent4>
    <a:accent5>
      <a:srgbClr val="B1C8C8"/>
    </a:accent5>
    <a:accent6>
      <a:srgbClr val="998040"/>
    </a:accent6>
    <a:hlink>
      <a:srgbClr val="281C77"/>
    </a:hlink>
    <a:folHlink>
      <a:srgbClr val="722558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NBS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0073E6"/>
    </a:accent1>
    <a:accent2>
      <a:srgbClr val="DD511A"/>
    </a:accent2>
    <a:accent3>
      <a:srgbClr val="FFC319"/>
    </a:accent3>
    <a:accent4>
      <a:srgbClr val="46B343"/>
    </a:accent4>
    <a:accent5>
      <a:srgbClr val="B1C8C8"/>
    </a:accent5>
    <a:accent6>
      <a:srgbClr val="998040"/>
    </a:accent6>
    <a:hlink>
      <a:srgbClr val="281C77"/>
    </a:hlink>
    <a:folHlink>
      <a:srgbClr val="722558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NBS_prezentacia_pre_TK_v03</Template>
  <TotalTime>3073</TotalTime>
  <Words>690</Words>
  <Application>Microsoft Office PowerPoint</Application>
  <PresentationFormat>Widescreen</PresentationFormat>
  <Paragraphs>187</Paragraphs>
  <Slides>13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Aptos</vt:lpstr>
      <vt:lpstr>Arial</vt:lpstr>
      <vt:lpstr>Sitka Banner</vt:lpstr>
      <vt:lpstr>Wingdings</vt:lpstr>
      <vt:lpstr>Motív Office</vt:lpstr>
      <vt:lpstr>Finančný sektor drží kurz ziskovosti a odolnosti aj vo svete plnom neistoty a otáznikov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Ličák Marek</dc:creator>
  <cp:keywords/>
  <dc:description/>
  <cp:lastModifiedBy>Majer Peter</cp:lastModifiedBy>
  <cp:revision>18</cp:revision>
  <cp:lastPrinted>2026-05-25T13:35:47Z</cp:lastPrinted>
  <dcterms:created xsi:type="dcterms:W3CDTF">2026-05-25T10:14:07Z</dcterms:created>
  <dcterms:modified xsi:type="dcterms:W3CDTF">2026-05-29T12:28:08Z</dcterms:modified>
  <cp:category/>
</cp:coreProperties>
</file>