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1.xml" ContentType="application/vnd.openxmlformats-officedocument.drawingml.chartshapes+xml"/>
  <Override PartName="/ppt/notesSlides/notesSlide9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10.xml" ContentType="application/vnd.openxmlformats-officedocument.presentationml.notesSl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drawings/drawing2.xml" ContentType="application/vnd.openxmlformats-officedocument.drawingml.chartshapes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notesSlides/notesSlide11.xml" ContentType="application/vnd.openxmlformats-officedocument.presentationml.notesSl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drawings/drawing3.xml" ContentType="application/vnd.openxmlformats-officedocument.drawingml.chartshapes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drawings/drawing4.xml" ContentType="application/vnd.openxmlformats-officedocument.drawingml.chartshapes+xml"/>
  <Override PartName="/ppt/notesSlides/notesSlide12.xml" ContentType="application/vnd.openxmlformats-officedocument.presentationml.notesSlid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drawings/drawing5.xml" ContentType="application/vnd.openxmlformats-officedocument.drawingml.chartshapes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drawings/drawing6.xml" ContentType="application/vnd.openxmlformats-officedocument.drawingml.chartshapes+xml"/>
  <Override PartName="/ppt/notesSlides/notesSlide13.xml" ContentType="application/vnd.openxmlformats-officedocument.presentationml.notesSlid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26"/>
  </p:notesMasterIdLst>
  <p:handoutMasterIdLst>
    <p:handoutMasterId r:id="rId27"/>
  </p:handoutMasterIdLst>
  <p:sldIdLst>
    <p:sldId id="256" r:id="rId5"/>
    <p:sldId id="4843" r:id="rId6"/>
    <p:sldId id="307" r:id="rId7"/>
    <p:sldId id="328" r:id="rId8"/>
    <p:sldId id="4844" r:id="rId9"/>
    <p:sldId id="4846" r:id="rId10"/>
    <p:sldId id="4851" r:id="rId11"/>
    <p:sldId id="4850" r:id="rId12"/>
    <p:sldId id="274" r:id="rId13"/>
    <p:sldId id="286" r:id="rId14"/>
    <p:sldId id="290" r:id="rId15"/>
    <p:sldId id="293" r:id="rId16"/>
    <p:sldId id="300" r:id="rId17"/>
    <p:sldId id="295" r:id="rId18"/>
    <p:sldId id="304" r:id="rId19"/>
    <p:sldId id="297" r:id="rId20"/>
    <p:sldId id="4849" r:id="rId21"/>
    <p:sldId id="4848" r:id="rId22"/>
    <p:sldId id="4852" r:id="rId23"/>
    <p:sldId id="301" r:id="rId24"/>
    <p:sldId id="263" r:id="rId25"/>
  </p:sldIdLst>
  <p:sldSz cx="12192000" cy="6858000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BFAF8"/>
    <a:srgbClr val="C00000"/>
    <a:srgbClr val="1C345E"/>
    <a:srgbClr val="91CEFF"/>
    <a:srgbClr val="FF7430"/>
    <a:srgbClr val="33CC33"/>
    <a:srgbClr val="FF0066"/>
    <a:srgbClr val="CC9900"/>
    <a:srgbClr val="FF9933"/>
    <a:srgbClr val="2B52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502" autoAdjust="0"/>
    <p:restoredTop sz="95033" autoAdjust="0"/>
  </p:normalViewPr>
  <p:slideViewPr>
    <p:cSldViewPr snapToGrid="0">
      <p:cViewPr varScale="1">
        <p:scale>
          <a:sx n="153" d="100"/>
          <a:sy n="153" d="100"/>
        </p:scale>
        <p:origin x="944" y="10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121" d="100"/>
          <a:sy n="121" d="100"/>
        </p:scale>
        <p:origin x="4304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10.xml"/><Relationship Id="rId1" Type="http://schemas.microsoft.com/office/2011/relationships/chartStyle" Target="style10.xml"/><Relationship Id="rId4" Type="http://schemas.openxmlformats.org/officeDocument/2006/relationships/chartUserShapes" Target="../drawings/drawing3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11.xml"/><Relationship Id="rId1" Type="http://schemas.microsoft.com/office/2011/relationships/chartStyle" Target="style11.xml"/><Relationship Id="rId4" Type="http://schemas.openxmlformats.org/officeDocument/2006/relationships/chartUserShapes" Target="../drawings/drawing4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4.xml"/><Relationship Id="rId1" Type="http://schemas.microsoft.com/office/2011/relationships/chartStyle" Target="style14.xml"/><Relationship Id="rId4" Type="http://schemas.openxmlformats.org/officeDocument/2006/relationships/chartUserShapes" Target="../drawings/drawing5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15.xml"/><Relationship Id="rId1" Type="http://schemas.microsoft.com/office/2011/relationships/chartStyle" Target="style15.xml"/><Relationship Id="rId4" Type="http://schemas.openxmlformats.org/officeDocument/2006/relationships/chartUserShapes" Target="../drawings/drawing6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uriacd\Desktop\Ra&#328;ajky%20s%20novin&#225;rmi%202026\Podklady\CASP_podla_clenskeho_statu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idasyp\Downloads\Bitcoin_1_1_2021-4_10_2026_historical_data_coinmarketcap.xlsx" TargetMode="Externa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1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chartUserShapes" Target="../drawings/drawing2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1.440964909968657E-2"/>
          <c:y val="0.9219193663450832"/>
          <c:w val="0.39606130243528892"/>
          <c:h val="5.775887243561108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rgbClr val="112039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1276516377233667"/>
          <c:y val="2.54841997961264E-2"/>
          <c:w val="0.63961513813642767"/>
          <c:h val="0.9655940900645846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Nechcem odpovedať</c:v>
                </c:pt>
                <c:pt idx="1">
                  <c:v>Viac ako 10000 EUR</c:v>
                </c:pt>
                <c:pt idx="2">
                  <c:v>5001 až 10000 EUR</c:v>
                </c:pt>
                <c:pt idx="3">
                  <c:v>1001 až 5000 EUR</c:v>
                </c:pt>
                <c:pt idx="4">
                  <c:v>251 až 1000 EUR</c:v>
                </c:pt>
                <c:pt idx="5">
                  <c:v>Do 250 EUR</c:v>
                </c:pt>
              </c:strCache>
            </c:strRef>
          </c:cat>
          <c:val>
            <c:numRef>
              <c:f>Sheet1!$B$2:$B$7</c:f>
              <c:numCache>
                <c:formatCode>0.00%</c:formatCode>
                <c:ptCount val="6"/>
                <c:pt idx="0">
                  <c:v>9.6000000000000002E-2</c:v>
                </c:pt>
                <c:pt idx="1">
                  <c:v>9.2999999999999999E-2</c:v>
                </c:pt>
                <c:pt idx="2">
                  <c:v>7.2999999999999995E-2</c:v>
                </c:pt>
                <c:pt idx="3">
                  <c:v>0.185</c:v>
                </c:pt>
                <c:pt idx="4">
                  <c:v>0.23799999999999999</c:v>
                </c:pt>
                <c:pt idx="5">
                  <c:v>0.315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5EC-491B-82FD-BFB6C018EC7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Nechcem odpovedať</c:v>
                </c:pt>
                <c:pt idx="1">
                  <c:v>Viac ako 10000 EUR</c:v>
                </c:pt>
                <c:pt idx="2">
                  <c:v>5001 až 10000 EUR</c:v>
                </c:pt>
                <c:pt idx="3">
                  <c:v>1001 až 5000 EUR</c:v>
                </c:pt>
                <c:pt idx="4">
                  <c:v>251 až 1000 EUR</c:v>
                </c:pt>
                <c:pt idx="5">
                  <c:v>Do 250 EUR</c:v>
                </c:pt>
              </c:strCache>
            </c:strRef>
          </c:cat>
          <c:val>
            <c:numRef>
              <c:f>Sheet1!$C$2:$C$7</c:f>
              <c:numCache>
                <c:formatCode>0.00%</c:formatCode>
                <c:ptCount val="6"/>
                <c:pt idx="0">
                  <c:v>0.20100000000000001</c:v>
                </c:pt>
                <c:pt idx="1">
                  <c:v>6.4000000000000001E-2</c:v>
                </c:pt>
                <c:pt idx="2">
                  <c:v>5.3999999999999999E-2</c:v>
                </c:pt>
                <c:pt idx="3" formatCode="0%">
                  <c:v>0.25</c:v>
                </c:pt>
                <c:pt idx="4">
                  <c:v>0.17599999999999999</c:v>
                </c:pt>
                <c:pt idx="5">
                  <c:v>0.255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5EC-491B-82FD-BFB6C018EC7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2"/>
        <c:axId val="732326160"/>
        <c:axId val="732332400"/>
      </c:barChart>
      <c:catAx>
        <c:axId val="73232616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32332400"/>
        <c:crosses val="autoZero"/>
        <c:auto val="1"/>
        <c:lblAlgn val="ctr"/>
        <c:lblOffset val="100"/>
        <c:noMultiLvlLbl val="0"/>
      </c:catAx>
      <c:valAx>
        <c:axId val="732332400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7323261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9422141915918665"/>
          <c:y val="0.51592036237371153"/>
          <c:w val="0.13063028030007595"/>
          <c:h val="0.3153675744660357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84566937980151"/>
          <c:y val="7.2067778391834937E-3"/>
          <c:w val="0.75511614927444415"/>
          <c:h val="0.9687463123713309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Nechcem odpovedať</c:v>
                </c:pt>
                <c:pt idx="1">
                  <c:v>Viac ako 50 %</c:v>
                </c:pt>
                <c:pt idx="2">
                  <c:v>11 až 50 %</c:v>
                </c:pt>
                <c:pt idx="3">
                  <c:v>6 až 10 %</c:v>
                </c:pt>
                <c:pt idx="4">
                  <c:v>Do 5 %</c:v>
                </c:pt>
              </c:strCache>
            </c:strRef>
          </c:cat>
          <c:val>
            <c:numRef>
              <c:f>Sheet1!$B$2:$B$6</c:f>
              <c:numCache>
                <c:formatCode>0.00%</c:formatCode>
                <c:ptCount val="5"/>
                <c:pt idx="0">
                  <c:v>5.1999999999999998E-2</c:v>
                </c:pt>
                <c:pt idx="1">
                  <c:v>6.9000000000000006E-2</c:v>
                </c:pt>
                <c:pt idx="2">
                  <c:v>0.25800000000000001</c:v>
                </c:pt>
                <c:pt idx="3">
                  <c:v>0.11700000000000001</c:v>
                </c:pt>
                <c:pt idx="4">
                  <c:v>0.504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319-48D1-A583-4C9BFA02CB3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Nechcem odpovedať</c:v>
                </c:pt>
                <c:pt idx="1">
                  <c:v>Viac ako 50 %</c:v>
                </c:pt>
                <c:pt idx="2">
                  <c:v>11 až 50 %</c:v>
                </c:pt>
                <c:pt idx="3">
                  <c:v>6 až 10 %</c:v>
                </c:pt>
                <c:pt idx="4">
                  <c:v>Do 5 %</c:v>
                </c:pt>
              </c:strCache>
            </c:strRef>
          </c:cat>
          <c:val>
            <c:numRef>
              <c:f>Sheet1!$C$2:$C$6</c:f>
              <c:numCache>
                <c:formatCode>0.00%</c:formatCode>
                <c:ptCount val="5"/>
                <c:pt idx="0">
                  <c:v>0.14699999999999999</c:v>
                </c:pt>
                <c:pt idx="1">
                  <c:v>5.8999999999999997E-2</c:v>
                </c:pt>
                <c:pt idx="2">
                  <c:v>0.191</c:v>
                </c:pt>
                <c:pt idx="3">
                  <c:v>0.18099999999999999</c:v>
                </c:pt>
                <c:pt idx="4">
                  <c:v>0.42199999999999999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319-48D1-A583-4C9BFA02CB3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4"/>
        <c:axId val="956955104"/>
        <c:axId val="956958944"/>
      </c:barChart>
      <c:catAx>
        <c:axId val="95695510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56958944"/>
        <c:crosses val="autoZero"/>
        <c:auto val="1"/>
        <c:lblAlgn val="ctr"/>
        <c:lblOffset val="100"/>
        <c:noMultiLvlLbl val="0"/>
      </c:catAx>
      <c:valAx>
        <c:axId val="956958944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9569551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85870305004977832"/>
          <c:y val="0.44338845942129573"/>
          <c:w val="0.10443298036021359"/>
          <c:h val="0.3526200734342169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7990817439693511"/>
          <c:y val="7.2055886306894551E-2"/>
          <c:w val="0.714390642465487"/>
          <c:h val="0.9224090023937623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Iné</c:v>
                </c:pt>
                <c:pt idx="1">
                  <c:v>Nechcem odpovedať</c:v>
                </c:pt>
                <c:pt idx="2">
                  <c:v>Hardwarová peňaženka</c:v>
                </c:pt>
                <c:pt idx="3">
                  <c:v>Softwarová peňaženka</c:v>
                </c:pt>
                <c:pt idx="4">
                  <c:v>V spoločnosti, kde boli nakúpené</c:v>
                </c:pt>
              </c:strCache>
            </c:strRef>
          </c:cat>
          <c:val>
            <c:numRef>
              <c:f>Sheet1!$B$2:$B$6</c:f>
              <c:numCache>
                <c:formatCode>0.00%</c:formatCode>
                <c:ptCount val="5"/>
                <c:pt idx="0">
                  <c:v>4.0000000000000001E-3</c:v>
                </c:pt>
                <c:pt idx="1">
                  <c:v>0.10100000000000001</c:v>
                </c:pt>
                <c:pt idx="2">
                  <c:v>0.17299999999999999</c:v>
                </c:pt>
                <c:pt idx="3" formatCode="0%">
                  <c:v>0.33100000000000002</c:v>
                </c:pt>
                <c:pt idx="4">
                  <c:v>0.59299999999999997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A80-4AD8-8735-A4B9D085EEC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Iné</c:v>
                </c:pt>
                <c:pt idx="1">
                  <c:v>Nechcem odpovedať</c:v>
                </c:pt>
                <c:pt idx="2">
                  <c:v>Hardwarová peňaženka</c:v>
                </c:pt>
                <c:pt idx="3">
                  <c:v>Softwarová peňaženka</c:v>
                </c:pt>
                <c:pt idx="4">
                  <c:v>V spoločnosti, kde boli nakúpené</c:v>
                </c:pt>
              </c:strCache>
            </c:strRef>
          </c:cat>
          <c:val>
            <c:numRef>
              <c:f>Sheet1!$C$2:$C$6</c:f>
              <c:numCache>
                <c:formatCode>0.00%</c:formatCode>
                <c:ptCount val="5"/>
                <c:pt idx="0">
                  <c:v>0.01</c:v>
                </c:pt>
                <c:pt idx="1">
                  <c:v>0.17199999999999999</c:v>
                </c:pt>
                <c:pt idx="2">
                  <c:v>0.157</c:v>
                </c:pt>
                <c:pt idx="3">
                  <c:v>0.26</c:v>
                </c:pt>
                <c:pt idx="4">
                  <c:v>0.52900000000000003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A80-4AD8-8735-A4B9D085EEC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738297312"/>
        <c:axId val="738298752"/>
      </c:barChart>
      <c:catAx>
        <c:axId val="73829731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38298752"/>
        <c:crosses val="autoZero"/>
        <c:auto val="1"/>
        <c:lblAlgn val="ctr"/>
        <c:lblOffset val="100"/>
        <c:noMultiLvlLbl val="0"/>
      </c:catAx>
      <c:valAx>
        <c:axId val="738298752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7382973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84130976816322578"/>
          <c:y val="0.40921252145534603"/>
          <c:w val="0.13904394343298171"/>
          <c:h val="0.2649858451845016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640575303697045"/>
          <c:y val="1.29170005617725E-2"/>
          <c:w val="0.68643959587877623"/>
          <c:h val="0.98419222402647144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Sheet1!$A$2:$A$13</c:f>
              <c:strCache>
                <c:ptCount val="12"/>
                <c:pt idx="0">
                  <c:v>Nechcem odpovedať</c:v>
                </c:pt>
                <c:pt idx="1">
                  <c:v>Iné</c:v>
                </c:pt>
                <c:pt idx="2">
                  <c:v>Tron (TRX)</c:v>
                </c:pt>
                <c:pt idx="3">
                  <c:v>USD Coin (USDC)</c:v>
                </c:pt>
                <c:pt idx="4">
                  <c:v>Tether (USDT)</c:v>
                </c:pt>
                <c:pt idx="5">
                  <c:v>Binance Coin (BNB)</c:v>
                </c:pt>
                <c:pt idx="6">
                  <c:v>XRP</c:v>
                </c:pt>
                <c:pt idx="7">
                  <c:v>Solana (SOL)</c:v>
                </c:pt>
                <c:pt idx="8">
                  <c:v>Dogecoin</c:v>
                </c:pt>
                <c:pt idx="9">
                  <c:v>Cardano (ADA)</c:v>
                </c:pt>
                <c:pt idx="10">
                  <c:v>Ethereum (ETH)</c:v>
                </c:pt>
                <c:pt idx="11">
                  <c:v>Bitcoin (BTC)</c:v>
                </c:pt>
              </c:strCache>
            </c:strRef>
          </c:cat>
          <c:val>
            <c:numRef>
              <c:f>Sheet1!$B$2:$B$13</c:f>
              <c:numCache>
                <c:formatCode>0.0%</c:formatCode>
                <c:ptCount val="12"/>
                <c:pt idx="0">
                  <c:v>9.2999999999999999E-2</c:v>
                </c:pt>
                <c:pt idx="1">
                  <c:v>0.121</c:v>
                </c:pt>
                <c:pt idx="2">
                  <c:v>0.13700000000000001</c:v>
                </c:pt>
                <c:pt idx="3">
                  <c:v>0.11700000000000001</c:v>
                </c:pt>
                <c:pt idx="4">
                  <c:v>0.153</c:v>
                </c:pt>
                <c:pt idx="5">
                  <c:v>0.19800000000000001</c:v>
                </c:pt>
                <c:pt idx="6">
                  <c:v>0.18099999999999999</c:v>
                </c:pt>
                <c:pt idx="7">
                  <c:v>0.17299999999999999</c:v>
                </c:pt>
                <c:pt idx="8">
                  <c:v>0.25800000000000001</c:v>
                </c:pt>
                <c:pt idx="9">
                  <c:v>0.28199999999999997</c:v>
                </c:pt>
                <c:pt idx="10">
                  <c:v>0.44800000000000001</c:v>
                </c:pt>
                <c:pt idx="11">
                  <c:v>0.64500000000000002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923-4237-A843-4D172C6266D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Sheet1!$A$2:$A$13</c:f>
              <c:strCache>
                <c:ptCount val="12"/>
                <c:pt idx="0">
                  <c:v>Nechcem odpovedať</c:v>
                </c:pt>
                <c:pt idx="1">
                  <c:v>Iné</c:v>
                </c:pt>
                <c:pt idx="2">
                  <c:v>Tron (TRX)</c:v>
                </c:pt>
                <c:pt idx="3">
                  <c:v>USD Coin (USDC)</c:v>
                </c:pt>
                <c:pt idx="4">
                  <c:v>Tether (USDT)</c:v>
                </c:pt>
                <c:pt idx="5">
                  <c:v>Binance Coin (BNB)</c:v>
                </c:pt>
                <c:pt idx="6">
                  <c:v>XRP</c:v>
                </c:pt>
                <c:pt idx="7">
                  <c:v>Solana (SOL)</c:v>
                </c:pt>
                <c:pt idx="8">
                  <c:v>Dogecoin</c:v>
                </c:pt>
                <c:pt idx="9">
                  <c:v>Cardano (ADA)</c:v>
                </c:pt>
                <c:pt idx="10">
                  <c:v>Ethereum (ETH)</c:v>
                </c:pt>
                <c:pt idx="11">
                  <c:v>Bitcoin (BTC)</c:v>
                </c:pt>
              </c:strCache>
            </c:strRef>
          </c:cat>
          <c:val>
            <c:numRef>
              <c:f>Sheet1!$C$2:$C$13</c:f>
              <c:numCache>
                <c:formatCode>0.0%</c:formatCode>
                <c:ptCount val="12"/>
                <c:pt idx="0">
                  <c:v>0.123</c:v>
                </c:pt>
                <c:pt idx="1">
                  <c:v>7.8E-2</c:v>
                </c:pt>
                <c:pt idx="2">
                  <c:v>8.7999999999999995E-2</c:v>
                </c:pt>
                <c:pt idx="3">
                  <c:v>0.11799999999999999</c:v>
                </c:pt>
                <c:pt idx="4">
                  <c:v>0.123</c:v>
                </c:pt>
                <c:pt idx="5">
                  <c:v>0.13700000000000001</c:v>
                </c:pt>
                <c:pt idx="6">
                  <c:v>0.152</c:v>
                </c:pt>
                <c:pt idx="7">
                  <c:v>0.17199999999999999</c:v>
                </c:pt>
                <c:pt idx="8">
                  <c:v>0.186</c:v>
                </c:pt>
                <c:pt idx="9">
                  <c:v>0.191</c:v>
                </c:pt>
                <c:pt idx="10">
                  <c:v>0.38700000000000001</c:v>
                </c:pt>
                <c:pt idx="11">
                  <c:v>0.63200000000000001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923-4237-A843-4D172C6266D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2"/>
        <c:axId val="1104824767"/>
        <c:axId val="1104825727"/>
      </c:barChart>
      <c:catAx>
        <c:axId val="110482476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04825727"/>
        <c:crosses val="autoZero"/>
        <c:auto val="1"/>
        <c:lblAlgn val="ctr"/>
        <c:lblOffset val="100"/>
        <c:noMultiLvlLbl val="0"/>
      </c:catAx>
      <c:valAx>
        <c:axId val="1104825727"/>
        <c:scaling>
          <c:orientation val="minMax"/>
        </c:scaling>
        <c:delete val="1"/>
        <c:axPos val="b"/>
        <c:numFmt formatCode="0.0%" sourceLinked="1"/>
        <c:majorTickMark val="none"/>
        <c:minorTickMark val="none"/>
        <c:tickLblPos val="nextTo"/>
        <c:crossAx val="110482476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8131112268984171"/>
          <c:y val="0.49388447142241249"/>
          <c:w val="0.11305511209724216"/>
          <c:h val="0.1924206207423013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196626637443534"/>
          <c:y val="2.9965108478527281E-2"/>
          <c:w val="0.48531651047001406"/>
          <c:h val="0.9462070929853425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áno, iným spôsobom</c:v>
                </c:pt>
                <c:pt idx="1">
                  <c:v>áno, hackli mi kryptopeňaženku</c:v>
                </c:pt>
                <c:pt idx="2">
                  <c:v>áno, stratil som prístup k účtu</c:v>
                </c:pt>
                <c:pt idx="3">
                  <c:v> áno, spoločnosť bola hacknutá</c:v>
                </c:pt>
                <c:pt idx="4">
                  <c:v>nechcem odpovedať</c:v>
                </c:pt>
                <c:pt idx="5">
                  <c:v>nie, neprišiel som o kryptoaktíva v dôsledku takéhoto incidentu</c:v>
                </c:pt>
              </c:strCache>
            </c:strRef>
          </c:cat>
          <c:val>
            <c:numRef>
              <c:f>Sheet1!$B$2:$B$7</c:f>
              <c:numCache>
                <c:formatCode>0.0%</c:formatCode>
                <c:ptCount val="6"/>
                <c:pt idx="0">
                  <c:v>8.9999999999999993E-3</c:v>
                </c:pt>
                <c:pt idx="1">
                  <c:v>5.0999999999999997E-2</c:v>
                </c:pt>
                <c:pt idx="2">
                  <c:v>8.8999999999999996E-2</c:v>
                </c:pt>
                <c:pt idx="3">
                  <c:v>0.128</c:v>
                </c:pt>
                <c:pt idx="4">
                  <c:v>0.04</c:v>
                </c:pt>
                <c:pt idx="5">
                  <c:v>0.7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A8B-4353-A62B-C7777EEF125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áno, iným spôsobom</c:v>
                </c:pt>
                <c:pt idx="1">
                  <c:v>áno, hackli mi kryptopeňaženku</c:v>
                </c:pt>
                <c:pt idx="2">
                  <c:v>áno, stratil som prístup k účtu</c:v>
                </c:pt>
                <c:pt idx="3">
                  <c:v> áno, spoločnosť bola hacknutá</c:v>
                </c:pt>
                <c:pt idx="4">
                  <c:v>nechcem odpovedať</c:v>
                </c:pt>
                <c:pt idx="5">
                  <c:v>nie, neprišiel som o kryptoaktíva v dôsledku takéhoto incidentu</c:v>
                </c:pt>
              </c:strCache>
            </c:strRef>
          </c:cat>
          <c:val>
            <c:numRef>
              <c:f>Sheet1!$C$2:$C$7</c:f>
              <c:numCache>
                <c:formatCode>0.0%</c:formatCode>
                <c:ptCount val="6"/>
                <c:pt idx="0">
                  <c:v>2.1999999999999999E-2</c:v>
                </c:pt>
                <c:pt idx="1">
                  <c:v>6.7000000000000004E-2</c:v>
                </c:pt>
                <c:pt idx="2">
                  <c:v>0.108</c:v>
                </c:pt>
                <c:pt idx="3">
                  <c:v>0.156</c:v>
                </c:pt>
                <c:pt idx="4">
                  <c:v>5.5E-2</c:v>
                </c:pt>
                <c:pt idx="5">
                  <c:v>0.624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A8B-4353-A62B-C7777EEF125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738297312"/>
        <c:axId val="738298752"/>
      </c:barChart>
      <c:catAx>
        <c:axId val="73829731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38298752"/>
        <c:crosses val="autoZero"/>
        <c:auto val="1"/>
        <c:lblAlgn val="ctr"/>
        <c:lblOffset val="100"/>
        <c:noMultiLvlLbl val="0"/>
      </c:catAx>
      <c:valAx>
        <c:axId val="738298752"/>
        <c:scaling>
          <c:orientation val="minMax"/>
        </c:scaling>
        <c:delete val="1"/>
        <c:axPos val="b"/>
        <c:numFmt formatCode="0.0%" sourceLinked="1"/>
        <c:majorTickMark val="none"/>
        <c:minorTickMark val="none"/>
        <c:tickLblPos val="nextTo"/>
        <c:crossAx val="7382973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87351787934581293"/>
          <c:y val="0.29108886806087186"/>
          <c:w val="0.10932027880779442"/>
          <c:h val="0.3318475484549506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664859024890991"/>
          <c:y val="2.9965108478527281E-2"/>
          <c:w val="0.66833050515207837"/>
          <c:h val="0.9462070929853425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nechcem odpovedať</c:v>
                </c:pt>
                <c:pt idx="1">
                  <c:v>áno</c:v>
                </c:pt>
                <c:pt idx="2">
                  <c:v>nie, nestratil som</c:v>
                </c:pt>
              </c:strCache>
            </c:strRef>
          </c:cat>
          <c:val>
            <c:numRef>
              <c:f>Sheet1!$B$2:$B$4</c:f>
              <c:numCache>
                <c:formatCode>0.0%</c:formatCode>
                <c:ptCount val="3"/>
                <c:pt idx="0">
                  <c:v>4.2999999999999997E-2</c:v>
                </c:pt>
                <c:pt idx="1">
                  <c:v>0.159</c:v>
                </c:pt>
                <c:pt idx="2">
                  <c:v>0.79900000000000004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CBB-4016-8F53-1E870A77F17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nechcem odpovedať</c:v>
                </c:pt>
                <c:pt idx="1">
                  <c:v>áno</c:v>
                </c:pt>
                <c:pt idx="2">
                  <c:v>nie, nestratil som</c:v>
                </c:pt>
              </c:strCache>
            </c:strRef>
          </c:cat>
          <c:val>
            <c:numRef>
              <c:f>Sheet1!$C$2:$C$4</c:f>
              <c:numCache>
                <c:formatCode>0.0%</c:formatCode>
                <c:ptCount val="3"/>
                <c:pt idx="0">
                  <c:v>5.2999999999999999E-2</c:v>
                </c:pt>
                <c:pt idx="1">
                  <c:v>0.189</c:v>
                </c:pt>
                <c:pt idx="2">
                  <c:v>0.75800000000000001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CBB-4016-8F53-1E870A77F17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738297312"/>
        <c:axId val="738298752"/>
      </c:barChart>
      <c:catAx>
        <c:axId val="73829731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38298752"/>
        <c:crosses val="autoZero"/>
        <c:auto val="1"/>
        <c:lblAlgn val="ctr"/>
        <c:lblOffset val="100"/>
        <c:noMultiLvlLbl val="0"/>
      </c:catAx>
      <c:valAx>
        <c:axId val="738298752"/>
        <c:scaling>
          <c:orientation val="minMax"/>
        </c:scaling>
        <c:delete val="1"/>
        <c:axPos val="b"/>
        <c:numFmt formatCode="0.0%" sourceLinked="1"/>
        <c:majorTickMark val="none"/>
        <c:minorTickMark val="none"/>
        <c:tickLblPos val="nextTo"/>
        <c:crossAx val="7382973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87103343838006564"/>
          <c:y val="0.40921252145534603"/>
          <c:w val="0.10932027880779442"/>
          <c:h val="0.4499711926253120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8494263204439507"/>
          <c:y val="1.4881035719112081E-2"/>
          <c:w val="0.55808272821732519"/>
          <c:h val="0.9708575490563680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Nechcem odpovedať</c:v>
                </c:pt>
                <c:pt idx="1">
                  <c:v>Strata</c:v>
                </c:pt>
                <c:pt idx="2">
                  <c:v>Ani zisk ani strata</c:v>
                </c:pt>
                <c:pt idx="3">
                  <c:v>Zisk do 100 %</c:v>
                </c:pt>
                <c:pt idx="4">
                  <c:v>Zisk viac ako 100 %</c:v>
                </c:pt>
              </c:strCache>
            </c:strRef>
          </c:cat>
          <c:val>
            <c:numRef>
              <c:f>Sheet1!$B$2:$B$6</c:f>
              <c:numCache>
                <c:formatCode>0.00%</c:formatCode>
                <c:ptCount val="5"/>
                <c:pt idx="0">
                  <c:v>0.105</c:v>
                </c:pt>
                <c:pt idx="1">
                  <c:v>0.371</c:v>
                </c:pt>
                <c:pt idx="2">
                  <c:v>0.17299999999999999</c:v>
                </c:pt>
                <c:pt idx="3" formatCode="0%">
                  <c:v>0.23</c:v>
                </c:pt>
                <c:pt idx="4">
                  <c:v>0.121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CEF-4E0E-8D42-920C549803F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Nechcem odpovedať</c:v>
                </c:pt>
                <c:pt idx="1">
                  <c:v>Strata</c:v>
                </c:pt>
                <c:pt idx="2">
                  <c:v>Ani zisk ani strata</c:v>
                </c:pt>
                <c:pt idx="3">
                  <c:v>Zisk do 100 %</c:v>
                </c:pt>
                <c:pt idx="4">
                  <c:v>Zisk viac ako 100 %</c:v>
                </c:pt>
              </c:strCache>
            </c:strRef>
          </c:cat>
          <c:val>
            <c:numRef>
              <c:f>Sheet1!$C$2:$C$6</c:f>
              <c:numCache>
                <c:formatCode>0.00%</c:formatCode>
                <c:ptCount val="5"/>
                <c:pt idx="0">
                  <c:v>0.127</c:v>
                </c:pt>
                <c:pt idx="1">
                  <c:v>0.18099999999999999</c:v>
                </c:pt>
                <c:pt idx="2">
                  <c:v>0.16700000000000001</c:v>
                </c:pt>
                <c:pt idx="3">
                  <c:v>0.34799999999999998</c:v>
                </c:pt>
                <c:pt idx="4">
                  <c:v>0.17599999999999999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CEF-4E0E-8D42-920C549803F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738261792"/>
        <c:axId val="738278592"/>
      </c:barChart>
      <c:catAx>
        <c:axId val="73826179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38278592"/>
        <c:crosses val="autoZero"/>
        <c:auto val="1"/>
        <c:lblAlgn val="ctr"/>
        <c:lblOffset val="100"/>
        <c:noMultiLvlLbl val="0"/>
      </c:catAx>
      <c:valAx>
        <c:axId val="738278592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7382617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7646420217588619"/>
          <c:y val="0.38422942580848596"/>
          <c:w val="0.11350940257181813"/>
          <c:h val="0.3689768566163272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algn="l" defTabSz="914400" rtl="0" eaLnBrk="1" latinLnBrk="0" hangingPunct="1">
              <a:defRPr lang="sk-SK" sz="1600" b="0" i="0" u="none" strike="noStrike" kern="1200" spc="0" baseline="0" dirty="0">
                <a:solidFill>
                  <a:srgbClr val="FF7430"/>
                </a:solidFill>
                <a:latin typeface="+mn-lt"/>
                <a:ea typeface="+mn-ea"/>
                <a:cs typeface="+mn-cs"/>
              </a:defRPr>
            </a:pPr>
            <a:r>
              <a:rPr lang="sk-SK" sz="1600" kern="1200" dirty="0">
                <a:solidFill>
                  <a:srgbClr val="FF7430"/>
                </a:solidFill>
                <a:latin typeface="+mn-lt"/>
                <a:ea typeface="+mn-ea"/>
                <a:cs typeface="+mn-cs"/>
              </a:rPr>
              <a:t>Počet CASP</a:t>
            </a:r>
          </a:p>
        </c:rich>
      </c:tx>
      <c:layout>
        <c:manualLayout>
          <c:xMode val="edge"/>
          <c:yMode val="edge"/>
          <c:x val="5.5418637026499837E-4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algn="l" defTabSz="914400" rtl="0" eaLnBrk="1" latinLnBrk="0" hangingPunct="1">
            <a:defRPr lang="sk-SK" sz="1600" b="0" i="0" u="none" strike="noStrike" kern="1200" spc="0" baseline="0" dirty="0">
              <a:solidFill>
                <a:srgbClr val="FF7430"/>
              </a:solidFill>
              <a:latin typeface="+mn-lt"/>
              <a:ea typeface="+mn-ea"/>
              <a:cs typeface="+mn-cs"/>
            </a:defRPr>
          </a:pPr>
          <a:endParaRPr lang="sk-SK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1C345E"/>
            </a:solidFill>
            <a:ln>
              <a:noFill/>
            </a:ln>
            <a:effectLst/>
          </c:spPr>
          <c:invertIfNegative val="0"/>
          <c:dPt>
            <c:idx val="17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70DD-4142-A4E3-4AE43E8B289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k-S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'CASP by State'!$A$2:$A$27</c:f>
              <c:strCache>
                <c:ptCount val="26"/>
                <c:pt idx="0">
                  <c:v>DE</c:v>
                </c:pt>
                <c:pt idx="1">
                  <c:v>FR</c:v>
                </c:pt>
                <c:pt idx="2">
                  <c:v>NL</c:v>
                </c:pt>
                <c:pt idx="3">
                  <c:v>CY</c:v>
                </c:pt>
                <c:pt idx="4">
                  <c:v>MT</c:v>
                </c:pt>
                <c:pt idx="5">
                  <c:v>ES</c:v>
                </c:pt>
                <c:pt idx="6">
                  <c:v>LU</c:v>
                </c:pt>
                <c:pt idx="7">
                  <c:v>IE</c:v>
                </c:pt>
                <c:pt idx="8">
                  <c:v>LI</c:v>
                </c:pt>
                <c:pt idx="9">
                  <c:v>AT</c:v>
                </c:pt>
                <c:pt idx="10">
                  <c:v>CZ</c:v>
                </c:pt>
                <c:pt idx="11">
                  <c:v>LV</c:v>
                </c:pt>
                <c:pt idx="12">
                  <c:v>IT</c:v>
                </c:pt>
                <c:pt idx="13">
                  <c:v>DK</c:v>
                </c:pt>
                <c:pt idx="14">
                  <c:v>HR</c:v>
                </c:pt>
                <c:pt idx="15">
                  <c:v>LT</c:v>
                </c:pt>
                <c:pt idx="16">
                  <c:v>NO</c:v>
                </c:pt>
                <c:pt idx="17">
                  <c:v>SK</c:v>
                </c:pt>
                <c:pt idx="18">
                  <c:v>FI</c:v>
                </c:pt>
                <c:pt idx="19">
                  <c:v>BG</c:v>
                </c:pt>
                <c:pt idx="20">
                  <c:v>EE</c:v>
                </c:pt>
                <c:pt idx="21">
                  <c:v>SI</c:v>
                </c:pt>
                <c:pt idx="22">
                  <c:v>BE</c:v>
                </c:pt>
                <c:pt idx="23">
                  <c:v>IS</c:v>
                </c:pt>
                <c:pt idx="24">
                  <c:v>PT</c:v>
                </c:pt>
                <c:pt idx="25">
                  <c:v>SE</c:v>
                </c:pt>
              </c:strCache>
            </c:strRef>
          </c:cat>
          <c:val>
            <c:numRef>
              <c:f>'CASP by State'!$B$2:$B$27</c:f>
              <c:numCache>
                <c:formatCode>General</c:formatCode>
                <c:ptCount val="26"/>
                <c:pt idx="0">
                  <c:v>65</c:v>
                </c:pt>
                <c:pt idx="1">
                  <c:v>31</c:v>
                </c:pt>
                <c:pt idx="2">
                  <c:v>29</c:v>
                </c:pt>
                <c:pt idx="3">
                  <c:v>23</c:v>
                </c:pt>
                <c:pt idx="4">
                  <c:v>22</c:v>
                </c:pt>
                <c:pt idx="5">
                  <c:v>13</c:v>
                </c:pt>
                <c:pt idx="6">
                  <c:v>13</c:v>
                </c:pt>
                <c:pt idx="7">
                  <c:v>12</c:v>
                </c:pt>
                <c:pt idx="8">
                  <c:v>12</c:v>
                </c:pt>
                <c:pt idx="9">
                  <c:v>11</c:v>
                </c:pt>
                <c:pt idx="10">
                  <c:v>11</c:v>
                </c:pt>
                <c:pt idx="11">
                  <c:v>10</c:v>
                </c:pt>
                <c:pt idx="12">
                  <c:v>9</c:v>
                </c:pt>
                <c:pt idx="13">
                  <c:v>7</c:v>
                </c:pt>
                <c:pt idx="14">
                  <c:v>6</c:v>
                </c:pt>
                <c:pt idx="15">
                  <c:v>6</c:v>
                </c:pt>
                <c:pt idx="16">
                  <c:v>6</c:v>
                </c:pt>
                <c:pt idx="17">
                  <c:v>6</c:v>
                </c:pt>
                <c:pt idx="18">
                  <c:v>5</c:v>
                </c:pt>
                <c:pt idx="19">
                  <c:v>4</c:v>
                </c:pt>
                <c:pt idx="20">
                  <c:v>3</c:v>
                </c:pt>
                <c:pt idx="21">
                  <c:v>3</c:v>
                </c:pt>
                <c:pt idx="22">
                  <c:v>2</c:v>
                </c:pt>
                <c:pt idx="23">
                  <c:v>1</c:v>
                </c:pt>
                <c:pt idx="24">
                  <c:v>1</c:v>
                </c:pt>
                <c:pt idx="25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0DD-4142-A4E3-4AE43E8B289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646979664"/>
        <c:axId val="646976304"/>
      </c:barChart>
      <c:catAx>
        <c:axId val="6469796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k-SK"/>
          </a:p>
        </c:txPr>
        <c:crossAx val="646976304"/>
        <c:crosses val="autoZero"/>
        <c:auto val="1"/>
        <c:lblAlgn val="ctr"/>
        <c:lblOffset val="100"/>
        <c:noMultiLvlLbl val="0"/>
      </c:catAx>
      <c:valAx>
        <c:axId val="64697630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6469796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sk-SK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k-SK"/>
              <a:t>Cena Bitcoinu [EUR]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6.7684551629717149E-2"/>
          <c:y val="0.14417881438289604"/>
          <c:w val="0.78256994852696327"/>
          <c:h val="0.76595425571803522"/>
        </c:manualLayout>
      </c:layout>
      <c:lineChart>
        <c:grouping val="standard"/>
        <c:varyColors val="0"/>
        <c:ser>
          <c:idx val="0"/>
          <c:order val="0"/>
          <c:tx>
            <c:strRef>
              <c:f>'Bitcoin_1_1_2021-4_10_2026_hist'!$G$1</c:f>
              <c:strCache>
                <c:ptCount val="1"/>
                <c:pt idx="0">
                  <c:v>Cena</c:v>
                </c:pt>
              </c:strCache>
            </c:strRef>
          </c:tx>
          <c:spPr>
            <a:ln w="28575" cap="rnd">
              <a:solidFill>
                <a:schemeClr val="tx2"/>
              </a:solidFill>
              <a:round/>
            </a:ln>
            <a:effectLst/>
          </c:spPr>
          <c:marker>
            <c:symbol val="none"/>
          </c:marker>
          <c:cat>
            <c:numRef>
              <c:f>'Bitcoin_1_1_2021-4_10_2026_hist'!$F$2:$F$400</c:f>
              <c:numCache>
                <c:formatCode>m/d/yyyy</c:formatCode>
                <c:ptCount val="399"/>
                <c:pt idx="0">
                  <c:v>46125</c:v>
                </c:pt>
                <c:pt idx="1">
                  <c:v>46118</c:v>
                </c:pt>
                <c:pt idx="2">
                  <c:v>46111</c:v>
                </c:pt>
                <c:pt idx="3">
                  <c:v>46104</c:v>
                </c:pt>
                <c:pt idx="4">
                  <c:v>46097</c:v>
                </c:pt>
                <c:pt idx="5">
                  <c:v>46090</c:v>
                </c:pt>
                <c:pt idx="6">
                  <c:v>46083</c:v>
                </c:pt>
                <c:pt idx="7">
                  <c:v>46076</c:v>
                </c:pt>
                <c:pt idx="8">
                  <c:v>46069</c:v>
                </c:pt>
                <c:pt idx="9">
                  <c:v>46062</c:v>
                </c:pt>
                <c:pt idx="10">
                  <c:v>46055</c:v>
                </c:pt>
                <c:pt idx="11">
                  <c:v>46048</c:v>
                </c:pt>
                <c:pt idx="12">
                  <c:v>46041</c:v>
                </c:pt>
                <c:pt idx="13">
                  <c:v>46034</c:v>
                </c:pt>
                <c:pt idx="14">
                  <c:v>46027</c:v>
                </c:pt>
                <c:pt idx="15">
                  <c:v>46020</c:v>
                </c:pt>
                <c:pt idx="16">
                  <c:v>46013</c:v>
                </c:pt>
                <c:pt idx="17">
                  <c:v>46006</c:v>
                </c:pt>
                <c:pt idx="18">
                  <c:v>45999</c:v>
                </c:pt>
                <c:pt idx="19">
                  <c:v>45992</c:v>
                </c:pt>
                <c:pt idx="20">
                  <c:v>45985</c:v>
                </c:pt>
                <c:pt idx="21">
                  <c:v>45978</c:v>
                </c:pt>
                <c:pt idx="22">
                  <c:v>45971</c:v>
                </c:pt>
                <c:pt idx="23">
                  <c:v>45964</c:v>
                </c:pt>
                <c:pt idx="24">
                  <c:v>45957</c:v>
                </c:pt>
                <c:pt idx="25">
                  <c:v>45950</c:v>
                </c:pt>
                <c:pt idx="26">
                  <c:v>45943</c:v>
                </c:pt>
                <c:pt idx="27">
                  <c:v>45936</c:v>
                </c:pt>
                <c:pt idx="28">
                  <c:v>45929</c:v>
                </c:pt>
                <c:pt idx="29">
                  <c:v>45922</c:v>
                </c:pt>
                <c:pt idx="30">
                  <c:v>45915</c:v>
                </c:pt>
                <c:pt idx="31">
                  <c:v>45908</c:v>
                </c:pt>
                <c:pt idx="32">
                  <c:v>45901</c:v>
                </c:pt>
                <c:pt idx="33">
                  <c:v>45894</c:v>
                </c:pt>
                <c:pt idx="34">
                  <c:v>45887</c:v>
                </c:pt>
                <c:pt idx="35">
                  <c:v>45880</c:v>
                </c:pt>
                <c:pt idx="36">
                  <c:v>45873</c:v>
                </c:pt>
                <c:pt idx="37">
                  <c:v>45866</c:v>
                </c:pt>
                <c:pt idx="38">
                  <c:v>45859</c:v>
                </c:pt>
                <c:pt idx="39">
                  <c:v>45852</c:v>
                </c:pt>
                <c:pt idx="40">
                  <c:v>45845</c:v>
                </c:pt>
                <c:pt idx="41">
                  <c:v>45838</c:v>
                </c:pt>
                <c:pt idx="42">
                  <c:v>45831</c:v>
                </c:pt>
                <c:pt idx="43">
                  <c:v>45824</c:v>
                </c:pt>
                <c:pt idx="44">
                  <c:v>45817</c:v>
                </c:pt>
                <c:pt idx="45">
                  <c:v>45810</c:v>
                </c:pt>
                <c:pt idx="46">
                  <c:v>45803</c:v>
                </c:pt>
                <c:pt idx="47">
                  <c:v>45796</c:v>
                </c:pt>
                <c:pt idx="48">
                  <c:v>45789</c:v>
                </c:pt>
                <c:pt idx="49">
                  <c:v>45782</c:v>
                </c:pt>
                <c:pt idx="50">
                  <c:v>45775</c:v>
                </c:pt>
                <c:pt idx="51">
                  <c:v>45768</c:v>
                </c:pt>
                <c:pt idx="52">
                  <c:v>45761</c:v>
                </c:pt>
                <c:pt idx="53">
                  <c:v>45754</c:v>
                </c:pt>
                <c:pt idx="54">
                  <c:v>45747</c:v>
                </c:pt>
                <c:pt idx="55">
                  <c:v>45740</c:v>
                </c:pt>
                <c:pt idx="56">
                  <c:v>45733</c:v>
                </c:pt>
                <c:pt idx="57">
                  <c:v>45726</c:v>
                </c:pt>
                <c:pt idx="58">
                  <c:v>45719</c:v>
                </c:pt>
                <c:pt idx="59">
                  <c:v>45712</c:v>
                </c:pt>
                <c:pt idx="60">
                  <c:v>45705</c:v>
                </c:pt>
                <c:pt idx="61">
                  <c:v>45698</c:v>
                </c:pt>
                <c:pt idx="62">
                  <c:v>45691</c:v>
                </c:pt>
                <c:pt idx="63">
                  <c:v>45684</c:v>
                </c:pt>
                <c:pt idx="64">
                  <c:v>45677</c:v>
                </c:pt>
                <c:pt idx="65">
                  <c:v>45670</c:v>
                </c:pt>
                <c:pt idx="66">
                  <c:v>45663</c:v>
                </c:pt>
                <c:pt idx="67">
                  <c:v>45656</c:v>
                </c:pt>
                <c:pt idx="68">
                  <c:v>45649</c:v>
                </c:pt>
                <c:pt idx="69">
                  <c:v>45642</c:v>
                </c:pt>
                <c:pt idx="70">
                  <c:v>45635</c:v>
                </c:pt>
                <c:pt idx="71">
                  <c:v>45628</c:v>
                </c:pt>
                <c:pt idx="72">
                  <c:v>45621</c:v>
                </c:pt>
                <c:pt idx="73">
                  <c:v>45614</c:v>
                </c:pt>
                <c:pt idx="74">
                  <c:v>45607</c:v>
                </c:pt>
                <c:pt idx="75">
                  <c:v>45600</c:v>
                </c:pt>
                <c:pt idx="76">
                  <c:v>45593</c:v>
                </c:pt>
                <c:pt idx="77">
                  <c:v>45586</c:v>
                </c:pt>
                <c:pt idx="78">
                  <c:v>45579</c:v>
                </c:pt>
                <c:pt idx="79">
                  <c:v>45572</c:v>
                </c:pt>
                <c:pt idx="80">
                  <c:v>45565</c:v>
                </c:pt>
                <c:pt idx="81">
                  <c:v>45558</c:v>
                </c:pt>
                <c:pt idx="82">
                  <c:v>45551</c:v>
                </c:pt>
                <c:pt idx="83">
                  <c:v>45544</c:v>
                </c:pt>
                <c:pt idx="84">
                  <c:v>45537</c:v>
                </c:pt>
                <c:pt idx="85">
                  <c:v>45530</c:v>
                </c:pt>
                <c:pt idx="86">
                  <c:v>45523</c:v>
                </c:pt>
                <c:pt idx="87">
                  <c:v>45516</c:v>
                </c:pt>
                <c:pt idx="88">
                  <c:v>45509</c:v>
                </c:pt>
                <c:pt idx="89">
                  <c:v>45502</c:v>
                </c:pt>
                <c:pt idx="90">
                  <c:v>45495</c:v>
                </c:pt>
                <c:pt idx="91">
                  <c:v>45488</c:v>
                </c:pt>
                <c:pt idx="92">
                  <c:v>45481</c:v>
                </c:pt>
                <c:pt idx="93">
                  <c:v>45474</c:v>
                </c:pt>
                <c:pt idx="94">
                  <c:v>45467</c:v>
                </c:pt>
                <c:pt idx="95">
                  <c:v>45460</c:v>
                </c:pt>
                <c:pt idx="96">
                  <c:v>45453</c:v>
                </c:pt>
                <c:pt idx="97">
                  <c:v>45446</c:v>
                </c:pt>
                <c:pt idx="98">
                  <c:v>45439</c:v>
                </c:pt>
                <c:pt idx="99">
                  <c:v>45432</c:v>
                </c:pt>
                <c:pt idx="100">
                  <c:v>45425</c:v>
                </c:pt>
                <c:pt idx="101">
                  <c:v>45418</c:v>
                </c:pt>
                <c:pt idx="102">
                  <c:v>45411</c:v>
                </c:pt>
                <c:pt idx="103">
                  <c:v>45404</c:v>
                </c:pt>
                <c:pt idx="104">
                  <c:v>45397</c:v>
                </c:pt>
                <c:pt idx="105">
                  <c:v>45390</c:v>
                </c:pt>
                <c:pt idx="106">
                  <c:v>45383</c:v>
                </c:pt>
                <c:pt idx="107">
                  <c:v>45376</c:v>
                </c:pt>
                <c:pt idx="108">
                  <c:v>45369</c:v>
                </c:pt>
                <c:pt idx="109">
                  <c:v>45362</c:v>
                </c:pt>
                <c:pt idx="110">
                  <c:v>45355</c:v>
                </c:pt>
                <c:pt idx="111">
                  <c:v>45348</c:v>
                </c:pt>
                <c:pt idx="112">
                  <c:v>45341</c:v>
                </c:pt>
                <c:pt idx="113">
                  <c:v>45334</c:v>
                </c:pt>
                <c:pt idx="114">
                  <c:v>45327</c:v>
                </c:pt>
                <c:pt idx="115">
                  <c:v>45320</c:v>
                </c:pt>
                <c:pt idx="116">
                  <c:v>45313</c:v>
                </c:pt>
                <c:pt idx="117">
                  <c:v>45306</c:v>
                </c:pt>
                <c:pt idx="118">
                  <c:v>45299</c:v>
                </c:pt>
                <c:pt idx="119">
                  <c:v>45292</c:v>
                </c:pt>
                <c:pt idx="120">
                  <c:v>45285</c:v>
                </c:pt>
                <c:pt idx="121">
                  <c:v>45278</c:v>
                </c:pt>
                <c:pt idx="122">
                  <c:v>45271</c:v>
                </c:pt>
                <c:pt idx="123">
                  <c:v>45264</c:v>
                </c:pt>
                <c:pt idx="124">
                  <c:v>45257</c:v>
                </c:pt>
                <c:pt idx="125">
                  <c:v>45250</c:v>
                </c:pt>
                <c:pt idx="126">
                  <c:v>45243</c:v>
                </c:pt>
                <c:pt idx="127">
                  <c:v>45236</c:v>
                </c:pt>
                <c:pt idx="128">
                  <c:v>45229</c:v>
                </c:pt>
                <c:pt idx="129">
                  <c:v>45222</c:v>
                </c:pt>
                <c:pt idx="130">
                  <c:v>45215</c:v>
                </c:pt>
                <c:pt idx="131">
                  <c:v>45208</c:v>
                </c:pt>
                <c:pt idx="132">
                  <c:v>45201</c:v>
                </c:pt>
                <c:pt idx="133">
                  <c:v>45194</c:v>
                </c:pt>
                <c:pt idx="134">
                  <c:v>45187</c:v>
                </c:pt>
                <c:pt idx="135">
                  <c:v>45180</c:v>
                </c:pt>
                <c:pt idx="136">
                  <c:v>45173</c:v>
                </c:pt>
                <c:pt idx="137">
                  <c:v>45166</c:v>
                </c:pt>
                <c:pt idx="138">
                  <c:v>45159</c:v>
                </c:pt>
                <c:pt idx="139">
                  <c:v>45152</c:v>
                </c:pt>
                <c:pt idx="140">
                  <c:v>45145</c:v>
                </c:pt>
                <c:pt idx="141">
                  <c:v>45138</c:v>
                </c:pt>
                <c:pt idx="142">
                  <c:v>45131</c:v>
                </c:pt>
                <c:pt idx="143">
                  <c:v>45124</c:v>
                </c:pt>
                <c:pt idx="144">
                  <c:v>45117</c:v>
                </c:pt>
                <c:pt idx="145">
                  <c:v>45110</c:v>
                </c:pt>
                <c:pt idx="146">
                  <c:v>45103</c:v>
                </c:pt>
                <c:pt idx="147">
                  <c:v>45096</c:v>
                </c:pt>
                <c:pt idx="148">
                  <c:v>45089</c:v>
                </c:pt>
                <c:pt idx="149">
                  <c:v>45082</c:v>
                </c:pt>
                <c:pt idx="150">
                  <c:v>45075</c:v>
                </c:pt>
                <c:pt idx="151">
                  <c:v>45068</c:v>
                </c:pt>
                <c:pt idx="152">
                  <c:v>45061</c:v>
                </c:pt>
                <c:pt idx="153">
                  <c:v>45054</c:v>
                </c:pt>
                <c:pt idx="154">
                  <c:v>45047</c:v>
                </c:pt>
                <c:pt idx="155">
                  <c:v>45040</c:v>
                </c:pt>
                <c:pt idx="156">
                  <c:v>45033</c:v>
                </c:pt>
                <c:pt idx="157">
                  <c:v>45026</c:v>
                </c:pt>
                <c:pt idx="158">
                  <c:v>45019</c:v>
                </c:pt>
                <c:pt idx="159">
                  <c:v>45012</c:v>
                </c:pt>
                <c:pt idx="160">
                  <c:v>45005</c:v>
                </c:pt>
                <c:pt idx="161">
                  <c:v>44998</c:v>
                </c:pt>
                <c:pt idx="162">
                  <c:v>44991</c:v>
                </c:pt>
                <c:pt idx="163">
                  <c:v>44984</c:v>
                </c:pt>
                <c:pt idx="164">
                  <c:v>44977</c:v>
                </c:pt>
                <c:pt idx="165">
                  <c:v>44970</c:v>
                </c:pt>
                <c:pt idx="166">
                  <c:v>44963</c:v>
                </c:pt>
                <c:pt idx="167">
                  <c:v>44956</c:v>
                </c:pt>
                <c:pt idx="168">
                  <c:v>44949</c:v>
                </c:pt>
                <c:pt idx="169">
                  <c:v>44942</c:v>
                </c:pt>
                <c:pt idx="170">
                  <c:v>44935</c:v>
                </c:pt>
                <c:pt idx="171">
                  <c:v>44928</c:v>
                </c:pt>
                <c:pt idx="172">
                  <c:v>44921</c:v>
                </c:pt>
                <c:pt idx="173">
                  <c:v>44914</c:v>
                </c:pt>
                <c:pt idx="174">
                  <c:v>44907</c:v>
                </c:pt>
                <c:pt idx="175">
                  <c:v>44900</c:v>
                </c:pt>
                <c:pt idx="176">
                  <c:v>44893</c:v>
                </c:pt>
                <c:pt idx="177">
                  <c:v>44886</c:v>
                </c:pt>
                <c:pt idx="178">
                  <c:v>44879</c:v>
                </c:pt>
                <c:pt idx="179">
                  <c:v>44872</c:v>
                </c:pt>
                <c:pt idx="180">
                  <c:v>44865</c:v>
                </c:pt>
                <c:pt idx="181">
                  <c:v>44858</c:v>
                </c:pt>
                <c:pt idx="182">
                  <c:v>44851</c:v>
                </c:pt>
                <c:pt idx="183">
                  <c:v>44844</c:v>
                </c:pt>
                <c:pt idx="184">
                  <c:v>44837</c:v>
                </c:pt>
                <c:pt idx="185">
                  <c:v>44830</c:v>
                </c:pt>
                <c:pt idx="186">
                  <c:v>44823</c:v>
                </c:pt>
                <c:pt idx="187">
                  <c:v>44816</c:v>
                </c:pt>
                <c:pt idx="188">
                  <c:v>44809</c:v>
                </c:pt>
                <c:pt idx="189">
                  <c:v>44802</c:v>
                </c:pt>
                <c:pt idx="190">
                  <c:v>44795</c:v>
                </c:pt>
                <c:pt idx="191">
                  <c:v>44788</c:v>
                </c:pt>
                <c:pt idx="192">
                  <c:v>44781</c:v>
                </c:pt>
                <c:pt idx="193">
                  <c:v>44774</c:v>
                </c:pt>
                <c:pt idx="194">
                  <c:v>44767</c:v>
                </c:pt>
                <c:pt idx="195">
                  <c:v>44760</c:v>
                </c:pt>
                <c:pt idx="196">
                  <c:v>44753</c:v>
                </c:pt>
                <c:pt idx="197">
                  <c:v>44746</c:v>
                </c:pt>
                <c:pt idx="198">
                  <c:v>44739</c:v>
                </c:pt>
                <c:pt idx="199">
                  <c:v>44732</c:v>
                </c:pt>
                <c:pt idx="200">
                  <c:v>44725</c:v>
                </c:pt>
                <c:pt idx="201">
                  <c:v>44718</c:v>
                </c:pt>
                <c:pt idx="202">
                  <c:v>44711</c:v>
                </c:pt>
                <c:pt idx="203">
                  <c:v>44704</c:v>
                </c:pt>
                <c:pt idx="204">
                  <c:v>44697</c:v>
                </c:pt>
                <c:pt idx="205">
                  <c:v>44690</c:v>
                </c:pt>
                <c:pt idx="206">
                  <c:v>44683</c:v>
                </c:pt>
                <c:pt idx="207">
                  <c:v>44676</c:v>
                </c:pt>
                <c:pt idx="208">
                  <c:v>44669</c:v>
                </c:pt>
                <c:pt idx="209">
                  <c:v>44662</c:v>
                </c:pt>
                <c:pt idx="210">
                  <c:v>44655</c:v>
                </c:pt>
                <c:pt idx="211">
                  <c:v>44648</c:v>
                </c:pt>
                <c:pt idx="212">
                  <c:v>44641</c:v>
                </c:pt>
                <c:pt idx="213">
                  <c:v>44634</c:v>
                </c:pt>
                <c:pt idx="214">
                  <c:v>44627</c:v>
                </c:pt>
                <c:pt idx="215">
                  <c:v>44620</c:v>
                </c:pt>
                <c:pt idx="216">
                  <c:v>44613</c:v>
                </c:pt>
                <c:pt idx="217">
                  <c:v>44606</c:v>
                </c:pt>
                <c:pt idx="218">
                  <c:v>44599</c:v>
                </c:pt>
                <c:pt idx="219">
                  <c:v>44592</c:v>
                </c:pt>
                <c:pt idx="220">
                  <c:v>44585</c:v>
                </c:pt>
                <c:pt idx="221">
                  <c:v>44578</c:v>
                </c:pt>
                <c:pt idx="222">
                  <c:v>44571</c:v>
                </c:pt>
                <c:pt idx="223">
                  <c:v>44564</c:v>
                </c:pt>
                <c:pt idx="224">
                  <c:v>44557</c:v>
                </c:pt>
                <c:pt idx="225">
                  <c:v>44550</c:v>
                </c:pt>
                <c:pt idx="226">
                  <c:v>44543</c:v>
                </c:pt>
                <c:pt idx="227">
                  <c:v>44536</c:v>
                </c:pt>
                <c:pt idx="228">
                  <c:v>44529</c:v>
                </c:pt>
                <c:pt idx="229">
                  <c:v>44522</c:v>
                </c:pt>
                <c:pt idx="230">
                  <c:v>44515</c:v>
                </c:pt>
                <c:pt idx="231">
                  <c:v>44508</c:v>
                </c:pt>
                <c:pt idx="232">
                  <c:v>44501</c:v>
                </c:pt>
                <c:pt idx="233">
                  <c:v>44494</c:v>
                </c:pt>
                <c:pt idx="234">
                  <c:v>44487</c:v>
                </c:pt>
                <c:pt idx="235">
                  <c:v>44480</c:v>
                </c:pt>
                <c:pt idx="236">
                  <c:v>44473</c:v>
                </c:pt>
                <c:pt idx="237">
                  <c:v>44466</c:v>
                </c:pt>
                <c:pt idx="238">
                  <c:v>44459</c:v>
                </c:pt>
                <c:pt idx="239">
                  <c:v>44452</c:v>
                </c:pt>
                <c:pt idx="240">
                  <c:v>44445</c:v>
                </c:pt>
                <c:pt idx="241">
                  <c:v>44438</c:v>
                </c:pt>
                <c:pt idx="242">
                  <c:v>44431</c:v>
                </c:pt>
                <c:pt idx="243">
                  <c:v>44424</c:v>
                </c:pt>
                <c:pt idx="244">
                  <c:v>44417</c:v>
                </c:pt>
                <c:pt idx="245">
                  <c:v>44410</c:v>
                </c:pt>
                <c:pt idx="246">
                  <c:v>44403</c:v>
                </c:pt>
                <c:pt idx="247">
                  <c:v>44396</c:v>
                </c:pt>
                <c:pt idx="248">
                  <c:v>44389</c:v>
                </c:pt>
                <c:pt idx="249">
                  <c:v>44382</c:v>
                </c:pt>
                <c:pt idx="250">
                  <c:v>44375</c:v>
                </c:pt>
                <c:pt idx="251">
                  <c:v>44368</c:v>
                </c:pt>
                <c:pt idx="252">
                  <c:v>44361</c:v>
                </c:pt>
                <c:pt idx="253">
                  <c:v>44354</c:v>
                </c:pt>
                <c:pt idx="254">
                  <c:v>44347</c:v>
                </c:pt>
                <c:pt idx="255">
                  <c:v>44340</c:v>
                </c:pt>
                <c:pt idx="256">
                  <c:v>44333</c:v>
                </c:pt>
                <c:pt idx="257">
                  <c:v>44326</c:v>
                </c:pt>
                <c:pt idx="258">
                  <c:v>44319</c:v>
                </c:pt>
                <c:pt idx="259">
                  <c:v>44312</c:v>
                </c:pt>
                <c:pt idx="260">
                  <c:v>44305</c:v>
                </c:pt>
                <c:pt idx="261">
                  <c:v>44298</c:v>
                </c:pt>
                <c:pt idx="262">
                  <c:v>44291</c:v>
                </c:pt>
                <c:pt idx="263">
                  <c:v>44284</c:v>
                </c:pt>
                <c:pt idx="264">
                  <c:v>44277</c:v>
                </c:pt>
                <c:pt idx="265">
                  <c:v>44270</c:v>
                </c:pt>
                <c:pt idx="266">
                  <c:v>44263</c:v>
                </c:pt>
                <c:pt idx="267">
                  <c:v>44256</c:v>
                </c:pt>
                <c:pt idx="268">
                  <c:v>44249</c:v>
                </c:pt>
                <c:pt idx="269">
                  <c:v>44242</c:v>
                </c:pt>
                <c:pt idx="270">
                  <c:v>44235</c:v>
                </c:pt>
                <c:pt idx="271">
                  <c:v>44228</c:v>
                </c:pt>
                <c:pt idx="272">
                  <c:v>44221</c:v>
                </c:pt>
                <c:pt idx="273">
                  <c:v>44214</c:v>
                </c:pt>
                <c:pt idx="274">
                  <c:v>44207</c:v>
                </c:pt>
                <c:pt idx="275">
                  <c:v>44200</c:v>
                </c:pt>
                <c:pt idx="276">
                  <c:v>44193</c:v>
                </c:pt>
                <c:pt idx="277">
                  <c:v>44186</c:v>
                </c:pt>
                <c:pt idx="278">
                  <c:v>44179</c:v>
                </c:pt>
                <c:pt idx="279">
                  <c:v>44172</c:v>
                </c:pt>
                <c:pt idx="280">
                  <c:v>44165</c:v>
                </c:pt>
                <c:pt idx="281">
                  <c:v>44158</c:v>
                </c:pt>
                <c:pt idx="282">
                  <c:v>44151</c:v>
                </c:pt>
                <c:pt idx="283">
                  <c:v>44144</c:v>
                </c:pt>
                <c:pt idx="284">
                  <c:v>44137</c:v>
                </c:pt>
                <c:pt idx="285">
                  <c:v>44130</c:v>
                </c:pt>
                <c:pt idx="286">
                  <c:v>44123</c:v>
                </c:pt>
                <c:pt idx="287">
                  <c:v>44116</c:v>
                </c:pt>
                <c:pt idx="288">
                  <c:v>44109</c:v>
                </c:pt>
                <c:pt idx="289">
                  <c:v>44102</c:v>
                </c:pt>
                <c:pt idx="290">
                  <c:v>44095</c:v>
                </c:pt>
                <c:pt idx="291">
                  <c:v>44088</c:v>
                </c:pt>
                <c:pt idx="292">
                  <c:v>44081</c:v>
                </c:pt>
                <c:pt idx="293">
                  <c:v>44074</c:v>
                </c:pt>
                <c:pt idx="294">
                  <c:v>44067</c:v>
                </c:pt>
                <c:pt idx="295">
                  <c:v>44060</c:v>
                </c:pt>
                <c:pt idx="296">
                  <c:v>44053</c:v>
                </c:pt>
                <c:pt idx="297">
                  <c:v>44046</c:v>
                </c:pt>
                <c:pt idx="298">
                  <c:v>44039</c:v>
                </c:pt>
                <c:pt idx="299">
                  <c:v>44032</c:v>
                </c:pt>
                <c:pt idx="300">
                  <c:v>44025</c:v>
                </c:pt>
                <c:pt idx="301">
                  <c:v>44018</c:v>
                </c:pt>
                <c:pt idx="302">
                  <c:v>44011</c:v>
                </c:pt>
                <c:pt idx="303">
                  <c:v>44004</c:v>
                </c:pt>
                <c:pt idx="304">
                  <c:v>43997</c:v>
                </c:pt>
                <c:pt idx="305">
                  <c:v>43990</c:v>
                </c:pt>
                <c:pt idx="306">
                  <c:v>43983</c:v>
                </c:pt>
                <c:pt idx="307">
                  <c:v>43976</c:v>
                </c:pt>
                <c:pt idx="308">
                  <c:v>43969</c:v>
                </c:pt>
                <c:pt idx="309">
                  <c:v>43962</c:v>
                </c:pt>
                <c:pt idx="310">
                  <c:v>43955</c:v>
                </c:pt>
                <c:pt idx="311">
                  <c:v>43948</c:v>
                </c:pt>
                <c:pt idx="312">
                  <c:v>43941</c:v>
                </c:pt>
                <c:pt idx="313">
                  <c:v>43934</c:v>
                </c:pt>
                <c:pt idx="314">
                  <c:v>43927</c:v>
                </c:pt>
                <c:pt idx="315">
                  <c:v>43920</c:v>
                </c:pt>
                <c:pt idx="316">
                  <c:v>43913</c:v>
                </c:pt>
                <c:pt idx="317">
                  <c:v>43906</c:v>
                </c:pt>
                <c:pt idx="318">
                  <c:v>43899</c:v>
                </c:pt>
                <c:pt idx="319">
                  <c:v>43892</c:v>
                </c:pt>
                <c:pt idx="320">
                  <c:v>43885</c:v>
                </c:pt>
                <c:pt idx="321">
                  <c:v>43878</c:v>
                </c:pt>
                <c:pt idx="322">
                  <c:v>43871</c:v>
                </c:pt>
                <c:pt idx="323">
                  <c:v>43864</c:v>
                </c:pt>
                <c:pt idx="324">
                  <c:v>43857</c:v>
                </c:pt>
                <c:pt idx="325">
                  <c:v>43850</c:v>
                </c:pt>
                <c:pt idx="326">
                  <c:v>43843</c:v>
                </c:pt>
                <c:pt idx="327">
                  <c:v>43836</c:v>
                </c:pt>
                <c:pt idx="328">
                  <c:v>43829</c:v>
                </c:pt>
                <c:pt idx="329">
                  <c:v>43822</c:v>
                </c:pt>
                <c:pt idx="330">
                  <c:v>43815</c:v>
                </c:pt>
                <c:pt idx="331">
                  <c:v>43808</c:v>
                </c:pt>
                <c:pt idx="332">
                  <c:v>43801</c:v>
                </c:pt>
                <c:pt idx="333">
                  <c:v>43794</c:v>
                </c:pt>
                <c:pt idx="334">
                  <c:v>43787</c:v>
                </c:pt>
                <c:pt idx="335">
                  <c:v>43780</c:v>
                </c:pt>
                <c:pt idx="336">
                  <c:v>43773</c:v>
                </c:pt>
                <c:pt idx="337">
                  <c:v>43766</c:v>
                </c:pt>
                <c:pt idx="338">
                  <c:v>43759</c:v>
                </c:pt>
                <c:pt idx="339">
                  <c:v>43752</c:v>
                </c:pt>
                <c:pt idx="340">
                  <c:v>43745</c:v>
                </c:pt>
                <c:pt idx="341">
                  <c:v>43738</c:v>
                </c:pt>
                <c:pt idx="342">
                  <c:v>43731</c:v>
                </c:pt>
                <c:pt idx="343">
                  <c:v>43724</c:v>
                </c:pt>
                <c:pt idx="344">
                  <c:v>43717</c:v>
                </c:pt>
                <c:pt idx="345">
                  <c:v>43710</c:v>
                </c:pt>
                <c:pt idx="346">
                  <c:v>43703</c:v>
                </c:pt>
                <c:pt idx="347">
                  <c:v>43696</c:v>
                </c:pt>
                <c:pt idx="348">
                  <c:v>43689</c:v>
                </c:pt>
                <c:pt idx="349">
                  <c:v>43682</c:v>
                </c:pt>
                <c:pt idx="350">
                  <c:v>43675</c:v>
                </c:pt>
                <c:pt idx="351">
                  <c:v>43668</c:v>
                </c:pt>
                <c:pt idx="352">
                  <c:v>43661</c:v>
                </c:pt>
                <c:pt idx="353">
                  <c:v>43654</c:v>
                </c:pt>
                <c:pt idx="354">
                  <c:v>43647</c:v>
                </c:pt>
                <c:pt idx="355">
                  <c:v>43640</c:v>
                </c:pt>
                <c:pt idx="356">
                  <c:v>43633</c:v>
                </c:pt>
                <c:pt idx="357">
                  <c:v>43626</c:v>
                </c:pt>
                <c:pt idx="358">
                  <c:v>43619</c:v>
                </c:pt>
                <c:pt idx="359">
                  <c:v>43612</c:v>
                </c:pt>
                <c:pt idx="360">
                  <c:v>43605</c:v>
                </c:pt>
                <c:pt idx="361">
                  <c:v>43598</c:v>
                </c:pt>
                <c:pt idx="362">
                  <c:v>43591</c:v>
                </c:pt>
                <c:pt idx="363">
                  <c:v>43584</c:v>
                </c:pt>
                <c:pt idx="364">
                  <c:v>43577</c:v>
                </c:pt>
                <c:pt idx="365">
                  <c:v>43570</c:v>
                </c:pt>
                <c:pt idx="366">
                  <c:v>43563</c:v>
                </c:pt>
                <c:pt idx="367">
                  <c:v>43556</c:v>
                </c:pt>
                <c:pt idx="368">
                  <c:v>43549</c:v>
                </c:pt>
                <c:pt idx="369">
                  <c:v>43542</c:v>
                </c:pt>
                <c:pt idx="370">
                  <c:v>43535</c:v>
                </c:pt>
                <c:pt idx="371">
                  <c:v>43528</c:v>
                </c:pt>
                <c:pt idx="372">
                  <c:v>43521</c:v>
                </c:pt>
                <c:pt idx="373">
                  <c:v>43514</c:v>
                </c:pt>
                <c:pt idx="374">
                  <c:v>43507</c:v>
                </c:pt>
                <c:pt idx="375">
                  <c:v>43500</c:v>
                </c:pt>
                <c:pt idx="376">
                  <c:v>43493</c:v>
                </c:pt>
                <c:pt idx="377">
                  <c:v>43486</c:v>
                </c:pt>
                <c:pt idx="378">
                  <c:v>43479</c:v>
                </c:pt>
                <c:pt idx="379">
                  <c:v>43472</c:v>
                </c:pt>
                <c:pt idx="380">
                  <c:v>43465</c:v>
                </c:pt>
                <c:pt idx="381">
                  <c:v>43458</c:v>
                </c:pt>
                <c:pt idx="382">
                  <c:v>43451</c:v>
                </c:pt>
                <c:pt idx="383">
                  <c:v>43444</c:v>
                </c:pt>
                <c:pt idx="384">
                  <c:v>43437</c:v>
                </c:pt>
                <c:pt idx="385">
                  <c:v>43430</c:v>
                </c:pt>
                <c:pt idx="386">
                  <c:v>43423</c:v>
                </c:pt>
                <c:pt idx="387">
                  <c:v>43416</c:v>
                </c:pt>
                <c:pt idx="388">
                  <c:v>43409</c:v>
                </c:pt>
                <c:pt idx="389">
                  <c:v>43402</c:v>
                </c:pt>
                <c:pt idx="390">
                  <c:v>43395</c:v>
                </c:pt>
                <c:pt idx="391">
                  <c:v>43388</c:v>
                </c:pt>
                <c:pt idx="392">
                  <c:v>43381</c:v>
                </c:pt>
                <c:pt idx="393">
                  <c:v>43374</c:v>
                </c:pt>
                <c:pt idx="394">
                  <c:v>43367</c:v>
                </c:pt>
                <c:pt idx="395">
                  <c:v>43360</c:v>
                </c:pt>
                <c:pt idx="396">
                  <c:v>43353</c:v>
                </c:pt>
                <c:pt idx="397">
                  <c:v>43346</c:v>
                </c:pt>
                <c:pt idx="398">
                  <c:v>43339</c:v>
                </c:pt>
              </c:numCache>
            </c:numRef>
          </c:cat>
          <c:val>
            <c:numRef>
              <c:f>'Bitcoin_1_1_2021-4_10_2026_hist'!$G$2:$G$400</c:f>
              <c:numCache>
                <c:formatCode>General</c:formatCode>
                <c:ptCount val="399"/>
                <c:pt idx="0">
                  <c:v>60605.95</c:v>
                </c:pt>
                <c:pt idx="1">
                  <c:v>59934.080000000002</c:v>
                </c:pt>
                <c:pt idx="2">
                  <c:v>57394.78</c:v>
                </c:pt>
                <c:pt idx="3">
                  <c:v>58677.14</c:v>
                </c:pt>
                <c:pt idx="4">
                  <c:v>63659.74</c:v>
                </c:pt>
                <c:pt idx="5">
                  <c:v>57242.67</c:v>
                </c:pt>
                <c:pt idx="6">
                  <c:v>55900.72</c:v>
                </c:pt>
                <c:pt idx="7">
                  <c:v>57187.06</c:v>
                </c:pt>
                <c:pt idx="8">
                  <c:v>57961.07</c:v>
                </c:pt>
                <c:pt idx="9">
                  <c:v>59393.48</c:v>
                </c:pt>
                <c:pt idx="10">
                  <c:v>64973.2</c:v>
                </c:pt>
                <c:pt idx="11">
                  <c:v>72987.78</c:v>
                </c:pt>
                <c:pt idx="12">
                  <c:v>80567.850000000006</c:v>
                </c:pt>
                <c:pt idx="13">
                  <c:v>78136.94</c:v>
                </c:pt>
                <c:pt idx="14">
                  <c:v>78097.62</c:v>
                </c:pt>
                <c:pt idx="15">
                  <c:v>74610</c:v>
                </c:pt>
                <c:pt idx="16">
                  <c:v>75677.539999999994</c:v>
                </c:pt>
                <c:pt idx="17">
                  <c:v>75121.759999999995</c:v>
                </c:pt>
                <c:pt idx="18">
                  <c:v>77679.42</c:v>
                </c:pt>
                <c:pt idx="19">
                  <c:v>77914.42</c:v>
                </c:pt>
                <c:pt idx="20">
                  <c:v>75429.17</c:v>
                </c:pt>
                <c:pt idx="21">
                  <c:v>81087.66</c:v>
                </c:pt>
                <c:pt idx="22">
                  <c:v>90722.94</c:v>
                </c:pt>
                <c:pt idx="23">
                  <c:v>95985.31</c:v>
                </c:pt>
                <c:pt idx="24">
                  <c:v>98424.62</c:v>
                </c:pt>
                <c:pt idx="25">
                  <c:v>93213.19</c:v>
                </c:pt>
                <c:pt idx="26">
                  <c:v>99266.26</c:v>
                </c:pt>
                <c:pt idx="27">
                  <c:v>105454.95</c:v>
                </c:pt>
                <c:pt idx="28">
                  <c:v>95787.01</c:v>
                </c:pt>
                <c:pt idx="29">
                  <c:v>98250.61</c:v>
                </c:pt>
                <c:pt idx="30">
                  <c:v>98416.960000000006</c:v>
                </c:pt>
                <c:pt idx="31">
                  <c:v>94910.98</c:v>
                </c:pt>
                <c:pt idx="32">
                  <c:v>92580.39</c:v>
                </c:pt>
                <c:pt idx="33">
                  <c:v>96902.29</c:v>
                </c:pt>
                <c:pt idx="34">
                  <c:v>100332.18</c:v>
                </c:pt>
                <c:pt idx="35">
                  <c:v>102429.79</c:v>
                </c:pt>
                <c:pt idx="36">
                  <c:v>98573.19</c:v>
                </c:pt>
                <c:pt idx="37">
                  <c:v>101617.62</c:v>
                </c:pt>
                <c:pt idx="38">
                  <c:v>100868.43</c:v>
                </c:pt>
                <c:pt idx="39">
                  <c:v>101941.32</c:v>
                </c:pt>
                <c:pt idx="40">
                  <c:v>92726.27</c:v>
                </c:pt>
                <c:pt idx="41">
                  <c:v>92422.9</c:v>
                </c:pt>
                <c:pt idx="42">
                  <c:v>87815.48</c:v>
                </c:pt>
                <c:pt idx="43">
                  <c:v>91394.04</c:v>
                </c:pt>
                <c:pt idx="44">
                  <c:v>92746.73</c:v>
                </c:pt>
                <c:pt idx="45">
                  <c:v>93057.51</c:v>
                </c:pt>
                <c:pt idx="46">
                  <c:v>95847.16</c:v>
                </c:pt>
                <c:pt idx="47">
                  <c:v>95120.69</c:v>
                </c:pt>
                <c:pt idx="48">
                  <c:v>92718.29</c:v>
                </c:pt>
                <c:pt idx="49">
                  <c:v>83310.58</c:v>
                </c:pt>
                <c:pt idx="50">
                  <c:v>82644.08</c:v>
                </c:pt>
                <c:pt idx="51">
                  <c:v>74398.02</c:v>
                </c:pt>
                <c:pt idx="52">
                  <c:v>73784.25</c:v>
                </c:pt>
                <c:pt idx="53">
                  <c:v>71228.58</c:v>
                </c:pt>
                <c:pt idx="54">
                  <c:v>76069.87</c:v>
                </c:pt>
                <c:pt idx="55">
                  <c:v>79429.350000000006</c:v>
                </c:pt>
                <c:pt idx="56">
                  <c:v>75899.710000000006</c:v>
                </c:pt>
                <c:pt idx="57">
                  <c:v>74212.81</c:v>
                </c:pt>
                <c:pt idx="58">
                  <c:v>90517.03</c:v>
                </c:pt>
                <c:pt idx="59">
                  <c:v>91920.71</c:v>
                </c:pt>
                <c:pt idx="60">
                  <c:v>91697.64</c:v>
                </c:pt>
                <c:pt idx="61">
                  <c:v>93599.65</c:v>
                </c:pt>
                <c:pt idx="62">
                  <c:v>95324.64</c:v>
                </c:pt>
                <c:pt idx="63">
                  <c:v>98094.19</c:v>
                </c:pt>
                <c:pt idx="64">
                  <c:v>98324.98</c:v>
                </c:pt>
                <c:pt idx="65">
                  <c:v>92246.48</c:v>
                </c:pt>
                <c:pt idx="66">
                  <c:v>95402.57</c:v>
                </c:pt>
                <c:pt idx="67">
                  <c:v>89671.63</c:v>
                </c:pt>
                <c:pt idx="68">
                  <c:v>91147.54</c:v>
                </c:pt>
                <c:pt idx="69">
                  <c:v>99238.15</c:v>
                </c:pt>
                <c:pt idx="70">
                  <c:v>95816.53</c:v>
                </c:pt>
                <c:pt idx="71">
                  <c:v>92256.86</c:v>
                </c:pt>
                <c:pt idx="72">
                  <c:v>93548.31</c:v>
                </c:pt>
                <c:pt idx="73">
                  <c:v>85269.41</c:v>
                </c:pt>
                <c:pt idx="74">
                  <c:v>75113.39</c:v>
                </c:pt>
                <c:pt idx="75">
                  <c:v>63223.58</c:v>
                </c:pt>
                <c:pt idx="76">
                  <c:v>62913.919999999998</c:v>
                </c:pt>
                <c:pt idx="77">
                  <c:v>63490.51</c:v>
                </c:pt>
                <c:pt idx="78">
                  <c:v>57434.76</c:v>
                </c:pt>
                <c:pt idx="79">
                  <c:v>57261.19</c:v>
                </c:pt>
                <c:pt idx="80">
                  <c:v>58763.83</c:v>
                </c:pt>
                <c:pt idx="81">
                  <c:v>57034.21</c:v>
                </c:pt>
                <c:pt idx="82">
                  <c:v>53380.28</c:v>
                </c:pt>
                <c:pt idx="83">
                  <c:v>49475.47</c:v>
                </c:pt>
                <c:pt idx="84">
                  <c:v>51904.47</c:v>
                </c:pt>
                <c:pt idx="85">
                  <c:v>57502.07</c:v>
                </c:pt>
                <c:pt idx="86">
                  <c:v>53045.22</c:v>
                </c:pt>
                <c:pt idx="87">
                  <c:v>53807.81</c:v>
                </c:pt>
                <c:pt idx="88">
                  <c:v>53260.41</c:v>
                </c:pt>
                <c:pt idx="89">
                  <c:v>62897.31</c:v>
                </c:pt>
                <c:pt idx="90">
                  <c:v>62531.99</c:v>
                </c:pt>
                <c:pt idx="91">
                  <c:v>55865.87</c:v>
                </c:pt>
                <c:pt idx="92">
                  <c:v>51588.47</c:v>
                </c:pt>
                <c:pt idx="93">
                  <c:v>58381.4</c:v>
                </c:pt>
                <c:pt idx="94">
                  <c:v>59107.26</c:v>
                </c:pt>
                <c:pt idx="95">
                  <c:v>62262.559999999998</c:v>
                </c:pt>
                <c:pt idx="96">
                  <c:v>64612.160000000003</c:v>
                </c:pt>
                <c:pt idx="97">
                  <c:v>62430.74</c:v>
                </c:pt>
                <c:pt idx="98">
                  <c:v>63153.57</c:v>
                </c:pt>
                <c:pt idx="99">
                  <c:v>60959.94</c:v>
                </c:pt>
                <c:pt idx="100">
                  <c:v>57056.9</c:v>
                </c:pt>
                <c:pt idx="101">
                  <c:v>59524</c:v>
                </c:pt>
                <c:pt idx="102">
                  <c:v>58938.06</c:v>
                </c:pt>
                <c:pt idx="103">
                  <c:v>60927.68</c:v>
                </c:pt>
                <c:pt idx="104">
                  <c:v>61748.66</c:v>
                </c:pt>
                <c:pt idx="105">
                  <c:v>64045.22</c:v>
                </c:pt>
                <c:pt idx="106">
                  <c:v>66090.05</c:v>
                </c:pt>
                <c:pt idx="107">
                  <c:v>62211.839999999997</c:v>
                </c:pt>
                <c:pt idx="108">
                  <c:v>62820.51</c:v>
                </c:pt>
                <c:pt idx="109">
                  <c:v>63073.67</c:v>
                </c:pt>
                <c:pt idx="110">
                  <c:v>58233.41</c:v>
                </c:pt>
                <c:pt idx="111">
                  <c:v>47815.26</c:v>
                </c:pt>
                <c:pt idx="112">
                  <c:v>48345.03</c:v>
                </c:pt>
                <c:pt idx="113">
                  <c:v>44726.46</c:v>
                </c:pt>
                <c:pt idx="114">
                  <c:v>39497.730000000003</c:v>
                </c:pt>
                <c:pt idx="115">
                  <c:v>38765.410000000003</c:v>
                </c:pt>
                <c:pt idx="116">
                  <c:v>38151.49</c:v>
                </c:pt>
                <c:pt idx="117">
                  <c:v>38112.51</c:v>
                </c:pt>
                <c:pt idx="118">
                  <c:v>40166.35</c:v>
                </c:pt>
                <c:pt idx="119">
                  <c:v>38305.47</c:v>
                </c:pt>
                <c:pt idx="120">
                  <c:v>39040.18</c:v>
                </c:pt>
                <c:pt idx="121">
                  <c:v>37951.53</c:v>
                </c:pt>
                <c:pt idx="122">
                  <c:v>40678.36</c:v>
                </c:pt>
                <c:pt idx="123">
                  <c:v>36724.97</c:v>
                </c:pt>
                <c:pt idx="124">
                  <c:v>34236.61</c:v>
                </c:pt>
                <c:pt idx="125">
                  <c:v>34270.79</c:v>
                </c:pt>
                <c:pt idx="126">
                  <c:v>34676.53</c:v>
                </c:pt>
                <c:pt idx="127">
                  <c:v>32656</c:v>
                </c:pt>
                <c:pt idx="128">
                  <c:v>32694.240000000002</c:v>
                </c:pt>
                <c:pt idx="129">
                  <c:v>28463.27</c:v>
                </c:pt>
                <c:pt idx="130">
                  <c:v>25814</c:v>
                </c:pt>
                <c:pt idx="131">
                  <c:v>26436.959999999999</c:v>
                </c:pt>
                <c:pt idx="132">
                  <c:v>26482.28</c:v>
                </c:pt>
                <c:pt idx="133">
                  <c:v>24655.1</c:v>
                </c:pt>
                <c:pt idx="134">
                  <c:v>24871.45</c:v>
                </c:pt>
                <c:pt idx="135">
                  <c:v>24104.5</c:v>
                </c:pt>
                <c:pt idx="136">
                  <c:v>24070.31</c:v>
                </c:pt>
                <c:pt idx="137">
                  <c:v>24163.81</c:v>
                </c:pt>
                <c:pt idx="138">
                  <c:v>24080.42</c:v>
                </c:pt>
                <c:pt idx="139">
                  <c:v>26759.02</c:v>
                </c:pt>
                <c:pt idx="140">
                  <c:v>26392.73</c:v>
                </c:pt>
                <c:pt idx="141">
                  <c:v>26558.89</c:v>
                </c:pt>
                <c:pt idx="142">
                  <c:v>27038.48</c:v>
                </c:pt>
                <c:pt idx="143">
                  <c:v>26940.32</c:v>
                </c:pt>
                <c:pt idx="144">
                  <c:v>27505.75</c:v>
                </c:pt>
                <c:pt idx="145">
                  <c:v>28076.16</c:v>
                </c:pt>
                <c:pt idx="146">
                  <c:v>27947.84</c:v>
                </c:pt>
                <c:pt idx="147">
                  <c:v>24064.91</c:v>
                </c:pt>
                <c:pt idx="148">
                  <c:v>24124.82</c:v>
                </c:pt>
                <c:pt idx="149">
                  <c:v>25356.17</c:v>
                </c:pt>
                <c:pt idx="150">
                  <c:v>26186.78</c:v>
                </c:pt>
                <c:pt idx="151">
                  <c:v>24715.78</c:v>
                </c:pt>
                <c:pt idx="152">
                  <c:v>24814.44</c:v>
                </c:pt>
                <c:pt idx="153">
                  <c:v>25820.95</c:v>
                </c:pt>
                <c:pt idx="154">
                  <c:v>26543.71</c:v>
                </c:pt>
                <c:pt idx="155">
                  <c:v>25101.96</c:v>
                </c:pt>
                <c:pt idx="156">
                  <c:v>27599.82</c:v>
                </c:pt>
                <c:pt idx="157">
                  <c:v>25965.21</c:v>
                </c:pt>
                <c:pt idx="158">
                  <c:v>26088.34</c:v>
                </c:pt>
                <c:pt idx="159">
                  <c:v>25973.9</c:v>
                </c:pt>
                <c:pt idx="160">
                  <c:v>26254.400000000001</c:v>
                </c:pt>
                <c:pt idx="161">
                  <c:v>20742.740000000002</c:v>
                </c:pt>
                <c:pt idx="162">
                  <c:v>21110.78</c:v>
                </c:pt>
                <c:pt idx="163">
                  <c:v>22325.75</c:v>
                </c:pt>
                <c:pt idx="164">
                  <c:v>22778.47</c:v>
                </c:pt>
                <c:pt idx="165">
                  <c:v>20404.740000000002</c:v>
                </c:pt>
                <c:pt idx="166">
                  <c:v>21274.84</c:v>
                </c:pt>
                <c:pt idx="167">
                  <c:v>21867.95</c:v>
                </c:pt>
                <c:pt idx="168">
                  <c:v>20913.47</c:v>
                </c:pt>
                <c:pt idx="169">
                  <c:v>19294.759999999998</c:v>
                </c:pt>
                <c:pt idx="170">
                  <c:v>16031.22</c:v>
                </c:pt>
                <c:pt idx="171">
                  <c:v>15528.83</c:v>
                </c:pt>
                <c:pt idx="172">
                  <c:v>15857.5</c:v>
                </c:pt>
                <c:pt idx="173">
                  <c:v>15833.54</c:v>
                </c:pt>
                <c:pt idx="174">
                  <c:v>16255.5</c:v>
                </c:pt>
                <c:pt idx="175">
                  <c:v>16245.63</c:v>
                </c:pt>
                <c:pt idx="176">
                  <c:v>15857.83</c:v>
                </c:pt>
                <c:pt idx="177">
                  <c:v>15769.45</c:v>
                </c:pt>
                <c:pt idx="178">
                  <c:v>15834.52</c:v>
                </c:pt>
                <c:pt idx="179">
                  <c:v>21075.45</c:v>
                </c:pt>
                <c:pt idx="180">
                  <c:v>20727.89</c:v>
                </c:pt>
                <c:pt idx="181">
                  <c:v>19840.580000000002</c:v>
                </c:pt>
                <c:pt idx="182">
                  <c:v>19783.11</c:v>
                </c:pt>
                <c:pt idx="183">
                  <c:v>19975.669999999998</c:v>
                </c:pt>
                <c:pt idx="184">
                  <c:v>19441.14</c:v>
                </c:pt>
                <c:pt idx="185">
                  <c:v>19414.29</c:v>
                </c:pt>
                <c:pt idx="186">
                  <c:v>19375.48</c:v>
                </c:pt>
                <c:pt idx="187">
                  <c:v>21617.67</c:v>
                </c:pt>
                <c:pt idx="188">
                  <c:v>20174.45</c:v>
                </c:pt>
                <c:pt idx="189">
                  <c:v>19741.2</c:v>
                </c:pt>
                <c:pt idx="190">
                  <c:v>21447.79</c:v>
                </c:pt>
                <c:pt idx="191">
                  <c:v>23716.83</c:v>
                </c:pt>
                <c:pt idx="192">
                  <c:v>22787.24</c:v>
                </c:pt>
                <c:pt idx="193">
                  <c:v>22855.56</c:v>
                </c:pt>
                <c:pt idx="194">
                  <c:v>22164.959999999999</c:v>
                </c:pt>
                <c:pt idx="195">
                  <c:v>20580.22</c:v>
                </c:pt>
                <c:pt idx="196">
                  <c:v>20513.02</c:v>
                </c:pt>
                <c:pt idx="197">
                  <c:v>18497.439999999999</c:v>
                </c:pt>
                <c:pt idx="198">
                  <c:v>19902.18</c:v>
                </c:pt>
                <c:pt idx="199">
                  <c:v>19590.509999999998</c:v>
                </c:pt>
                <c:pt idx="200">
                  <c:v>25479.17</c:v>
                </c:pt>
                <c:pt idx="201">
                  <c:v>27880.51</c:v>
                </c:pt>
                <c:pt idx="202">
                  <c:v>27428.73</c:v>
                </c:pt>
                <c:pt idx="203">
                  <c:v>28673.360000000001</c:v>
                </c:pt>
                <c:pt idx="204">
                  <c:v>30086.98</c:v>
                </c:pt>
                <c:pt idx="205">
                  <c:v>32338.28</c:v>
                </c:pt>
                <c:pt idx="206">
                  <c:v>36488.720000000001</c:v>
                </c:pt>
                <c:pt idx="207">
                  <c:v>36525.03</c:v>
                </c:pt>
                <c:pt idx="208">
                  <c:v>36736.550000000003</c:v>
                </c:pt>
                <c:pt idx="209">
                  <c:v>38768.11</c:v>
                </c:pt>
                <c:pt idx="210">
                  <c:v>42033.81</c:v>
                </c:pt>
                <c:pt idx="211">
                  <c:v>42630.5</c:v>
                </c:pt>
                <c:pt idx="212">
                  <c:v>37353.86</c:v>
                </c:pt>
                <c:pt idx="213">
                  <c:v>34643.53</c:v>
                </c:pt>
                <c:pt idx="214">
                  <c:v>35314.839999999997</c:v>
                </c:pt>
                <c:pt idx="215">
                  <c:v>33700.269999999997</c:v>
                </c:pt>
                <c:pt idx="216">
                  <c:v>33954.86</c:v>
                </c:pt>
                <c:pt idx="217">
                  <c:v>37103.11</c:v>
                </c:pt>
                <c:pt idx="218">
                  <c:v>37023.71</c:v>
                </c:pt>
                <c:pt idx="219">
                  <c:v>33997.199999999997</c:v>
                </c:pt>
                <c:pt idx="220">
                  <c:v>31997.77</c:v>
                </c:pt>
                <c:pt idx="221">
                  <c:v>37804.239999999998</c:v>
                </c:pt>
                <c:pt idx="222">
                  <c:v>36915.83</c:v>
                </c:pt>
                <c:pt idx="223">
                  <c:v>41629.56</c:v>
                </c:pt>
                <c:pt idx="224">
                  <c:v>44866.02</c:v>
                </c:pt>
                <c:pt idx="225">
                  <c:v>41537.15</c:v>
                </c:pt>
                <c:pt idx="226">
                  <c:v>44303.08</c:v>
                </c:pt>
                <c:pt idx="227">
                  <c:v>43724.75</c:v>
                </c:pt>
                <c:pt idx="228">
                  <c:v>50731.29</c:v>
                </c:pt>
                <c:pt idx="229">
                  <c:v>52042.57</c:v>
                </c:pt>
                <c:pt idx="230">
                  <c:v>57255.78</c:v>
                </c:pt>
                <c:pt idx="231">
                  <c:v>54762.15</c:v>
                </c:pt>
                <c:pt idx="232">
                  <c:v>53061.14</c:v>
                </c:pt>
                <c:pt idx="233">
                  <c:v>52293.45</c:v>
                </c:pt>
                <c:pt idx="234">
                  <c:v>53074.39</c:v>
                </c:pt>
                <c:pt idx="235">
                  <c:v>47304.9</c:v>
                </c:pt>
                <c:pt idx="236">
                  <c:v>41531.97</c:v>
                </c:pt>
                <c:pt idx="237">
                  <c:v>36885.07</c:v>
                </c:pt>
                <c:pt idx="238">
                  <c:v>40302.68</c:v>
                </c:pt>
                <c:pt idx="239">
                  <c:v>38986.93</c:v>
                </c:pt>
                <c:pt idx="240">
                  <c:v>43578.42</c:v>
                </c:pt>
                <c:pt idx="241">
                  <c:v>41396.28</c:v>
                </c:pt>
                <c:pt idx="242">
                  <c:v>42134.18</c:v>
                </c:pt>
                <c:pt idx="243">
                  <c:v>39855.86</c:v>
                </c:pt>
                <c:pt idx="244">
                  <c:v>37287.160000000003</c:v>
                </c:pt>
                <c:pt idx="245">
                  <c:v>33636.28</c:v>
                </c:pt>
                <c:pt idx="246">
                  <c:v>30059.87</c:v>
                </c:pt>
                <c:pt idx="247">
                  <c:v>26918.23</c:v>
                </c:pt>
                <c:pt idx="248">
                  <c:v>28850.720000000001</c:v>
                </c:pt>
                <c:pt idx="249">
                  <c:v>29765.77</c:v>
                </c:pt>
                <c:pt idx="250">
                  <c:v>29054.17</c:v>
                </c:pt>
                <c:pt idx="251">
                  <c:v>30022.28</c:v>
                </c:pt>
                <c:pt idx="252">
                  <c:v>32228.17</c:v>
                </c:pt>
                <c:pt idx="253">
                  <c:v>29454.76</c:v>
                </c:pt>
                <c:pt idx="254">
                  <c:v>29260.51</c:v>
                </c:pt>
                <c:pt idx="255">
                  <c:v>28488.44</c:v>
                </c:pt>
                <c:pt idx="256">
                  <c:v>38210.26</c:v>
                </c:pt>
                <c:pt idx="257">
                  <c:v>47867.42</c:v>
                </c:pt>
                <c:pt idx="258">
                  <c:v>47097.48</c:v>
                </c:pt>
                <c:pt idx="259">
                  <c:v>40583.51</c:v>
                </c:pt>
                <c:pt idx="260">
                  <c:v>46947.62</c:v>
                </c:pt>
                <c:pt idx="261">
                  <c:v>50581.31</c:v>
                </c:pt>
                <c:pt idx="262">
                  <c:v>49941.69</c:v>
                </c:pt>
                <c:pt idx="263">
                  <c:v>47465.64</c:v>
                </c:pt>
                <c:pt idx="264">
                  <c:v>48386.64</c:v>
                </c:pt>
                <c:pt idx="265">
                  <c:v>49578.03</c:v>
                </c:pt>
                <c:pt idx="266">
                  <c:v>42916.56</c:v>
                </c:pt>
                <c:pt idx="267">
                  <c:v>37359.15</c:v>
                </c:pt>
                <c:pt idx="268">
                  <c:v>47461.23</c:v>
                </c:pt>
                <c:pt idx="269">
                  <c:v>40178.68</c:v>
                </c:pt>
                <c:pt idx="270">
                  <c:v>32266.42</c:v>
                </c:pt>
                <c:pt idx="271">
                  <c:v>27315.919999999998</c:v>
                </c:pt>
                <c:pt idx="272">
                  <c:v>26533.7</c:v>
                </c:pt>
                <c:pt idx="273">
                  <c:v>29660.85</c:v>
                </c:pt>
                <c:pt idx="274">
                  <c:v>31447.49</c:v>
                </c:pt>
                <c:pt idx="275">
                  <c:v>26798.77</c:v>
                </c:pt>
                <c:pt idx="276">
                  <c:v>21545.54</c:v>
                </c:pt>
                <c:pt idx="277">
                  <c:v>19220.25</c:v>
                </c:pt>
                <c:pt idx="278">
                  <c:v>15781.28</c:v>
                </c:pt>
                <c:pt idx="279">
                  <c:v>15957.75</c:v>
                </c:pt>
                <c:pt idx="280">
                  <c:v>15190.41</c:v>
                </c:pt>
                <c:pt idx="281">
                  <c:v>15482.78</c:v>
                </c:pt>
                <c:pt idx="282">
                  <c:v>13475.52</c:v>
                </c:pt>
                <c:pt idx="283">
                  <c:v>13016.81</c:v>
                </c:pt>
                <c:pt idx="284">
                  <c:v>11796.96</c:v>
                </c:pt>
                <c:pt idx="285">
                  <c:v>10997.59</c:v>
                </c:pt>
                <c:pt idx="286">
                  <c:v>9807.7000000000007</c:v>
                </c:pt>
                <c:pt idx="287">
                  <c:v>9643.17</c:v>
                </c:pt>
                <c:pt idx="288">
                  <c:v>9108.69</c:v>
                </c:pt>
                <c:pt idx="289">
                  <c:v>9263.44</c:v>
                </c:pt>
                <c:pt idx="290">
                  <c:v>9230.4500000000007</c:v>
                </c:pt>
                <c:pt idx="291">
                  <c:v>8735.69</c:v>
                </c:pt>
                <c:pt idx="292">
                  <c:v>8679.7900000000009</c:v>
                </c:pt>
                <c:pt idx="293">
                  <c:v>9626.2999999999993</c:v>
                </c:pt>
                <c:pt idx="294">
                  <c:v>9900.83</c:v>
                </c:pt>
                <c:pt idx="295">
                  <c:v>10043.99</c:v>
                </c:pt>
                <c:pt idx="296">
                  <c:v>9660.64</c:v>
                </c:pt>
                <c:pt idx="297">
                  <c:v>9369.2000000000007</c:v>
                </c:pt>
                <c:pt idx="298">
                  <c:v>8498.32</c:v>
                </c:pt>
                <c:pt idx="299">
                  <c:v>8032.54</c:v>
                </c:pt>
                <c:pt idx="300">
                  <c:v>8206.02</c:v>
                </c:pt>
                <c:pt idx="301">
                  <c:v>8063.46</c:v>
                </c:pt>
                <c:pt idx="302">
                  <c:v>8144.74</c:v>
                </c:pt>
                <c:pt idx="303">
                  <c:v>8322.8700000000008</c:v>
                </c:pt>
                <c:pt idx="304">
                  <c:v>8341.49</c:v>
                </c:pt>
                <c:pt idx="305">
                  <c:v>8626.7900000000009</c:v>
                </c:pt>
                <c:pt idx="306">
                  <c:v>8515.7999999999993</c:v>
                </c:pt>
                <c:pt idx="307">
                  <c:v>8055.52</c:v>
                </c:pt>
                <c:pt idx="308">
                  <c:v>8944.4</c:v>
                </c:pt>
                <c:pt idx="309">
                  <c:v>8078.93</c:v>
                </c:pt>
                <c:pt idx="310">
                  <c:v>8118.78</c:v>
                </c:pt>
                <c:pt idx="311">
                  <c:v>7099.56</c:v>
                </c:pt>
                <c:pt idx="312">
                  <c:v>6614.34</c:v>
                </c:pt>
                <c:pt idx="313">
                  <c:v>6373.56</c:v>
                </c:pt>
                <c:pt idx="314">
                  <c:v>6280.81</c:v>
                </c:pt>
                <c:pt idx="315">
                  <c:v>5320.83</c:v>
                </c:pt>
                <c:pt idx="316">
                  <c:v>5455.06</c:v>
                </c:pt>
                <c:pt idx="317">
                  <c:v>4828.63</c:v>
                </c:pt>
                <c:pt idx="318">
                  <c:v>7124.95</c:v>
                </c:pt>
                <c:pt idx="319">
                  <c:v>7748.9</c:v>
                </c:pt>
                <c:pt idx="320">
                  <c:v>9154.48</c:v>
                </c:pt>
                <c:pt idx="321">
                  <c:v>9167.7900000000009</c:v>
                </c:pt>
                <c:pt idx="322">
                  <c:v>9237.74</c:v>
                </c:pt>
                <c:pt idx="323">
                  <c:v>8428.2099999999991</c:v>
                </c:pt>
                <c:pt idx="324">
                  <c:v>7796.54</c:v>
                </c:pt>
                <c:pt idx="325">
                  <c:v>7845.86</c:v>
                </c:pt>
                <c:pt idx="326">
                  <c:v>7367.13</c:v>
                </c:pt>
                <c:pt idx="327">
                  <c:v>6638.83</c:v>
                </c:pt>
                <c:pt idx="328">
                  <c:v>6636.31</c:v>
                </c:pt>
                <c:pt idx="329">
                  <c:v>6777.75</c:v>
                </c:pt>
                <c:pt idx="330">
                  <c:v>6430.62</c:v>
                </c:pt>
                <c:pt idx="331">
                  <c:v>6838.31</c:v>
                </c:pt>
                <c:pt idx="332">
                  <c:v>6738.89</c:v>
                </c:pt>
                <c:pt idx="333">
                  <c:v>6387.31</c:v>
                </c:pt>
                <c:pt idx="334">
                  <c:v>7756.18</c:v>
                </c:pt>
                <c:pt idx="335">
                  <c:v>8216.94</c:v>
                </c:pt>
                <c:pt idx="336">
                  <c:v>8270.67</c:v>
                </c:pt>
                <c:pt idx="337">
                  <c:v>8630.56</c:v>
                </c:pt>
                <c:pt idx="338">
                  <c:v>7372.27</c:v>
                </c:pt>
                <c:pt idx="339">
                  <c:v>7545.63</c:v>
                </c:pt>
                <c:pt idx="340">
                  <c:v>7274.41</c:v>
                </c:pt>
                <c:pt idx="341">
                  <c:v>7406.7</c:v>
                </c:pt>
                <c:pt idx="342">
                  <c:v>9137.68</c:v>
                </c:pt>
                <c:pt idx="343">
                  <c:v>9337.57</c:v>
                </c:pt>
                <c:pt idx="344">
                  <c:v>9476.0300000000007</c:v>
                </c:pt>
                <c:pt idx="345">
                  <c:v>8878.42</c:v>
                </c:pt>
                <c:pt idx="346">
                  <c:v>9085.7099999999991</c:v>
                </c:pt>
                <c:pt idx="347">
                  <c:v>9333.6200000000008</c:v>
                </c:pt>
                <c:pt idx="348">
                  <c:v>10285.219999999999</c:v>
                </c:pt>
                <c:pt idx="349">
                  <c:v>9862.52</c:v>
                </c:pt>
                <c:pt idx="350">
                  <c:v>8579.07</c:v>
                </c:pt>
                <c:pt idx="351">
                  <c:v>9447.18</c:v>
                </c:pt>
                <c:pt idx="352">
                  <c:v>9100.68</c:v>
                </c:pt>
                <c:pt idx="353">
                  <c:v>10196.57</c:v>
                </c:pt>
                <c:pt idx="354">
                  <c:v>9503.4500000000007</c:v>
                </c:pt>
                <c:pt idx="355">
                  <c:v>9535.01</c:v>
                </c:pt>
                <c:pt idx="356">
                  <c:v>8014.24</c:v>
                </c:pt>
                <c:pt idx="357">
                  <c:v>6794.89</c:v>
                </c:pt>
                <c:pt idx="358">
                  <c:v>7822.03</c:v>
                </c:pt>
                <c:pt idx="359">
                  <c:v>7740.91</c:v>
                </c:pt>
                <c:pt idx="360">
                  <c:v>7343.03</c:v>
                </c:pt>
                <c:pt idx="361">
                  <c:v>6204.27</c:v>
                </c:pt>
                <c:pt idx="362">
                  <c:v>5177.18</c:v>
                </c:pt>
                <c:pt idx="363">
                  <c:v>4739.8</c:v>
                </c:pt>
                <c:pt idx="364">
                  <c:v>4724.95</c:v>
                </c:pt>
                <c:pt idx="365">
                  <c:v>4571.2</c:v>
                </c:pt>
                <c:pt idx="366">
                  <c:v>4635.1099999999997</c:v>
                </c:pt>
                <c:pt idx="367">
                  <c:v>3658.37</c:v>
                </c:pt>
                <c:pt idx="368">
                  <c:v>3562.9</c:v>
                </c:pt>
                <c:pt idx="369">
                  <c:v>3559.74</c:v>
                </c:pt>
                <c:pt idx="370">
                  <c:v>3520.54</c:v>
                </c:pt>
                <c:pt idx="371">
                  <c:v>3381.85</c:v>
                </c:pt>
                <c:pt idx="372">
                  <c:v>3357.52</c:v>
                </c:pt>
                <c:pt idx="373">
                  <c:v>3249.72</c:v>
                </c:pt>
                <c:pt idx="374">
                  <c:v>3263.95</c:v>
                </c:pt>
                <c:pt idx="375">
                  <c:v>3026.41</c:v>
                </c:pt>
                <c:pt idx="376">
                  <c:v>3140.72</c:v>
                </c:pt>
                <c:pt idx="377">
                  <c:v>3166.98</c:v>
                </c:pt>
                <c:pt idx="378">
                  <c:v>3102.8</c:v>
                </c:pt>
                <c:pt idx="379">
                  <c:v>3574.28</c:v>
                </c:pt>
                <c:pt idx="380">
                  <c:v>3380.44</c:v>
                </c:pt>
                <c:pt idx="381">
                  <c:v>3517.24</c:v>
                </c:pt>
                <c:pt idx="382">
                  <c:v>2877.34</c:v>
                </c:pt>
                <c:pt idx="383">
                  <c:v>3167.97</c:v>
                </c:pt>
                <c:pt idx="384">
                  <c:v>3656.45</c:v>
                </c:pt>
                <c:pt idx="385">
                  <c:v>3541.83</c:v>
                </c:pt>
                <c:pt idx="386">
                  <c:v>4925.3500000000004</c:v>
                </c:pt>
                <c:pt idx="387">
                  <c:v>5662.04</c:v>
                </c:pt>
                <c:pt idx="388">
                  <c:v>5582.99</c:v>
                </c:pt>
                <c:pt idx="389">
                  <c:v>5696.54</c:v>
                </c:pt>
                <c:pt idx="390">
                  <c:v>5635.63</c:v>
                </c:pt>
                <c:pt idx="391">
                  <c:v>5446.76</c:v>
                </c:pt>
                <c:pt idx="392">
                  <c:v>5727.84</c:v>
                </c:pt>
                <c:pt idx="393">
                  <c:v>5705.29</c:v>
                </c:pt>
                <c:pt idx="394">
                  <c:v>5707.16</c:v>
                </c:pt>
                <c:pt idx="395">
                  <c:v>5603.49</c:v>
                </c:pt>
                <c:pt idx="396">
                  <c:v>5452.6</c:v>
                </c:pt>
                <c:pt idx="397">
                  <c:v>6278.81</c:v>
                </c:pt>
                <c:pt idx="398">
                  <c:v>5766.28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81C-479F-8982-D8E48388F25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08808848"/>
        <c:axId val="308810288"/>
      </c:lineChart>
      <c:scatterChart>
        <c:scatterStyle val="lineMarker"/>
        <c:varyColors val="0"/>
        <c:ser>
          <c:idx val="1"/>
          <c:order val="1"/>
          <c:tx>
            <c:v>Prieskumy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Pt>
            <c:idx val="0"/>
            <c:marker>
              <c:symbol val="circle"/>
              <c:size val="5"/>
              <c:spPr>
                <a:solidFill>
                  <a:schemeClr val="accent2"/>
                </a:solidFill>
                <a:ln w="9525">
                  <a:solidFill>
                    <a:schemeClr val="accent2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accent2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2-281C-479F-8982-D8E48388F258}"/>
              </c:ext>
            </c:extLst>
          </c:dPt>
          <c:xVal>
            <c:numRef>
              <c:f>'Bitcoin_1_1_2021-4_10_2026_hist'!$V$348:$V$350</c:f>
              <c:numCache>
                <c:formatCode>m/d/yyyy</c:formatCode>
                <c:ptCount val="3"/>
                <c:pt idx="0">
                  <c:v>44536</c:v>
                </c:pt>
                <c:pt idx="1">
                  <c:v>45243</c:v>
                </c:pt>
                <c:pt idx="2">
                  <c:v>45985</c:v>
                </c:pt>
              </c:numCache>
            </c:numRef>
          </c:xVal>
          <c:yVal>
            <c:numRef>
              <c:f>'Bitcoin_1_1_2021-4_10_2026_hist'!$W$348:$W$350</c:f>
              <c:numCache>
                <c:formatCode>General</c:formatCode>
                <c:ptCount val="3"/>
                <c:pt idx="0">
                  <c:v>0</c:v>
                </c:pt>
                <c:pt idx="1">
                  <c:v>0</c:v>
                </c:pt>
                <c:pt idx="2">
                  <c:v>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3-281C-479F-8982-D8E48388F25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08808848"/>
        <c:axId val="308810288"/>
      </c:scatterChart>
      <c:dateAx>
        <c:axId val="308808848"/>
        <c:scaling>
          <c:orientation val="minMax"/>
        </c:scaling>
        <c:delete val="0"/>
        <c:axPos val="b"/>
        <c:numFmt formatCode="yyyy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k-SK"/>
          </a:p>
        </c:txPr>
        <c:crossAx val="308810288"/>
        <c:crosses val="autoZero"/>
        <c:auto val="1"/>
        <c:lblOffset val="100"/>
        <c:baseTimeUnit val="days"/>
        <c:majorUnit val="1"/>
        <c:majorTimeUnit val="years"/>
        <c:minorUnit val="5"/>
        <c:minorTimeUnit val="years"/>
      </c:dateAx>
      <c:valAx>
        <c:axId val="3088102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k-SK"/>
          </a:p>
        </c:txPr>
        <c:crossAx val="3088088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k-SK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sk-SK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k-SK" dirty="0">
                <a:solidFill>
                  <a:srgbClr val="FF7430"/>
                </a:solidFill>
              </a:rPr>
              <a:t>Poznanie kryptoaktív podľa názvu</a:t>
            </a:r>
          </a:p>
        </c:rich>
      </c:tx>
      <c:layout>
        <c:manualLayout>
          <c:xMode val="edge"/>
          <c:yMode val="edge"/>
          <c:x val="0.31159240816221795"/>
          <c:y val="1.704903621165429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37035496063050111"/>
          <c:y val="7.8617727814150551E-2"/>
          <c:w val="0.60545831055112387"/>
          <c:h val="0.8882586221808920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Poznanie kryptoaktív podľa názvu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Sheet1!$A$2:$A$13</c:f>
              <c:strCache>
                <c:ptCount val="12"/>
                <c:pt idx="0">
                  <c:v>Poznám iné kryptoaktíva</c:v>
                </c:pt>
                <c:pt idx="1">
                  <c:v>Nepoznám žiadne kryptoaktíva</c:v>
                </c:pt>
                <c:pt idx="2">
                  <c:v>Cardano (ADA)</c:v>
                </c:pt>
                <c:pt idx="3">
                  <c:v>Tron (TRX)</c:v>
                </c:pt>
                <c:pt idx="4">
                  <c:v>Ripple (XRP)</c:v>
                </c:pt>
                <c:pt idx="5">
                  <c:v>Tether (USDT)</c:v>
                </c:pt>
                <c:pt idx="6">
                  <c:v>USD Coin (USDC)</c:v>
                </c:pt>
                <c:pt idx="7">
                  <c:v>Solana (SOL)</c:v>
                </c:pt>
                <c:pt idx="8">
                  <c:v>Binance Coin (BNB)</c:v>
                </c:pt>
                <c:pt idx="9">
                  <c:v>Dogecoin (DOGE)</c:v>
                </c:pt>
                <c:pt idx="10">
                  <c:v>Ether (ETH)</c:v>
                </c:pt>
                <c:pt idx="11">
                  <c:v>Bitcoin (BTC)</c:v>
                </c:pt>
              </c:strCache>
            </c:strRef>
          </c:cat>
          <c:val>
            <c:numRef>
              <c:f>Sheet1!$B$2:$B$13</c:f>
              <c:numCache>
                <c:formatCode>0%</c:formatCode>
                <c:ptCount val="12"/>
                <c:pt idx="0">
                  <c:v>0.01</c:v>
                </c:pt>
                <c:pt idx="1">
                  <c:v>7.1999999999999995E-2</c:v>
                </c:pt>
                <c:pt idx="2">
                  <c:v>0.13300000000000001</c:v>
                </c:pt>
                <c:pt idx="3">
                  <c:v>0.13500000000000001</c:v>
                </c:pt>
                <c:pt idx="4">
                  <c:v>0.14899999999999999</c:v>
                </c:pt>
                <c:pt idx="5">
                  <c:v>0.17399999999999999</c:v>
                </c:pt>
                <c:pt idx="6">
                  <c:v>0.185</c:v>
                </c:pt>
                <c:pt idx="7">
                  <c:v>0.22</c:v>
                </c:pt>
                <c:pt idx="8">
                  <c:v>0.23300000000000001</c:v>
                </c:pt>
                <c:pt idx="9">
                  <c:v>0.27400000000000002</c:v>
                </c:pt>
                <c:pt idx="10">
                  <c:v>0.42499999999999999</c:v>
                </c:pt>
                <c:pt idx="11">
                  <c:v>0.86499999999999999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1A5-4B7F-B894-872DA377390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89"/>
        <c:overlap val="58"/>
        <c:axId val="1609456079"/>
        <c:axId val="1609456559"/>
      </c:barChart>
      <c:catAx>
        <c:axId val="160945607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09456559"/>
        <c:crosses val="autoZero"/>
        <c:auto val="1"/>
        <c:lblAlgn val="ctr"/>
        <c:lblOffset val="100"/>
        <c:noMultiLvlLbl val="0"/>
      </c:catAx>
      <c:valAx>
        <c:axId val="1609456559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extTo"/>
        <c:crossAx val="160945607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k-SK" dirty="0">
                <a:solidFill>
                  <a:srgbClr val="FF7430"/>
                </a:solidFill>
              </a:rPr>
              <a:t>Vek</a:t>
            </a:r>
            <a:r>
              <a:rPr lang="sk-SK" baseline="0" dirty="0">
                <a:solidFill>
                  <a:srgbClr val="FF7430"/>
                </a:solidFill>
              </a:rPr>
              <a:t> používateľov</a:t>
            </a:r>
            <a:endParaRPr lang="sk-SK" dirty="0">
              <a:solidFill>
                <a:srgbClr val="FF7430"/>
              </a:solidFill>
            </a:endParaRPr>
          </a:p>
        </c:rich>
      </c:tx>
      <c:layout>
        <c:manualLayout>
          <c:xMode val="edge"/>
          <c:yMode val="edge"/>
          <c:x val="0.37861984162752582"/>
          <c:y val="9.224427356377454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k-SK"/>
        </a:p>
      </c:txPr>
    </c:title>
    <c:autoTitleDeleted val="0"/>
    <c:plotArea>
      <c:layout>
        <c:manualLayout>
          <c:layoutTarget val="inner"/>
          <c:xMode val="edge"/>
          <c:yMode val="edge"/>
          <c:x val="7.4711718410804609E-2"/>
          <c:y val="0.20245243497505047"/>
          <c:w val="0.90426388788557399"/>
          <c:h val="0.6451204678924557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18-24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dLbls>
            <c:dLbl>
              <c:idx val="0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87D1-4E26-9457-40903636C1BC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Sheet1!$A$2:$A$3</c:f>
              <c:numCache>
                <c:formatCode>General</c:formatCode>
                <c:ptCount val="2"/>
                <c:pt idx="0">
                  <c:v>2023</c:v>
                </c:pt>
                <c:pt idx="1">
                  <c:v>2025</c:v>
                </c:pt>
              </c:numCache>
            </c:numRef>
          </c:cat>
          <c:val>
            <c:numRef>
              <c:f>Sheet1!$B$2:$B$3</c:f>
              <c:numCache>
                <c:formatCode>0.00%</c:formatCode>
                <c:ptCount val="2"/>
                <c:pt idx="0">
                  <c:v>0.121</c:v>
                </c:pt>
                <c:pt idx="1">
                  <c:v>6.5000000000000002E-2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32B-4FD3-AA37-32BDEDC633E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25-34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dLbl>
              <c:idx val="0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4-87D1-4E26-9457-40903636C1BC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Sheet1!$A$2:$A$3</c:f>
              <c:numCache>
                <c:formatCode>General</c:formatCode>
                <c:ptCount val="2"/>
                <c:pt idx="0">
                  <c:v>2023</c:v>
                </c:pt>
                <c:pt idx="1">
                  <c:v>2025</c:v>
                </c:pt>
              </c:numCache>
            </c:numRef>
          </c:cat>
          <c:val>
            <c:numRef>
              <c:f>Sheet1!$C$2:$C$3</c:f>
              <c:numCache>
                <c:formatCode>0.00%</c:formatCode>
                <c:ptCount val="2"/>
                <c:pt idx="0">
                  <c:v>0.315</c:v>
                </c:pt>
                <c:pt idx="1">
                  <c:v>0.307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32B-4FD3-AA37-32BDEDC633EB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35-44</c:v>
                </c:pt>
              </c:strCache>
            </c:strRef>
          </c:tx>
          <c:spPr>
            <a:solidFill>
              <a:srgbClr val="CC990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CC99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A32B-4FD3-AA37-32BDEDC633EB}"/>
              </c:ext>
            </c:extLst>
          </c:dPt>
          <c:dPt>
            <c:idx val="1"/>
            <c:invertIfNegative val="0"/>
            <c:bubble3D val="0"/>
            <c:spPr>
              <a:solidFill>
                <a:srgbClr val="CC99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A32B-4FD3-AA37-32BDEDC633EB}"/>
              </c:ext>
            </c:extLst>
          </c:dPt>
          <c:dLbls>
            <c:dLbl>
              <c:idx val="0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A32B-4FD3-AA37-32BDEDC633EB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Sheet1!$A$2:$A$3</c:f>
              <c:numCache>
                <c:formatCode>General</c:formatCode>
                <c:ptCount val="2"/>
                <c:pt idx="0">
                  <c:v>2023</c:v>
                </c:pt>
                <c:pt idx="1">
                  <c:v>2025</c:v>
                </c:pt>
              </c:numCache>
            </c:numRef>
          </c:cat>
          <c:val>
            <c:numRef>
              <c:f>Sheet1!$D$2:$D$3</c:f>
              <c:numCache>
                <c:formatCode>0.00%</c:formatCode>
                <c:ptCount val="2"/>
                <c:pt idx="0">
                  <c:v>0.29499999999999998</c:v>
                </c:pt>
                <c:pt idx="1">
                  <c:v>0.28299999999999997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A32B-4FD3-AA37-32BDEDC633EB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45-54</c:v>
                </c:pt>
              </c:strCache>
            </c:strRef>
          </c:tx>
          <c:spPr>
            <a:solidFill>
              <a:srgbClr val="003399"/>
            </a:solidFill>
            <a:ln>
              <a:noFill/>
            </a:ln>
            <a:effectLst/>
          </c:spPr>
          <c:invertIfNegative val="0"/>
          <c:dLbls>
            <c:dLbl>
              <c:idx val="0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6-87D1-4E26-9457-40903636C1BC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Sheet1!$A$2:$A$3</c:f>
              <c:numCache>
                <c:formatCode>General</c:formatCode>
                <c:ptCount val="2"/>
                <c:pt idx="0">
                  <c:v>2023</c:v>
                </c:pt>
                <c:pt idx="1">
                  <c:v>2025</c:v>
                </c:pt>
              </c:numCache>
            </c:numRef>
          </c:cat>
          <c:val>
            <c:numRef>
              <c:f>Sheet1!$E$2:$E$3</c:f>
              <c:numCache>
                <c:formatCode>0.00%</c:formatCode>
                <c:ptCount val="2"/>
                <c:pt idx="0">
                  <c:v>0.159</c:v>
                </c:pt>
                <c:pt idx="1">
                  <c:v>0.17299999999999999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A32B-4FD3-AA37-32BDEDC633EB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55-64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dLbl>
              <c:idx val="0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87D1-4E26-9457-40903636C1BC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Sheet1!$A$2:$A$3</c:f>
              <c:numCache>
                <c:formatCode>General</c:formatCode>
                <c:ptCount val="2"/>
                <c:pt idx="0">
                  <c:v>2023</c:v>
                </c:pt>
                <c:pt idx="1">
                  <c:v>2025</c:v>
                </c:pt>
              </c:numCache>
            </c:numRef>
          </c:cat>
          <c:val>
            <c:numRef>
              <c:f>Sheet1!$F$2:$F$3</c:f>
              <c:numCache>
                <c:formatCode>0.00%</c:formatCode>
                <c:ptCount val="2"/>
                <c:pt idx="0">
                  <c:v>7.3999999999999996E-2</c:v>
                </c:pt>
                <c:pt idx="1">
                  <c:v>9.8000000000000004E-2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A32B-4FD3-AA37-32BDEDC633EB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65 a viac</c:v>
                </c:pt>
              </c:strCache>
            </c:strRef>
          </c:tx>
          <c:spPr>
            <a:solidFill>
              <a:srgbClr val="008080"/>
            </a:solidFill>
            <a:ln>
              <a:noFill/>
            </a:ln>
            <a:effectLst/>
          </c:spPr>
          <c:invertIfNegative val="0"/>
          <c:dLbls>
            <c:dLbl>
              <c:idx val="0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8-87D1-4E26-9457-40903636C1BC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Sheet1!$A$2:$A$3</c:f>
              <c:numCache>
                <c:formatCode>General</c:formatCode>
                <c:ptCount val="2"/>
                <c:pt idx="0">
                  <c:v>2023</c:v>
                </c:pt>
                <c:pt idx="1">
                  <c:v>2025</c:v>
                </c:pt>
              </c:numCache>
            </c:numRef>
          </c:cat>
          <c:val>
            <c:numRef>
              <c:f>Sheet1!$G$2:$G$3</c:f>
              <c:numCache>
                <c:formatCode>0.00%</c:formatCode>
                <c:ptCount val="2"/>
                <c:pt idx="0">
                  <c:v>3.5999999999999997E-2</c:v>
                </c:pt>
                <c:pt idx="1">
                  <c:v>7.3999999999999996E-2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A32B-4FD3-AA37-32BDEDC633EB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2"/>
        <c:overlap val="100"/>
        <c:axId val="1673349135"/>
        <c:axId val="1673336175"/>
      </c:barChart>
      <c:catAx>
        <c:axId val="167334913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73336175"/>
        <c:crosses val="autoZero"/>
        <c:auto val="1"/>
        <c:lblAlgn val="ctr"/>
        <c:lblOffset val="100"/>
        <c:noMultiLvlLbl val="0"/>
      </c:catAx>
      <c:valAx>
        <c:axId val="1673336175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extTo"/>
        <c:crossAx val="167334913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246947841614603"/>
          <c:y val="0.7894126302174117"/>
          <c:w val="0.55972800382801979"/>
          <c:h val="0.11170728452796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k-SK" dirty="0">
                <a:solidFill>
                  <a:srgbClr val="FF7430"/>
                </a:solidFill>
              </a:rPr>
              <a:t>Vzdelanie</a:t>
            </a:r>
            <a:r>
              <a:rPr lang="sk-SK" baseline="0" dirty="0">
                <a:solidFill>
                  <a:srgbClr val="FF7430"/>
                </a:solidFill>
              </a:rPr>
              <a:t> používateľov</a:t>
            </a:r>
            <a:endParaRPr lang="sk-SK" dirty="0">
              <a:solidFill>
                <a:srgbClr val="FF743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k-SK"/>
        </a:p>
      </c:txPr>
    </c:title>
    <c:autoTitleDeleted val="0"/>
    <c:plotArea>
      <c:layout>
        <c:manualLayout>
          <c:layoutTarget val="inner"/>
          <c:xMode val="edge"/>
          <c:yMode val="edge"/>
          <c:x val="7.4711647282621779E-2"/>
          <c:y val="0.11248790259528953"/>
          <c:w val="0.90426388788557399"/>
          <c:h val="0.59052004870423358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vysokoškolské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dLbls>
            <c:dLbl>
              <c:idx val="1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7CF4-47A6-9BB9-537946C07079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Sheet1!$A$2:$A$3</c:f>
              <c:numCache>
                <c:formatCode>General</c:formatCode>
                <c:ptCount val="2"/>
                <c:pt idx="0">
                  <c:v>2023</c:v>
                </c:pt>
                <c:pt idx="1">
                  <c:v>2025</c:v>
                </c:pt>
              </c:numCache>
            </c:numRef>
          </c:cat>
          <c:val>
            <c:numRef>
              <c:f>Sheet1!$B$2:$B$3</c:f>
              <c:numCache>
                <c:formatCode>0.0%</c:formatCode>
                <c:ptCount val="2"/>
                <c:pt idx="0">
                  <c:v>0.47</c:v>
                </c:pt>
                <c:pt idx="1">
                  <c:v>0.38100000000000001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10-46F3-90FA-8414A935EF9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stredoškolské s maturitou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dLbl>
              <c:idx val="1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9F10-46F3-90FA-8414A935EF9D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Sheet1!$A$2:$A$3</c:f>
              <c:numCache>
                <c:formatCode>General</c:formatCode>
                <c:ptCount val="2"/>
                <c:pt idx="0">
                  <c:v>2023</c:v>
                </c:pt>
                <c:pt idx="1">
                  <c:v>2025</c:v>
                </c:pt>
              </c:numCache>
            </c:numRef>
          </c:cat>
          <c:val>
            <c:numRef>
              <c:f>Sheet1!$C$2:$C$3</c:f>
              <c:numCache>
                <c:formatCode>0.0%</c:formatCode>
                <c:ptCount val="2"/>
                <c:pt idx="0">
                  <c:v>0.38300000000000001</c:v>
                </c:pt>
                <c:pt idx="1">
                  <c:v>0.39300000000000002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F10-46F3-90FA-8414A935EF9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stredoškolské bez maturity (vyučený)</c:v>
                </c:pt>
              </c:strCache>
            </c:strRef>
          </c:tx>
          <c:spPr>
            <a:solidFill>
              <a:srgbClr val="CC9900"/>
            </a:solidFill>
            <a:ln>
              <a:noFill/>
            </a:ln>
            <a:effectLst/>
          </c:spPr>
          <c:invertIfNegative val="0"/>
          <c:dLbls>
            <c:dLbl>
              <c:idx val="1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9F10-46F3-90FA-8414A935EF9D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Sheet1!$A$2:$A$3</c:f>
              <c:numCache>
                <c:formatCode>General</c:formatCode>
                <c:ptCount val="2"/>
                <c:pt idx="0">
                  <c:v>2023</c:v>
                </c:pt>
                <c:pt idx="1">
                  <c:v>2025</c:v>
                </c:pt>
              </c:numCache>
            </c:numRef>
          </c:cat>
          <c:val>
            <c:numRef>
              <c:f>Sheet1!$D$2:$D$3</c:f>
              <c:numCache>
                <c:formatCode>0.0%</c:formatCode>
                <c:ptCount val="2"/>
                <c:pt idx="0">
                  <c:v>0.107</c:v>
                </c:pt>
                <c:pt idx="1">
                  <c:v>0.17499999999999999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F10-46F3-90FA-8414A935EF9D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základné</c:v>
                </c:pt>
              </c:strCache>
            </c:strRef>
          </c:tx>
          <c:spPr>
            <a:solidFill>
              <a:srgbClr val="003399"/>
            </a:solidFill>
            <a:ln>
              <a:noFill/>
            </a:ln>
            <a:effectLst/>
          </c:spPr>
          <c:invertIfNegative val="0"/>
          <c:dLbls>
            <c:dLbl>
              <c:idx val="1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9F10-46F3-90FA-8414A935EF9D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Sheet1!$A$2:$A$3</c:f>
              <c:numCache>
                <c:formatCode>General</c:formatCode>
                <c:ptCount val="2"/>
                <c:pt idx="0">
                  <c:v>2023</c:v>
                </c:pt>
                <c:pt idx="1">
                  <c:v>2025</c:v>
                </c:pt>
              </c:numCache>
            </c:numRef>
          </c:cat>
          <c:val>
            <c:numRef>
              <c:f>Sheet1!$E$2:$E$3</c:f>
              <c:numCache>
                <c:formatCode>0.0%</c:formatCode>
                <c:ptCount val="2"/>
                <c:pt idx="0">
                  <c:v>0.04</c:v>
                </c:pt>
                <c:pt idx="1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9F10-46F3-90FA-8414A935EF9D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02"/>
        <c:overlap val="100"/>
        <c:axId val="1673349135"/>
        <c:axId val="1673336175"/>
      </c:barChart>
      <c:catAx>
        <c:axId val="167334913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73336175"/>
        <c:crosses val="autoZero"/>
        <c:auto val="1"/>
        <c:lblAlgn val="ctr"/>
        <c:lblOffset val="100"/>
        <c:noMultiLvlLbl val="0"/>
      </c:catAx>
      <c:valAx>
        <c:axId val="1673336175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extTo"/>
        <c:crossAx val="167334913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5.2270089896975618E-2"/>
          <c:y val="0.67274718267233724"/>
          <c:w val="0.89999989274996939"/>
          <c:h val="0.1006363199659652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k-SK" dirty="0">
                <a:solidFill>
                  <a:srgbClr val="FF7430"/>
                </a:solidFill>
              </a:rPr>
              <a:t>Pohlavie používateľov</a:t>
            </a:r>
          </a:p>
        </c:rich>
      </c:tx>
      <c:layout>
        <c:manualLayout>
          <c:xMode val="edge"/>
          <c:yMode val="edge"/>
          <c:x val="0.34885409324119759"/>
          <c:y val="0.1380483966518130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k-SK"/>
        </a:p>
      </c:txPr>
    </c:title>
    <c:autoTitleDeleted val="0"/>
    <c:plotArea>
      <c:layout>
        <c:manualLayout>
          <c:layoutTarget val="inner"/>
          <c:xMode val="edge"/>
          <c:yMode val="edge"/>
          <c:x val="7.7754926156618498E-2"/>
          <c:y val="0.2379692271644944"/>
          <c:w val="0.90119647070522613"/>
          <c:h val="0.61615842593425729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Muži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206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109F-4BDE-9698-8FFA0D12873C}"/>
              </c:ext>
            </c:extLst>
          </c:dPt>
          <c:dLbls>
            <c:dLbl>
              <c:idx val="1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sk-SK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2-109F-4BDE-9698-8FFA0D12873C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sk-SK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Sheet1!$A$2:$A$3</c:f>
              <c:numCache>
                <c:formatCode>General</c:formatCode>
                <c:ptCount val="2"/>
                <c:pt idx="0">
                  <c:v>2023</c:v>
                </c:pt>
                <c:pt idx="1">
                  <c:v>2025</c:v>
                </c:pt>
              </c:numCache>
            </c:numRef>
          </c:cat>
          <c:val>
            <c:numRef>
              <c:f>Sheet1!$B$2:$B$3</c:f>
              <c:numCache>
                <c:formatCode>0%</c:formatCode>
                <c:ptCount val="2"/>
                <c:pt idx="0" formatCode="0.00%">
                  <c:v>0.72299999999999998</c:v>
                </c:pt>
                <c:pt idx="1">
                  <c:v>0.59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09F-4BDE-9698-8FFA0D12873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Ženy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109F-4BDE-9698-8FFA0D12873C}"/>
              </c:ext>
            </c:extLst>
          </c:dPt>
          <c:dLbls>
            <c:dLbl>
              <c:idx val="1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sk-SK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6-109F-4BDE-9698-8FFA0D12873C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sk-SK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Sheet1!$A$2:$A$3</c:f>
              <c:numCache>
                <c:formatCode>General</c:formatCode>
                <c:ptCount val="2"/>
                <c:pt idx="0">
                  <c:v>2023</c:v>
                </c:pt>
                <c:pt idx="1">
                  <c:v>2025</c:v>
                </c:pt>
              </c:numCache>
            </c:numRef>
          </c:cat>
          <c:val>
            <c:numRef>
              <c:f>Sheet1!$C$2:$C$3</c:f>
              <c:numCache>
                <c:formatCode>0%</c:formatCode>
                <c:ptCount val="2"/>
                <c:pt idx="0">
                  <c:v>0.27700000000000002</c:v>
                </c:pt>
                <c:pt idx="1">
                  <c:v>0.41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109F-4BDE-9698-8FFA0D12873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673417775"/>
        <c:axId val="1673418255"/>
      </c:barChart>
      <c:catAx>
        <c:axId val="167341777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k-SK"/>
          </a:p>
        </c:txPr>
        <c:crossAx val="1673418255"/>
        <c:crosses val="autoZero"/>
        <c:auto val="1"/>
        <c:lblAlgn val="ctr"/>
        <c:lblOffset val="100"/>
        <c:noMultiLvlLbl val="0"/>
      </c:catAx>
      <c:valAx>
        <c:axId val="1673418255"/>
        <c:scaling>
          <c:orientation val="minMax"/>
          <c:max val="1"/>
        </c:scaling>
        <c:delete val="1"/>
        <c:axPos val="b"/>
        <c:numFmt formatCode="0.00%" sourceLinked="1"/>
        <c:majorTickMark val="none"/>
        <c:minorTickMark val="none"/>
        <c:tickLblPos val="nextTo"/>
        <c:crossAx val="1673417775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layout>
        <c:manualLayout>
          <c:xMode val="edge"/>
          <c:yMode val="edge"/>
          <c:x val="0.33889983757770809"/>
          <c:y val="0.76860355246291889"/>
          <c:w val="0.46188650930688774"/>
          <c:h val="0.1569778428859183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k-SK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sk-SK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8269313660506485"/>
          <c:y val="1.8347695307923954E-2"/>
          <c:w val="0.48973255193862297"/>
          <c:h val="0.9010821871317626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Sheet1!$A$2:$A$10</c:f>
              <c:strCache>
                <c:ptCount val="9"/>
                <c:pt idx="0">
                  <c:v>Platba za tovary a služby</c:v>
                </c:pt>
                <c:pt idx="1">
                  <c:v>Neverím finančnému systému</c:v>
                </c:pt>
                <c:pt idx="2">
                  <c:v>Relatívna anonymita</c:v>
                </c:pt>
                <c:pt idx="3">
                  <c:v>Ochrana proti inflácií</c:v>
                </c:pt>
                <c:pt idx="4">
                  <c:v>Diverzifikácia investičného portfólia</c:v>
                </c:pt>
                <c:pt idx="5">
                  <c:v>Dlhodobý penzijný plán</c:v>
                </c:pt>
                <c:pt idx="6">
                  <c:v>Špekulácia</c:v>
                </c:pt>
                <c:pt idx="7">
                  <c:v>Investícia</c:v>
                </c:pt>
                <c:pt idx="8">
                  <c:v>Bližšie oboznámenie sa</c:v>
                </c:pt>
              </c:strCache>
            </c:strRef>
          </c:cat>
          <c:val>
            <c:numRef>
              <c:f>Sheet1!$B$2:$B$10</c:f>
              <c:numCache>
                <c:formatCode>0.00%</c:formatCode>
                <c:ptCount val="9"/>
                <c:pt idx="0">
                  <c:v>0.10299999999999999</c:v>
                </c:pt>
                <c:pt idx="1">
                  <c:v>7.8E-2</c:v>
                </c:pt>
                <c:pt idx="2">
                  <c:v>0.107</c:v>
                </c:pt>
                <c:pt idx="3">
                  <c:v>0.152</c:v>
                </c:pt>
                <c:pt idx="4">
                  <c:v>0.23499999999999999</c:v>
                </c:pt>
                <c:pt idx="5">
                  <c:v>0.161</c:v>
                </c:pt>
                <c:pt idx="6" formatCode="0%">
                  <c:v>0.29499999999999998</c:v>
                </c:pt>
                <c:pt idx="7">
                  <c:v>0.26600000000000001</c:v>
                </c:pt>
                <c:pt idx="8" formatCode="0%">
                  <c:v>0.29499999999999998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647-4AAB-B087-AA44BC67B07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Sheet1!$A$2:$A$10</c:f>
              <c:strCache>
                <c:ptCount val="9"/>
                <c:pt idx="0">
                  <c:v>Platba za tovary a služby</c:v>
                </c:pt>
                <c:pt idx="1">
                  <c:v>Neverím finančnému systému</c:v>
                </c:pt>
                <c:pt idx="2">
                  <c:v>Relatívna anonymita</c:v>
                </c:pt>
                <c:pt idx="3">
                  <c:v>Ochrana proti inflácií</c:v>
                </c:pt>
                <c:pt idx="4">
                  <c:v>Diverzifikácia investičného portfólia</c:v>
                </c:pt>
                <c:pt idx="5">
                  <c:v>Dlhodobý penzijný plán</c:v>
                </c:pt>
                <c:pt idx="6">
                  <c:v>Špekulácia</c:v>
                </c:pt>
                <c:pt idx="7">
                  <c:v>Investícia</c:v>
                </c:pt>
                <c:pt idx="8">
                  <c:v>Bližšie oboznámenie sa</c:v>
                </c:pt>
              </c:strCache>
            </c:strRef>
          </c:cat>
          <c:val>
            <c:numRef>
              <c:f>Sheet1!$C$2:$C$10</c:f>
              <c:numCache>
                <c:formatCode>0.00%</c:formatCode>
                <c:ptCount val="9"/>
                <c:pt idx="0" formatCode="0%">
                  <c:v>0.06</c:v>
                </c:pt>
                <c:pt idx="1">
                  <c:v>7.1999999999999995E-2</c:v>
                </c:pt>
                <c:pt idx="2">
                  <c:v>9.0999999999999998E-2</c:v>
                </c:pt>
                <c:pt idx="3">
                  <c:v>0.14099999999999999</c:v>
                </c:pt>
                <c:pt idx="4">
                  <c:v>0.20399999999999999</c:v>
                </c:pt>
                <c:pt idx="5">
                  <c:v>0.20899999999999999</c:v>
                </c:pt>
                <c:pt idx="6">
                  <c:v>0.218</c:v>
                </c:pt>
                <c:pt idx="7">
                  <c:v>0.28100000000000003</c:v>
                </c:pt>
                <c:pt idx="8">
                  <c:v>0.29699999999999999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647-4AAB-B087-AA44BC67B07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2"/>
        <c:axId val="1203076112"/>
        <c:axId val="1203076592"/>
      </c:barChart>
      <c:catAx>
        <c:axId val="120307611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03076592"/>
        <c:crosses val="autoZero"/>
        <c:auto val="1"/>
        <c:lblAlgn val="ctr"/>
        <c:lblOffset val="100"/>
        <c:noMultiLvlLbl val="0"/>
      </c:catAx>
      <c:valAx>
        <c:axId val="1203076592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2030761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8017700018618954"/>
          <c:y val="0.48407271101981825"/>
          <c:w val="9.8214382241121459E-2"/>
          <c:h val="0.2109755981589257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4631692988205437"/>
          <c:y val="1.3054830287206266E-2"/>
          <c:w val="0.55486132933497334"/>
          <c:h val="0.961378946430651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Nechcem odpovedať</c:v>
                </c:pt>
                <c:pt idx="1">
                  <c:v>Iné spôsoby (vrátane stakingu a airdrops)</c:v>
                </c:pt>
                <c:pt idx="2">
                  <c:v>Ťažba</c:v>
                </c:pt>
                <c:pt idx="3">
                  <c:v>Kryptomat</c:v>
                </c:pt>
                <c:pt idx="4">
                  <c:v>Prvotná verejná ponuka</c:v>
                </c:pt>
                <c:pt idx="5">
                  <c:v>Slovenská spoločnosť</c:v>
                </c:pt>
                <c:pt idx="6">
                  <c:v>Zahraničná spoločnosť</c:v>
                </c:pt>
              </c:strCache>
            </c:strRef>
          </c:cat>
          <c:val>
            <c:numRef>
              <c:f>Sheet1!$B$2:$B$8</c:f>
              <c:numCache>
                <c:formatCode>0%</c:formatCode>
                <c:ptCount val="7"/>
                <c:pt idx="0" formatCode="0.00%">
                  <c:v>8.8999999999999996E-2</c:v>
                </c:pt>
                <c:pt idx="1">
                  <c:v>0.19</c:v>
                </c:pt>
                <c:pt idx="2" formatCode="0.00%">
                  <c:v>0.13700000000000001</c:v>
                </c:pt>
                <c:pt idx="3" formatCode="0.00%">
                  <c:v>0.125</c:v>
                </c:pt>
                <c:pt idx="4" formatCode="0.00%">
                  <c:v>6.5000000000000002E-2</c:v>
                </c:pt>
                <c:pt idx="5" formatCode="0.00%">
                  <c:v>0.218</c:v>
                </c:pt>
                <c:pt idx="6">
                  <c:v>0.48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3E8-4A86-AB80-594C9FF9DFF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Nechcem odpovedať</c:v>
                </c:pt>
                <c:pt idx="1">
                  <c:v>Iné spôsoby (vrátane stakingu a airdrops)</c:v>
                </c:pt>
                <c:pt idx="2">
                  <c:v>Ťažba</c:v>
                </c:pt>
                <c:pt idx="3">
                  <c:v>Kryptomat</c:v>
                </c:pt>
                <c:pt idx="4">
                  <c:v>Prvotná verejná ponuka</c:v>
                </c:pt>
                <c:pt idx="5">
                  <c:v>Slovenská spoločnosť</c:v>
                </c:pt>
                <c:pt idx="6">
                  <c:v>Zahraničná spoločnosť</c:v>
                </c:pt>
              </c:strCache>
            </c:strRef>
          </c:cat>
          <c:val>
            <c:numRef>
              <c:f>Sheet1!$C$2:$C$8</c:f>
              <c:numCache>
                <c:formatCode>0.00%</c:formatCode>
                <c:ptCount val="7"/>
                <c:pt idx="0">
                  <c:v>0.13700000000000001</c:v>
                </c:pt>
                <c:pt idx="1">
                  <c:v>0.14699999999999999</c:v>
                </c:pt>
                <c:pt idx="2">
                  <c:v>4.9000000000000002E-2</c:v>
                </c:pt>
                <c:pt idx="3">
                  <c:v>8.7999999999999995E-2</c:v>
                </c:pt>
                <c:pt idx="4">
                  <c:v>9.2999999999999999E-2</c:v>
                </c:pt>
                <c:pt idx="5">
                  <c:v>0.22500000000000001</c:v>
                </c:pt>
                <c:pt idx="6">
                  <c:v>0.495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3E8-4A86-AB80-594C9FF9DFF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2"/>
        <c:axId val="1387704127"/>
        <c:axId val="1387704607"/>
      </c:barChart>
      <c:catAx>
        <c:axId val="138770412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87704607"/>
        <c:crosses val="autoZero"/>
        <c:auto val="1"/>
        <c:lblAlgn val="ctr"/>
        <c:lblOffset val="100"/>
        <c:noMultiLvlLbl val="0"/>
      </c:catAx>
      <c:valAx>
        <c:axId val="1387704607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38770412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558661566962054"/>
          <c:y val="0.36572151027956934"/>
          <c:w val="0.11016035338798158"/>
          <c:h val="0.3127724896006798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0.41082</cdr:x>
      <cdr:y>0.14502</cdr:y>
    </cdr:from>
    <cdr:to>
      <cdr:x>0.41082</cdr:x>
      <cdr:y>0.90934</cdr:y>
    </cdr:to>
    <cdr:cxnSp macro="">
      <cdr:nvCxnSpPr>
        <cdr:cNvPr id="3" name="Straight Connector 2">
          <a:extLst xmlns:a="http://schemas.openxmlformats.org/drawingml/2006/main">
            <a:ext uri="{FF2B5EF4-FFF2-40B4-BE49-F238E27FC236}">
              <a16:creationId xmlns:a16="http://schemas.microsoft.com/office/drawing/2014/main" id="{94001F1A-A332-4C84-A1BC-A28339B0F558}"/>
            </a:ext>
          </a:extLst>
        </cdr:cNvPr>
        <cdr:cNvCxnSpPr/>
      </cdr:nvCxnSpPr>
      <cdr:spPr>
        <a:xfrm xmlns:a="http://schemas.openxmlformats.org/drawingml/2006/main">
          <a:off x="2810038" y="818719"/>
          <a:ext cx="0" cy="4315015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rgbClr val="C00000"/>
          </a:solidFill>
        </a:ln>
        <a:effectLst xmlns:a="http://schemas.openxmlformats.org/drawingml/2006/main"/>
      </cdr:spPr>
      <cdr:style>
        <a:lnRef xmlns:a="http://schemas.openxmlformats.org/drawingml/2006/main" idx="2">
          <a:schemeClr val="accent2"/>
        </a:lnRef>
        <a:fillRef xmlns:a="http://schemas.openxmlformats.org/drawingml/2006/main" idx="0">
          <a:schemeClr val="accent2"/>
        </a:fillRef>
        <a:effectRef xmlns:a="http://schemas.openxmlformats.org/drawingml/2006/main" idx="1">
          <a:schemeClr val="accent2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0.60854</cdr:x>
      <cdr:y>0.14232</cdr:y>
    </cdr:from>
    <cdr:to>
      <cdr:x>0.60854</cdr:x>
      <cdr:y>0.90688</cdr:y>
    </cdr:to>
    <cdr:cxnSp macro="">
      <cdr:nvCxnSpPr>
        <cdr:cNvPr id="4" name="Straight Connector 3">
          <a:extLst xmlns:a="http://schemas.openxmlformats.org/drawingml/2006/main">
            <a:ext uri="{FF2B5EF4-FFF2-40B4-BE49-F238E27FC236}">
              <a16:creationId xmlns:a16="http://schemas.microsoft.com/office/drawing/2014/main" id="{39A042F6-2098-7FBB-6C83-2995E4E8A7EE}"/>
            </a:ext>
          </a:extLst>
        </cdr:cNvPr>
        <cdr:cNvCxnSpPr/>
      </cdr:nvCxnSpPr>
      <cdr:spPr>
        <a:xfrm xmlns:a="http://schemas.openxmlformats.org/drawingml/2006/main">
          <a:off x="4162456" y="803481"/>
          <a:ext cx="0" cy="4316361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rgbClr val="C00000"/>
          </a:solidFill>
        </a:ln>
        <a:effectLst xmlns:a="http://schemas.openxmlformats.org/drawingml/2006/main"/>
      </cdr:spPr>
      <cdr:style>
        <a:lnRef xmlns:a="http://schemas.openxmlformats.org/drawingml/2006/main" idx="2">
          <a:schemeClr val="accent2"/>
        </a:lnRef>
        <a:fillRef xmlns:a="http://schemas.openxmlformats.org/drawingml/2006/main" idx="0">
          <a:schemeClr val="accent2"/>
        </a:fillRef>
        <a:effectRef xmlns:a="http://schemas.openxmlformats.org/drawingml/2006/main" idx="1">
          <a:schemeClr val="accent2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0.8169</cdr:x>
      <cdr:y>0.14367</cdr:y>
    </cdr:from>
    <cdr:to>
      <cdr:x>0.8169</cdr:x>
      <cdr:y>0.9097</cdr:y>
    </cdr:to>
    <cdr:cxnSp macro="">
      <cdr:nvCxnSpPr>
        <cdr:cNvPr id="5" name="Straight Connector 4">
          <a:extLst xmlns:a="http://schemas.openxmlformats.org/drawingml/2006/main">
            <a:ext uri="{FF2B5EF4-FFF2-40B4-BE49-F238E27FC236}">
              <a16:creationId xmlns:a16="http://schemas.microsoft.com/office/drawing/2014/main" id="{DF43A0A3-90F8-603D-2756-0BC4310069F7}"/>
            </a:ext>
          </a:extLst>
        </cdr:cNvPr>
        <cdr:cNvCxnSpPr/>
      </cdr:nvCxnSpPr>
      <cdr:spPr>
        <a:xfrm xmlns:a="http://schemas.openxmlformats.org/drawingml/2006/main">
          <a:off x="5587653" y="811101"/>
          <a:ext cx="0" cy="4324655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rgbClr val="C00000"/>
          </a:solidFill>
        </a:ln>
        <a:effectLst xmlns:a="http://schemas.openxmlformats.org/drawingml/2006/main"/>
      </cdr:spPr>
      <cdr:style>
        <a:lnRef xmlns:a="http://schemas.openxmlformats.org/drawingml/2006/main" idx="2">
          <a:schemeClr val="accent2"/>
        </a:lnRef>
        <a:fillRef xmlns:a="http://schemas.openxmlformats.org/drawingml/2006/main" idx="0">
          <a:schemeClr val="accent2"/>
        </a:fillRef>
        <a:effectRef xmlns:a="http://schemas.openxmlformats.org/drawingml/2006/main" idx="1">
          <a:schemeClr val="accent2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0.06266</cdr:x>
      <cdr:y>0.1179</cdr:y>
    </cdr:from>
    <cdr:to>
      <cdr:x>0.98996</cdr:x>
      <cdr:y>0.31037</cdr:y>
    </cdr:to>
    <cdr:sp macro="" textlink="">
      <cdr:nvSpPr>
        <cdr:cNvPr id="2" name="Rectangle 1">
          <a:extLst xmlns:a="http://schemas.openxmlformats.org/drawingml/2006/main">
            <a:ext uri="{FF2B5EF4-FFF2-40B4-BE49-F238E27FC236}">
              <a16:creationId xmlns:a16="http://schemas.microsoft.com/office/drawing/2014/main" id="{3786A016-A9C5-A4A4-23DF-8CD1DC298AC2}"/>
            </a:ext>
          </a:extLst>
        </cdr:cNvPr>
        <cdr:cNvSpPr/>
      </cdr:nvSpPr>
      <cdr:spPr>
        <a:xfrm xmlns:a="http://schemas.openxmlformats.org/drawingml/2006/main">
          <a:off x="330541" y="455793"/>
          <a:ext cx="4892040" cy="744053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57150">
          <a:solidFill>
            <a:srgbClr val="00B0F0"/>
          </a:solidFill>
        </a:ln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sk-SK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sk-SK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</cdr:x>
      <cdr:y>0.03312</cdr:y>
    </cdr:from>
    <cdr:to>
      <cdr:x>0.89649</cdr:x>
      <cdr:y>0.34513</cdr:y>
    </cdr:to>
    <cdr:sp macro="" textlink="">
      <cdr:nvSpPr>
        <cdr:cNvPr id="2" name="Rectangle 1">
          <a:extLst xmlns:a="http://schemas.openxmlformats.org/drawingml/2006/main">
            <a:ext uri="{FF2B5EF4-FFF2-40B4-BE49-F238E27FC236}">
              <a16:creationId xmlns:a16="http://schemas.microsoft.com/office/drawing/2014/main" id="{D47B276B-C50D-42B8-6B6B-107CBC747419}"/>
            </a:ext>
          </a:extLst>
        </cdr:cNvPr>
        <cdr:cNvSpPr/>
      </cdr:nvSpPr>
      <cdr:spPr>
        <a:xfrm xmlns:a="http://schemas.openxmlformats.org/drawingml/2006/main">
          <a:off x="0" y="97101"/>
          <a:ext cx="4852846" cy="91473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57150">
          <a:solidFill>
            <a:srgbClr val="00B0F0"/>
          </a:solidFill>
        </a:ln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sk-SK"/>
          </a:defPPr>
          <a:lvl1pPr marL="0" indent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sk-SK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0.0467</cdr:x>
      <cdr:y>0.37803</cdr:y>
    </cdr:from>
    <cdr:to>
      <cdr:x>0.68527</cdr:x>
      <cdr:y>0.77381</cdr:y>
    </cdr:to>
    <cdr:sp macro="" textlink="">
      <cdr:nvSpPr>
        <cdr:cNvPr id="2" name="Rectangle 1">
          <a:extLst xmlns:a="http://schemas.openxmlformats.org/drawingml/2006/main">
            <a:ext uri="{FF2B5EF4-FFF2-40B4-BE49-F238E27FC236}">
              <a16:creationId xmlns:a16="http://schemas.microsoft.com/office/drawing/2014/main" id="{290E77A2-417C-8667-20B7-92C1661FAA85}"/>
            </a:ext>
          </a:extLst>
        </cdr:cNvPr>
        <cdr:cNvSpPr/>
      </cdr:nvSpPr>
      <cdr:spPr>
        <a:xfrm xmlns:a="http://schemas.openxmlformats.org/drawingml/2006/main">
          <a:off x="252778" y="1066023"/>
          <a:ext cx="3456709" cy="111609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57150">
          <a:solidFill>
            <a:srgbClr val="00B0F0"/>
          </a:solidFill>
        </a:ln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sk-SK"/>
          </a:defPPr>
          <a:lvl1pPr marL="0" indent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sk-SK"/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0.00596</cdr:x>
      <cdr:y>0.33319</cdr:y>
    </cdr:from>
    <cdr:to>
      <cdr:x>0.60968</cdr:x>
      <cdr:y>1</cdr:y>
    </cdr:to>
    <cdr:sp macro="" textlink="">
      <cdr:nvSpPr>
        <cdr:cNvPr id="2" name="Rectangle 1">
          <a:extLst xmlns:a="http://schemas.openxmlformats.org/drawingml/2006/main">
            <a:ext uri="{FF2B5EF4-FFF2-40B4-BE49-F238E27FC236}">
              <a16:creationId xmlns:a16="http://schemas.microsoft.com/office/drawing/2014/main" id="{F942C842-92D4-CCDC-6E49-12DB50F1FAEA}"/>
            </a:ext>
          </a:extLst>
        </cdr:cNvPr>
        <cdr:cNvSpPr/>
      </cdr:nvSpPr>
      <cdr:spPr>
        <a:xfrm xmlns:a="http://schemas.openxmlformats.org/drawingml/2006/main">
          <a:off x="30480" y="931396"/>
          <a:ext cx="3086149" cy="186398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57150">
          <a:solidFill>
            <a:srgbClr val="00B0F0"/>
          </a:solidFill>
        </a:ln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sk-SK"/>
          </a:defPPr>
          <a:lvl1pPr marL="0" indent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sk-SK"/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0.14721</cdr:x>
      <cdr:y>0.35405</cdr:y>
    </cdr:from>
    <cdr:to>
      <cdr:x>0.49404</cdr:x>
      <cdr:y>0.65632</cdr:y>
    </cdr:to>
    <cdr:sp macro="" textlink="">
      <cdr:nvSpPr>
        <cdr:cNvPr id="2" name="Rectangle 1">
          <a:extLst xmlns:a="http://schemas.openxmlformats.org/drawingml/2006/main">
            <a:ext uri="{FF2B5EF4-FFF2-40B4-BE49-F238E27FC236}">
              <a16:creationId xmlns:a16="http://schemas.microsoft.com/office/drawing/2014/main" id="{03CF66A6-A06D-99EA-A871-FEDFA0F8FC12}"/>
            </a:ext>
          </a:extLst>
        </cdr:cNvPr>
        <cdr:cNvSpPr/>
      </cdr:nvSpPr>
      <cdr:spPr>
        <a:xfrm xmlns:a="http://schemas.openxmlformats.org/drawingml/2006/main">
          <a:off x="672703" y="714031"/>
          <a:ext cx="1584961" cy="60960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57150">
          <a:solidFill>
            <a:srgbClr val="00B0F0"/>
          </a:solidFill>
        </a:ln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sk-SK"/>
          </a:defPPr>
          <a:lvl1pPr marL="0" indent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sk-SK"/>
        </a:p>
      </cdr:txBody>
    </cdr:sp>
  </cdr:relSizeAnchor>
  <cdr:relSizeAnchor xmlns:cdr="http://schemas.openxmlformats.org/drawingml/2006/chartDrawing">
    <cdr:from>
      <cdr:x>0.51804</cdr:x>
      <cdr:y>0.38771</cdr:y>
    </cdr:from>
    <cdr:to>
      <cdr:x>0.64543</cdr:x>
      <cdr:y>0.63208</cdr:y>
    </cdr:to>
    <cdr:pic>
      <cdr:nvPicPr>
        <cdr:cNvPr id="3" name="Picture 2">
          <a:extLst xmlns:a="http://schemas.openxmlformats.org/drawingml/2006/main">
            <a:ext uri="{FF2B5EF4-FFF2-40B4-BE49-F238E27FC236}">
              <a16:creationId xmlns:a16="http://schemas.microsoft.com/office/drawing/2014/main" id="{F7FCDDDF-5EC0-D451-60B0-E5F4D9EE25B5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2367314" y="781915"/>
          <a:ext cx="582175" cy="492832"/>
        </a:xfrm>
        <a:prstGeom xmlns:a="http://schemas.openxmlformats.org/drawingml/2006/main" prst="rect">
          <a:avLst/>
        </a:prstGeom>
      </cdr:spPr>
    </cdr:pic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hlavičku 1">
            <a:extLst>
              <a:ext uri="{FF2B5EF4-FFF2-40B4-BE49-F238E27FC236}">
                <a16:creationId xmlns:a16="http://schemas.microsoft.com/office/drawing/2014/main" id="{6B405AE8-3D5D-E2EE-A307-651381D6B53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objekt pre dátum 2">
            <a:extLst>
              <a:ext uri="{FF2B5EF4-FFF2-40B4-BE49-F238E27FC236}">
                <a16:creationId xmlns:a16="http://schemas.microsoft.com/office/drawing/2014/main" id="{05893545-2FD8-9680-7CD7-A6C3B77CBF7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5D87F2-3FC1-224E-86D6-DA93619B3E30}" type="datetimeFigureOut">
              <a:rPr lang="sk-SK" smtClean="0"/>
              <a:t>29. 7. 2026</a:t>
            </a:fld>
            <a:endParaRPr lang="sk-SK"/>
          </a:p>
        </p:txBody>
      </p:sp>
      <p:sp>
        <p:nvSpPr>
          <p:cNvPr id="4" name="Zástupný objekt pre pätu 3">
            <a:extLst>
              <a:ext uri="{FF2B5EF4-FFF2-40B4-BE49-F238E27FC236}">
                <a16:creationId xmlns:a16="http://schemas.microsoft.com/office/drawing/2014/main" id="{359C33F6-FFDC-417B-CE58-E5B10EB8CC9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5" name="Zástupný objekt pre číslo snímky 4">
            <a:extLst>
              <a:ext uri="{FF2B5EF4-FFF2-40B4-BE49-F238E27FC236}">
                <a16:creationId xmlns:a16="http://schemas.microsoft.com/office/drawing/2014/main" id="{C562B0C8-FB82-4854-45F4-2FC20F28DE5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2AD05D-A8F8-F34C-B612-549E205840FB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13357601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hlavičk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objekt pre dá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1C9081-B4C6-614F-9A2A-C826293048F0}" type="datetimeFigureOut">
              <a:rPr lang="sk-SK" smtClean="0"/>
              <a:t>29. 7. 2026</a:t>
            </a:fld>
            <a:endParaRPr lang="sk-SK"/>
          </a:p>
        </p:txBody>
      </p:sp>
      <p:sp>
        <p:nvSpPr>
          <p:cNvPr id="4" name="Zástupný objekt pre obrázok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Zástupný objekt pre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6" name="Zástupný objekt pre pät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Zástupný objekt pre číslo snímk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E2D081-57DF-FE43-B273-95DEA1AF8EF6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585413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E2D081-57DF-FE43-B273-95DEA1AF8EF6}" type="slidenum">
              <a:rPr lang="sk-SK" smtClean="0"/>
              <a:t>1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963116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E2D081-57DF-FE43-B273-95DEA1AF8EF6}" type="slidenum">
              <a:rPr lang="sk-SK" smtClean="0"/>
              <a:t>12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3989417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A2B494-68ED-3038-C5DB-6627230E4E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041BA79-017D-2F1D-004B-6178378D5D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BCE422A-AC43-A1D1-AC9D-CCD53A03A7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S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921C16-AE0C-E009-68CB-DADAD1D0A53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E2D081-57DF-FE43-B273-95DEA1AF8EF6}" type="slidenum">
              <a:rPr lang="sk-SK" smtClean="0"/>
              <a:t>13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8817644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E2D081-57DF-FE43-B273-95DEA1AF8EF6}" type="slidenum">
              <a:rPr lang="sk-SK" smtClean="0"/>
              <a:t>14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5971400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E2D081-57DF-FE43-B273-95DEA1AF8EF6}" type="slidenum">
              <a:rPr lang="sk-SK" smtClean="0"/>
              <a:t>16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83098851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B2214E-D909-9F80-C94A-969F36101B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>
            <a:extLst>
              <a:ext uri="{FF2B5EF4-FFF2-40B4-BE49-F238E27FC236}">
                <a16:creationId xmlns:a16="http://schemas.microsoft.com/office/drawing/2014/main" id="{61D919D4-2A36-3EAD-B554-7B0372DBC4A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>
            <a:extLst>
              <a:ext uri="{FF2B5EF4-FFF2-40B4-BE49-F238E27FC236}">
                <a16:creationId xmlns:a16="http://schemas.microsoft.com/office/drawing/2014/main" id="{7F36C2A9-B077-6F8B-DB19-C27909E94D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objekt pre číslo snímky 3">
            <a:extLst>
              <a:ext uri="{FF2B5EF4-FFF2-40B4-BE49-F238E27FC236}">
                <a16:creationId xmlns:a16="http://schemas.microsoft.com/office/drawing/2014/main" id="{F2EB4707-563A-049E-CA37-C3A181CDAD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E2D081-57DF-FE43-B273-95DEA1AF8EF6}" type="slidenum">
              <a:rPr lang="sk-SK" smtClean="0"/>
              <a:t>17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09330004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F2BE0C-2A8F-39EC-DDBD-34AE9462DA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770E761-BF38-80EA-D33F-08FAA8D7B1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26831D4-BF8C-6516-4450-4127C9267F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45B468-ADB2-7D28-04F0-B288B819A4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E2D081-57DF-FE43-B273-95DEA1AF8EF6}" type="slidenum">
              <a:rPr lang="sk-SK" smtClean="0"/>
              <a:t>18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23585275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2A7F2B-E361-A231-6650-874E5889E4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17B00A1-0836-319E-94C7-FB6C52C7FC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7CEDDFC-75E2-A2C4-6064-BBF1FDCD7E5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86F8C7-0832-C181-2173-D512BC4DAD3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E2D081-57DF-FE43-B273-95DEA1AF8EF6}" type="slidenum">
              <a:rPr lang="sk-SK" smtClean="0"/>
              <a:t>19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77072701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E2D081-57DF-FE43-B273-95DEA1AF8EF6}" type="slidenum">
              <a:rPr lang="sk-SK" smtClean="0"/>
              <a:t>20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1998179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E2D081-57DF-FE43-B273-95DEA1AF8EF6}" type="slidenum">
              <a:rPr lang="sk-SK" smtClean="0"/>
              <a:t>2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0491749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FBB8FE-D587-FA05-CB67-C6C217B33E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5737171-49EA-0536-4343-E958311D06C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92A0550-861A-A1E1-289C-4C0D457FC8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B7486F-8127-D60E-11A8-D84BABAE71F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E2D081-57DF-FE43-B273-95DEA1AF8EF6}" type="slidenum">
              <a:rPr lang="sk-SK" smtClean="0"/>
              <a:t>3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0471967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318268-0B84-F689-C20B-26F56FB6A1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C1E1188-5898-2F62-370D-32660B1264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62BD90A-53D0-4FB3-2D00-7EF0942401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E398DF-E981-B814-5185-8D73792C09B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E2D081-57DF-FE43-B273-95DEA1AF8EF6}" type="slidenum">
              <a:rPr lang="sk-SK" smtClean="0"/>
              <a:t>4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159020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2467BA-5EC9-EFC0-A152-78BDD265B9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2D8EB86-84AD-FD1A-95A6-F809969B3BE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F1784DA-3791-8C0C-8864-9A87C62286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2F5EFC-3B94-7283-38F7-B08814AFBF0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5F9276-A941-431C-9E0A-33FB8EDD5815}" type="slidenum">
              <a:rPr lang="sk-SK" smtClean="0"/>
              <a:t>5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2218206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32361B-4BC9-6414-7806-215E22B040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F21DDEE-D538-CF2A-220E-69EFC7D139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A696549-3A50-35AB-8F03-0FD12A3361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42F13E-3049-A786-8EB1-D1967BCFE3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E2D081-57DF-FE43-B273-95DEA1AF8EF6}" type="slidenum">
              <a:rPr lang="sk-SK" smtClean="0"/>
              <a:t>6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1453107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AA0644-770A-5202-B2D7-06548B6261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>
            <a:extLst>
              <a:ext uri="{FF2B5EF4-FFF2-40B4-BE49-F238E27FC236}">
                <a16:creationId xmlns:a16="http://schemas.microsoft.com/office/drawing/2014/main" id="{8F7801DC-B08A-D0A9-5B33-F6A574AEEA9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>
            <a:extLst>
              <a:ext uri="{FF2B5EF4-FFF2-40B4-BE49-F238E27FC236}">
                <a16:creationId xmlns:a16="http://schemas.microsoft.com/office/drawing/2014/main" id="{5815BDBB-6FAB-6076-014A-CDC67BBECB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objekt pre číslo snímky 3">
            <a:extLst>
              <a:ext uri="{FF2B5EF4-FFF2-40B4-BE49-F238E27FC236}">
                <a16:creationId xmlns:a16="http://schemas.microsoft.com/office/drawing/2014/main" id="{395AD3EA-8C0E-804B-B8EA-C915E86E30E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E2D081-57DF-FE43-B273-95DEA1AF8EF6}" type="slidenum">
              <a:rPr lang="sk-SK" smtClean="0"/>
              <a:t>8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3042666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E2D081-57DF-FE43-B273-95DEA1AF8EF6}" type="slidenum">
              <a:rPr lang="sk-SK" smtClean="0"/>
              <a:t>9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6621517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E2D081-57DF-FE43-B273-95DEA1AF8EF6}" type="slidenum">
              <a:rPr lang="sk-SK" smtClean="0"/>
              <a:t>10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1455947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hyperlink" Target="https://ibv-nbs.sk/" TargetMode="External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6" Type="http://schemas.openxmlformats.org/officeDocument/2006/relationships/hyperlink" Target="nadacianbs.sk" TargetMode="External"/><Relationship Id="rId5" Type="http://schemas.openxmlformats.org/officeDocument/2006/relationships/hyperlink" Target="5penazi.sk" TargetMode="External"/><Relationship Id="rId4" Type="http://schemas.openxmlformats.org/officeDocument/2006/relationships/hyperlink" Target="https://www.muzeumkremnica.sk/" TargetMode="Externa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7" Type="http://schemas.openxmlformats.org/officeDocument/2006/relationships/hyperlink" Target="https://ibv-nbs.sk/" TargetMode="External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6" Type="http://schemas.openxmlformats.org/officeDocument/2006/relationships/hyperlink" Target="nadacianbs.sk" TargetMode="External"/><Relationship Id="rId5" Type="http://schemas.openxmlformats.org/officeDocument/2006/relationships/hyperlink" Target="5penazi.sk" TargetMode="External"/><Relationship Id="rId4" Type="http://schemas.openxmlformats.org/officeDocument/2006/relationships/hyperlink" Target="https://www.muzeumkremnica.sk/" TargetMode="Externa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blue fabric with a white border&#10;&#10;AI-generated content may be incorrect.">
            <a:extLst>
              <a:ext uri="{FF2B5EF4-FFF2-40B4-BE49-F238E27FC236}">
                <a16:creationId xmlns:a16="http://schemas.microsoft.com/office/drawing/2014/main" id="{C33E3A50-0D64-C415-4061-872438A5C79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383" t="1171" r="4272" b="4317"/>
          <a:stretch>
            <a:fillRect/>
          </a:stretch>
        </p:blipFill>
        <p:spPr>
          <a:xfrm>
            <a:off x="1" y="-28033"/>
            <a:ext cx="12197640" cy="6886033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10B397B7-B9C3-62D9-D318-F4409AB8BC1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27192" y="3939094"/>
            <a:ext cx="8050925" cy="2653971"/>
          </a:xfrm>
          <a:prstGeom prst="rect">
            <a:avLst/>
          </a:prstGeo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dirty="0" err="1"/>
              <a:t>Kliknite</a:t>
            </a:r>
            <a:r>
              <a:rPr lang="en-GB" dirty="0"/>
              <a:t> a </a:t>
            </a:r>
            <a:r>
              <a:rPr lang="en-GB" dirty="0" err="1"/>
              <a:t>pridajte</a:t>
            </a:r>
            <a:r>
              <a:rPr lang="en-GB" dirty="0"/>
              <a:t> </a:t>
            </a:r>
            <a:r>
              <a:rPr lang="en-GB" dirty="0" err="1"/>
              <a:t>názov</a:t>
            </a:r>
            <a:r>
              <a:rPr lang="en-GB" dirty="0"/>
              <a:t> </a:t>
            </a:r>
            <a:r>
              <a:rPr lang="en-GB" dirty="0" err="1"/>
              <a:t>prezentácie</a:t>
            </a:r>
            <a:endParaRPr lang="sk-SK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9FF74BAE-099E-1843-3432-2F1E0DDE201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7192" y="465173"/>
            <a:ext cx="8050925" cy="365124"/>
          </a:xfrm>
        </p:spPr>
        <p:txBody>
          <a:bodyPr anchor="ctr">
            <a:normAutofit/>
          </a:bodyPr>
          <a:lstStyle>
            <a:lvl1pPr marL="0" indent="0" algn="l">
              <a:lnSpc>
                <a:spcPct val="100000"/>
              </a:lnSpc>
              <a:buNone/>
              <a:defRPr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k-SK" dirty="0"/>
              <a:t>Kliknutím pridajte podnadpis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CEECFFBE-9767-8189-1835-15B02FB106B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208595" y="465172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89C6C84-D458-604B-9F6B-8ECE28B07BB6}" type="datetime1">
              <a:rPr lang="sk-SK" smtClean="0"/>
              <a:t>29. 7. 2026</a:t>
            </a:fld>
            <a:endParaRPr lang="sk-SK" dirty="0"/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1B17242F-4B4A-0238-0602-88FB5322D07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22624" y="5728727"/>
            <a:ext cx="2342184" cy="489193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Meno </a:t>
            </a:r>
            <a:r>
              <a:rPr lang="en-GB" dirty="0" err="1"/>
              <a:t>prednášajúceho</a:t>
            </a:r>
            <a:endParaRPr lang="en-GB" dirty="0"/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FB643AC1-1735-DC7D-D463-BDD1E4943E9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622624" y="6226161"/>
            <a:ext cx="2342184" cy="489193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Čas / </a:t>
            </a:r>
            <a:r>
              <a:rPr lang="en-GB" dirty="0" err="1"/>
              <a:t>Miesto</a:t>
            </a:r>
            <a:r>
              <a:rPr lang="en-GB" dirty="0"/>
              <a:t> </a:t>
            </a:r>
            <a:r>
              <a:rPr lang="en-GB" dirty="0" err="1"/>
              <a:t>konania</a:t>
            </a:r>
            <a:endParaRPr lang="en-SK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658069D-0AC2-4F08-0BF9-EB5631159940}"/>
              </a:ext>
            </a:extLst>
          </p:cNvPr>
          <p:cNvSpPr/>
          <p:nvPr userDrawn="1"/>
        </p:nvSpPr>
        <p:spPr>
          <a:xfrm>
            <a:off x="2466" y="-28032"/>
            <a:ext cx="12195175" cy="3102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K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FE27964C-72AA-5DA8-0E49-BF7829FA264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5173" y="26880"/>
            <a:ext cx="2781150" cy="191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7225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+ 4 graf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text 2">
            <a:extLst>
              <a:ext uri="{FF2B5EF4-FFF2-40B4-BE49-F238E27FC236}">
                <a16:creationId xmlns:a16="http://schemas.microsoft.com/office/drawing/2014/main" id="{AB9F3B33-EA9B-66C6-73EF-9979699417A5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6227983" y="6088632"/>
            <a:ext cx="5712254" cy="3720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sz="1200">
                <a:solidFill>
                  <a:srgbClr val="11203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sk-SK" dirty="0"/>
              <a:t>Kliknite a pridajte obsah</a:t>
            </a:r>
          </a:p>
        </p:txBody>
      </p:sp>
      <p:sp>
        <p:nvSpPr>
          <p:cNvPr id="4" name="Zástupný text 2">
            <a:extLst>
              <a:ext uri="{FF2B5EF4-FFF2-40B4-BE49-F238E27FC236}">
                <a16:creationId xmlns:a16="http://schemas.microsoft.com/office/drawing/2014/main" id="{4C0F96FD-A8A4-828C-6980-C2F6371F3EA9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6227983" y="3659841"/>
            <a:ext cx="5712254" cy="3720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sz="1200">
                <a:solidFill>
                  <a:srgbClr val="11203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sk-SK" dirty="0"/>
              <a:t>Kliknite a pridajte obsah</a:t>
            </a:r>
          </a:p>
        </p:txBody>
      </p:sp>
      <p:sp>
        <p:nvSpPr>
          <p:cNvPr id="5" name="Chart Placeholder 13">
            <a:extLst>
              <a:ext uri="{FF2B5EF4-FFF2-40B4-BE49-F238E27FC236}">
                <a16:creationId xmlns:a16="http://schemas.microsoft.com/office/drawing/2014/main" id="{560E5212-6FD8-B5E8-6BC6-F57C952E3CB7}"/>
              </a:ext>
            </a:extLst>
          </p:cNvPr>
          <p:cNvSpPr>
            <a:spLocks noGrp="1"/>
          </p:cNvSpPr>
          <p:nvPr>
            <p:ph type="chart" sz="quarter" idx="25" hasCustomPrompt="1"/>
          </p:nvPr>
        </p:nvSpPr>
        <p:spPr>
          <a:xfrm>
            <a:off x="6227983" y="4168588"/>
            <a:ext cx="5712254" cy="1759000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tx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 err="1"/>
              <a:t>Kliknite</a:t>
            </a:r>
            <a:r>
              <a:rPr lang="en-GB" dirty="0"/>
              <a:t> a </a:t>
            </a:r>
            <a:r>
              <a:rPr lang="en-GB" dirty="0" err="1"/>
              <a:t>pridajte</a:t>
            </a:r>
            <a:r>
              <a:rPr lang="en-GB" dirty="0"/>
              <a:t> </a:t>
            </a:r>
            <a:r>
              <a:rPr lang="en-GB" dirty="0" err="1"/>
              <a:t>graf</a:t>
            </a:r>
            <a:r>
              <a:rPr lang="en-GB" dirty="0"/>
              <a:t> </a:t>
            </a:r>
            <a:r>
              <a:rPr lang="en-GB" dirty="0" err="1"/>
              <a:t>alebo</a:t>
            </a:r>
            <a:r>
              <a:rPr lang="en-GB" dirty="0"/>
              <a:t> </a:t>
            </a:r>
            <a:r>
              <a:rPr lang="en-GB" dirty="0" err="1"/>
              <a:t>infografiku</a:t>
            </a:r>
            <a:endParaRPr lang="sk-SK" dirty="0"/>
          </a:p>
        </p:txBody>
      </p:sp>
      <p:sp>
        <p:nvSpPr>
          <p:cNvPr id="27" name="Zástupný text 2">
            <a:extLst>
              <a:ext uri="{FF2B5EF4-FFF2-40B4-BE49-F238E27FC236}">
                <a16:creationId xmlns:a16="http://schemas.microsoft.com/office/drawing/2014/main" id="{A6F9411D-78E8-E17D-6D6C-A0296FC51D28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228597" y="6088632"/>
            <a:ext cx="5739817" cy="3720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sz="1200">
                <a:solidFill>
                  <a:srgbClr val="11203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sk-SK" dirty="0"/>
              <a:t>Kliknite a pridajte obsah</a:t>
            </a:r>
          </a:p>
        </p:txBody>
      </p:sp>
      <p:sp>
        <p:nvSpPr>
          <p:cNvPr id="28" name="Chart Placeholder 13">
            <a:extLst>
              <a:ext uri="{FF2B5EF4-FFF2-40B4-BE49-F238E27FC236}">
                <a16:creationId xmlns:a16="http://schemas.microsoft.com/office/drawing/2014/main" id="{4B7119CB-C247-0F1E-324D-C9B1128635D3}"/>
              </a:ext>
            </a:extLst>
          </p:cNvPr>
          <p:cNvSpPr>
            <a:spLocks noGrp="1"/>
          </p:cNvSpPr>
          <p:nvPr>
            <p:ph type="chart" sz="quarter" idx="21" hasCustomPrompt="1"/>
          </p:nvPr>
        </p:nvSpPr>
        <p:spPr>
          <a:xfrm>
            <a:off x="246530" y="4168588"/>
            <a:ext cx="5723206" cy="1759000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tx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 err="1"/>
              <a:t>Kliknite</a:t>
            </a:r>
            <a:r>
              <a:rPr lang="en-GB" dirty="0"/>
              <a:t> a </a:t>
            </a:r>
            <a:r>
              <a:rPr lang="en-GB" dirty="0" err="1"/>
              <a:t>pridajte</a:t>
            </a:r>
            <a:r>
              <a:rPr lang="en-GB" dirty="0"/>
              <a:t> </a:t>
            </a:r>
            <a:r>
              <a:rPr lang="en-GB" dirty="0" err="1"/>
              <a:t>graf</a:t>
            </a:r>
            <a:r>
              <a:rPr lang="en-GB" dirty="0"/>
              <a:t> </a:t>
            </a:r>
            <a:r>
              <a:rPr lang="en-GB" dirty="0" err="1"/>
              <a:t>alebo</a:t>
            </a:r>
            <a:r>
              <a:rPr lang="en-GB" dirty="0"/>
              <a:t> </a:t>
            </a:r>
            <a:r>
              <a:rPr lang="en-GB" dirty="0" err="1"/>
              <a:t>infografiku</a:t>
            </a:r>
            <a:endParaRPr lang="sk-SK" dirty="0"/>
          </a:p>
        </p:txBody>
      </p:sp>
      <p:sp>
        <p:nvSpPr>
          <p:cNvPr id="30" name="Zástupný text 2">
            <a:extLst>
              <a:ext uri="{FF2B5EF4-FFF2-40B4-BE49-F238E27FC236}">
                <a16:creationId xmlns:a16="http://schemas.microsoft.com/office/drawing/2014/main" id="{D38827D5-84E4-619D-7814-942EC41EC324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246530" y="3659841"/>
            <a:ext cx="5713247" cy="3720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sz="1200">
                <a:solidFill>
                  <a:srgbClr val="11203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sk-SK" dirty="0"/>
              <a:t>Kliknite a pridajte obsah</a:t>
            </a:r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91063675-F9CA-4EF9-6F80-6FA097F659D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6530" y="213721"/>
            <a:ext cx="5711839" cy="1326251"/>
          </a:xfrm>
          <a:prstGeom prst="rect">
            <a:avLst/>
          </a:prstGeom>
        </p:spPr>
        <p:txBody>
          <a:bodyPr anchor="t" anchorCtr="0"/>
          <a:lstStyle>
            <a:lvl1pPr>
              <a:lnSpc>
                <a:spcPct val="100000"/>
              </a:lnSpc>
              <a:defRPr sz="4000" b="0">
                <a:solidFill>
                  <a:srgbClr val="112039"/>
                </a:solidFill>
                <a:latin typeface="Sitka Banner" pitchFamily="2" charset="0"/>
                <a:cs typeface="Arial" panose="020B0604020202020204" pitchFamily="34" charset="0"/>
              </a:defRPr>
            </a:lvl1pPr>
          </a:lstStyle>
          <a:p>
            <a:r>
              <a:rPr lang="sk-SK" dirty="0"/>
              <a:t>Kliknite a pridajte nadpis</a:t>
            </a:r>
          </a:p>
        </p:txBody>
      </p:sp>
      <p:sp>
        <p:nvSpPr>
          <p:cNvPr id="10" name="Chart Placeholder 13">
            <a:extLst>
              <a:ext uri="{FF2B5EF4-FFF2-40B4-BE49-F238E27FC236}">
                <a16:creationId xmlns:a16="http://schemas.microsoft.com/office/drawing/2014/main" id="{2F2104A5-11DF-CE6C-24A6-CF72B50AC5BF}"/>
              </a:ext>
            </a:extLst>
          </p:cNvPr>
          <p:cNvSpPr>
            <a:spLocks noGrp="1"/>
          </p:cNvSpPr>
          <p:nvPr>
            <p:ph type="chart" sz="quarter" idx="26" hasCustomPrompt="1"/>
          </p:nvPr>
        </p:nvSpPr>
        <p:spPr>
          <a:xfrm>
            <a:off x="242819" y="1603082"/>
            <a:ext cx="5712254" cy="1925690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tx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 err="1"/>
              <a:t>Kliknite</a:t>
            </a:r>
            <a:r>
              <a:rPr lang="en-GB" dirty="0"/>
              <a:t> a </a:t>
            </a:r>
            <a:r>
              <a:rPr lang="en-GB" dirty="0" err="1"/>
              <a:t>pridajte</a:t>
            </a:r>
            <a:r>
              <a:rPr lang="en-GB" dirty="0"/>
              <a:t> </a:t>
            </a:r>
            <a:r>
              <a:rPr lang="en-GB" dirty="0" err="1"/>
              <a:t>graf</a:t>
            </a:r>
            <a:r>
              <a:rPr lang="en-GB" dirty="0"/>
              <a:t> </a:t>
            </a:r>
            <a:r>
              <a:rPr lang="en-GB" dirty="0" err="1"/>
              <a:t>alebo</a:t>
            </a:r>
            <a:r>
              <a:rPr lang="en-GB" dirty="0"/>
              <a:t> </a:t>
            </a:r>
            <a:r>
              <a:rPr lang="en-GB" dirty="0" err="1"/>
              <a:t>infografiku</a:t>
            </a:r>
            <a:endParaRPr lang="sk-SK" dirty="0"/>
          </a:p>
        </p:txBody>
      </p:sp>
      <p:sp>
        <p:nvSpPr>
          <p:cNvPr id="12" name="Zástupný objekt pre číslo snímky 5">
            <a:extLst>
              <a:ext uri="{FF2B5EF4-FFF2-40B4-BE49-F238E27FC236}">
                <a16:creationId xmlns:a16="http://schemas.microsoft.com/office/drawing/2014/main" id="{B95FEA4B-399E-F535-7C62-AC658D7E30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2270" y="-27065"/>
            <a:ext cx="2743200" cy="30138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2EE6F9F-8393-0046-8936-9662569AF597}" type="slidenum">
              <a:rPr lang="sk-SK" smtClean="0"/>
              <a:pPr/>
              <a:t>‹#›</a:t>
            </a:fld>
            <a:endParaRPr lang="sk-SK" dirty="0"/>
          </a:p>
        </p:txBody>
      </p:sp>
      <p:sp>
        <p:nvSpPr>
          <p:cNvPr id="14" name="Chart Placeholder 13">
            <a:extLst>
              <a:ext uri="{FF2B5EF4-FFF2-40B4-BE49-F238E27FC236}">
                <a16:creationId xmlns:a16="http://schemas.microsoft.com/office/drawing/2014/main" id="{966E753D-4723-FD49-C53C-E7202033D03B}"/>
              </a:ext>
            </a:extLst>
          </p:cNvPr>
          <p:cNvSpPr>
            <a:spLocks noGrp="1"/>
          </p:cNvSpPr>
          <p:nvPr>
            <p:ph type="chart" sz="quarter" idx="23" hasCustomPrompt="1"/>
          </p:nvPr>
        </p:nvSpPr>
        <p:spPr>
          <a:xfrm>
            <a:off x="6227984" y="1603082"/>
            <a:ext cx="5712254" cy="1920044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tx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 err="1"/>
              <a:t>Kliknite</a:t>
            </a:r>
            <a:r>
              <a:rPr lang="en-GB" dirty="0"/>
              <a:t> a </a:t>
            </a:r>
            <a:r>
              <a:rPr lang="en-GB" dirty="0" err="1"/>
              <a:t>pridajte</a:t>
            </a:r>
            <a:r>
              <a:rPr lang="en-GB" dirty="0"/>
              <a:t> </a:t>
            </a:r>
            <a:r>
              <a:rPr lang="en-GB" dirty="0" err="1"/>
              <a:t>graf</a:t>
            </a:r>
            <a:r>
              <a:rPr lang="en-GB" dirty="0"/>
              <a:t> </a:t>
            </a:r>
            <a:r>
              <a:rPr lang="en-GB" dirty="0" err="1"/>
              <a:t>alebo</a:t>
            </a:r>
            <a:r>
              <a:rPr lang="en-GB" dirty="0"/>
              <a:t> </a:t>
            </a:r>
            <a:r>
              <a:rPr lang="en-GB" dirty="0" err="1"/>
              <a:t>infografiku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5345820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vereč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blue fabric with a white border&#10;&#10;AI-generated content may be incorrect.">
            <a:extLst>
              <a:ext uri="{FF2B5EF4-FFF2-40B4-BE49-F238E27FC236}">
                <a16:creationId xmlns:a16="http://schemas.microsoft.com/office/drawing/2014/main" id="{83E3B236-1B82-C039-B7DA-E0F5801AF53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383" t="1171" r="4272" b="4317"/>
          <a:stretch>
            <a:fillRect/>
          </a:stretch>
        </p:blipFill>
        <p:spPr>
          <a:xfrm>
            <a:off x="1" y="-28033"/>
            <a:ext cx="12197640" cy="6886033"/>
          </a:xfrm>
          <a:prstGeom prst="rect">
            <a:avLst/>
          </a:prstGeom>
        </p:spPr>
      </p:pic>
      <p:sp>
        <p:nvSpPr>
          <p:cNvPr id="14" name="BlokTextu 13">
            <a:extLst>
              <a:ext uri="{FF2B5EF4-FFF2-40B4-BE49-F238E27FC236}">
                <a16:creationId xmlns:a16="http://schemas.microsoft.com/office/drawing/2014/main" id="{35344A47-FECD-BB0B-7DC7-DF3A7B13D157}"/>
              </a:ext>
            </a:extLst>
          </p:cNvPr>
          <p:cNvSpPr txBox="1"/>
          <p:nvPr userDrawn="1"/>
        </p:nvSpPr>
        <p:spPr>
          <a:xfrm>
            <a:off x="9888688" y="667519"/>
            <a:ext cx="18030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k-SK" sz="1200" dirty="0">
                <a:solidFill>
                  <a:schemeClr val="bg1"/>
                </a:solidFill>
                <a:effectLst/>
              </a:rPr>
              <a:t>© 2026</a:t>
            </a:r>
            <a:endParaRPr lang="sk-SK" sz="1200" dirty="0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3B8025A-5A3D-2EE3-4006-3813ACCE196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68523" y="5557215"/>
            <a:ext cx="1849122" cy="720684"/>
          </a:xfrm>
          <a:prstGeom prst="rect">
            <a:avLst/>
          </a:prstGeom>
        </p:spPr>
      </p:pic>
      <p:sp>
        <p:nvSpPr>
          <p:cNvPr id="11" name="BlokTextu 13">
            <a:extLst>
              <a:ext uri="{FF2B5EF4-FFF2-40B4-BE49-F238E27FC236}">
                <a16:creationId xmlns:a16="http://schemas.microsoft.com/office/drawing/2014/main" id="{86D14CCB-7599-1779-0AE9-669BEF8D29C1}"/>
              </a:ext>
            </a:extLst>
          </p:cNvPr>
          <p:cNvSpPr txBox="1"/>
          <p:nvPr userDrawn="1"/>
        </p:nvSpPr>
        <p:spPr>
          <a:xfrm>
            <a:off x="9422731" y="5045484"/>
            <a:ext cx="2200746" cy="12656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20000"/>
              </a:lnSpc>
            </a:pPr>
            <a:r>
              <a:rPr lang="sk-SK" sz="1000" dirty="0">
                <a:solidFill>
                  <a:schemeClr val="bg1"/>
                </a:solidFill>
                <a:effectLst/>
              </a:rPr>
              <a:t>NBS je aj</a:t>
            </a:r>
          </a:p>
          <a:p>
            <a:pPr lvl="0">
              <a:lnSpc>
                <a:spcPct val="120000"/>
              </a:lnSpc>
            </a:pPr>
            <a:endParaRPr lang="sk-SK" sz="1000" dirty="0">
              <a:solidFill>
                <a:schemeClr val="bg1"/>
              </a:solidFill>
              <a:effectLst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9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Múzeum mincí a medailí v Kremnici</a:t>
            </a:r>
            <a:br>
              <a:rPr lang="en-GB" sz="900" b="0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9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5peňazí</a:t>
            </a:r>
            <a:br>
              <a:rPr lang="en-GB" sz="900" b="0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9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Nadácia NBS</a:t>
            </a:r>
            <a:br>
              <a:rPr lang="en-GB" sz="900" b="0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9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Inštitút bankového vzdelávania</a:t>
            </a:r>
            <a:endParaRPr lang="sk-SK" sz="900" b="0" i="0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20000"/>
              </a:lnSpc>
            </a:pPr>
            <a:endParaRPr lang="sk-SK" sz="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96214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verečná snímka_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A blue fabric with a white border&#10;&#10;AI-generated content may be incorrect.">
            <a:extLst>
              <a:ext uri="{FF2B5EF4-FFF2-40B4-BE49-F238E27FC236}">
                <a16:creationId xmlns:a16="http://schemas.microsoft.com/office/drawing/2014/main" id="{37E6D640-C0FD-C0D3-7879-A5A49A384A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383" t="1171" r="4272" b="4317"/>
          <a:stretch>
            <a:fillRect/>
          </a:stretch>
        </p:blipFill>
        <p:spPr>
          <a:xfrm>
            <a:off x="1" y="-28033"/>
            <a:ext cx="12197640" cy="6886033"/>
          </a:xfrm>
          <a:prstGeom prst="rect">
            <a:avLst/>
          </a:prstGeom>
        </p:spPr>
      </p:pic>
      <p:sp>
        <p:nvSpPr>
          <p:cNvPr id="3" name="BlokTextu 2">
            <a:extLst>
              <a:ext uri="{FF2B5EF4-FFF2-40B4-BE49-F238E27FC236}">
                <a16:creationId xmlns:a16="http://schemas.microsoft.com/office/drawing/2014/main" id="{6B1E600A-B1A1-64CC-389F-B62341E3EA15}"/>
              </a:ext>
            </a:extLst>
          </p:cNvPr>
          <p:cNvSpPr txBox="1"/>
          <p:nvPr userDrawn="1"/>
        </p:nvSpPr>
        <p:spPr>
          <a:xfrm>
            <a:off x="9888688" y="667519"/>
            <a:ext cx="18030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k-SK" sz="1200" dirty="0">
                <a:solidFill>
                  <a:schemeClr val="bg1"/>
                </a:solidFill>
                <a:effectLst/>
              </a:rPr>
              <a:t>© 2026</a:t>
            </a:r>
            <a:endParaRPr lang="sk-SK" sz="1200" dirty="0">
              <a:solidFill>
                <a:schemeClr val="bg1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8D18E82-8773-D66D-39DD-BDFD49AD960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67658" y="5552660"/>
            <a:ext cx="1732098" cy="720684"/>
          </a:xfrm>
          <a:prstGeom prst="rect">
            <a:avLst/>
          </a:prstGeom>
        </p:spPr>
      </p:pic>
      <p:sp>
        <p:nvSpPr>
          <p:cNvPr id="21" name="BlokTextu 13">
            <a:extLst>
              <a:ext uri="{FF2B5EF4-FFF2-40B4-BE49-F238E27FC236}">
                <a16:creationId xmlns:a16="http://schemas.microsoft.com/office/drawing/2014/main" id="{D3BDEED9-0F44-9AF0-5DA9-B613B7995689}"/>
              </a:ext>
            </a:extLst>
          </p:cNvPr>
          <p:cNvSpPr txBox="1"/>
          <p:nvPr userDrawn="1"/>
        </p:nvSpPr>
        <p:spPr>
          <a:xfrm>
            <a:off x="9422731" y="5045484"/>
            <a:ext cx="2200746" cy="12656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20000"/>
              </a:lnSpc>
            </a:pPr>
            <a:r>
              <a:rPr lang="sk-SK" sz="1000" dirty="0">
                <a:solidFill>
                  <a:schemeClr val="bg1"/>
                </a:solidFill>
                <a:effectLst/>
              </a:rPr>
              <a:t>NBS je aj</a:t>
            </a:r>
          </a:p>
          <a:p>
            <a:pPr lvl="0">
              <a:lnSpc>
                <a:spcPct val="120000"/>
              </a:lnSpc>
            </a:pPr>
            <a:endParaRPr lang="sk-SK" sz="1000" dirty="0">
              <a:solidFill>
                <a:schemeClr val="bg1"/>
              </a:solidFill>
              <a:effectLst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9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Múzeum mincí a medailí v Kremnici</a:t>
            </a:r>
            <a:br>
              <a:rPr lang="en-GB" sz="900" b="0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9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5peňazí</a:t>
            </a:r>
            <a:br>
              <a:rPr lang="en-GB" sz="900" b="0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9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Nadácia NBS</a:t>
            </a:r>
            <a:br>
              <a:rPr lang="en-GB" sz="900" b="0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9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Inštitút bankového vzdelávania</a:t>
            </a:r>
            <a:endParaRPr lang="sk-SK" sz="900" b="0" i="0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20000"/>
              </a:lnSpc>
            </a:pPr>
            <a:endParaRPr lang="sk-SK" sz="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03774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5045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1 textový blo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text 2">
            <a:extLst>
              <a:ext uri="{FF2B5EF4-FFF2-40B4-BE49-F238E27FC236}">
                <a16:creationId xmlns:a16="http://schemas.microsoft.com/office/drawing/2014/main" id="{9777E789-A1F3-0F13-372F-8509E4275F8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66256" y="2489947"/>
            <a:ext cx="11679213" cy="40443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sz="2000">
                <a:solidFill>
                  <a:srgbClr val="11203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sk-SK" dirty="0"/>
              <a:t>Kliknite sem a upravte štýly predlohy textu</a:t>
            </a:r>
          </a:p>
        </p:txBody>
      </p:sp>
      <p:sp>
        <p:nvSpPr>
          <p:cNvPr id="5" name="Zástupný objekt pre číslo snímky 5">
            <a:extLst>
              <a:ext uri="{FF2B5EF4-FFF2-40B4-BE49-F238E27FC236}">
                <a16:creationId xmlns:a16="http://schemas.microsoft.com/office/drawing/2014/main" id="{5E18D091-E792-B96D-6A95-466EA665C4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2270" y="20257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11203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2EE6F9F-8393-0046-8936-9662569AF597}" type="slidenum">
              <a:rPr lang="sk-SK" smtClean="0"/>
              <a:pPr/>
              <a:t>‹#›</a:t>
            </a:fld>
            <a:endParaRPr lang="sk-SK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B583B9FD-A1F5-A30D-5941-EDFEC1075EA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46530" y="189691"/>
            <a:ext cx="11698940" cy="682009"/>
          </a:xfrm>
        </p:spPr>
        <p:txBody>
          <a:bodyPr/>
          <a:lstStyle>
            <a:lvl1pPr>
              <a:defRPr>
                <a:latin typeface="Sitka Banner" pitchFamily="2" charset="0"/>
              </a:defRPr>
            </a:lvl1pPr>
          </a:lstStyle>
          <a:p>
            <a:r>
              <a:rPr lang="sk-SK" dirty="0"/>
              <a:t>Kliknite a pridajte nadpis</a:t>
            </a:r>
          </a:p>
        </p:txBody>
      </p:sp>
    </p:spTree>
    <p:extLst>
      <p:ext uri="{BB962C8B-B14F-4D97-AF65-F5344CB8AC3E}">
        <p14:creationId xmlns:p14="http://schemas.microsoft.com/office/powerpoint/2010/main" val="8234089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ázdna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jekt pre číslo snímky 5">
            <a:extLst>
              <a:ext uri="{FF2B5EF4-FFF2-40B4-BE49-F238E27FC236}">
                <a16:creationId xmlns:a16="http://schemas.microsoft.com/office/drawing/2014/main" id="{B4690581-8CFB-C469-CDF0-902738EA44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2270" y="-27065"/>
            <a:ext cx="2743200" cy="30138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2EE6F9F-8393-0046-8936-9662569AF597}" type="slidenum">
              <a:rPr lang="sk-SK" smtClean="0"/>
              <a:pPr/>
              <a:t>‹#›</a:t>
            </a:fld>
            <a:endParaRPr lang="sk-SK" dirty="0"/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E303B13B-CE78-C39E-60E5-5110C6F588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6530" y="213721"/>
            <a:ext cx="5711839" cy="1326251"/>
          </a:xfrm>
          <a:prstGeom prst="rect">
            <a:avLst/>
          </a:prstGeom>
        </p:spPr>
        <p:txBody>
          <a:bodyPr anchor="t" anchorCtr="0"/>
          <a:lstStyle>
            <a:lvl1pPr>
              <a:lnSpc>
                <a:spcPct val="100000"/>
              </a:lnSpc>
              <a:defRPr sz="4000" b="0">
                <a:solidFill>
                  <a:schemeClr val="tx2"/>
                </a:solidFill>
                <a:latin typeface="Sitka Banner" pitchFamily="2" charset="0"/>
                <a:cs typeface="Arial" panose="020B0604020202020204" pitchFamily="34" charset="0"/>
              </a:defRPr>
            </a:lvl1pPr>
          </a:lstStyle>
          <a:p>
            <a:r>
              <a:rPr lang="sk-SK" dirty="0"/>
              <a:t>Kliknite a pridajte nadpis</a:t>
            </a:r>
          </a:p>
        </p:txBody>
      </p:sp>
    </p:spTree>
    <p:extLst>
      <p:ext uri="{BB962C8B-B14F-4D97-AF65-F5344CB8AC3E}">
        <p14:creationId xmlns:p14="http://schemas.microsoft.com/office/powerpoint/2010/main" val="30821620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textový blo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text 2">
            <a:extLst>
              <a:ext uri="{FF2B5EF4-FFF2-40B4-BE49-F238E27FC236}">
                <a16:creationId xmlns:a16="http://schemas.microsoft.com/office/drawing/2014/main" id="{A78E8581-C019-7D6D-2F7D-3EAE48862C7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66257" y="2489947"/>
            <a:ext cx="11660530" cy="40443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sz="18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sk-SK" dirty="0"/>
              <a:t>Kliknite a pridajte obsah</a:t>
            </a: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4A6DE6D-7E7B-65C7-1A1D-DDC7C9FE2A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6530" y="213721"/>
            <a:ext cx="5711839" cy="1326251"/>
          </a:xfrm>
          <a:prstGeom prst="rect">
            <a:avLst/>
          </a:prstGeom>
        </p:spPr>
        <p:txBody>
          <a:bodyPr anchor="t" anchorCtr="0"/>
          <a:lstStyle>
            <a:lvl1pPr>
              <a:lnSpc>
                <a:spcPct val="100000"/>
              </a:lnSpc>
              <a:defRPr sz="4000" b="0">
                <a:solidFill>
                  <a:srgbClr val="112039"/>
                </a:solidFill>
                <a:latin typeface="Sitka Banner" pitchFamily="2" charset="0"/>
                <a:cs typeface="Arial" panose="020B0604020202020204" pitchFamily="34" charset="0"/>
              </a:defRPr>
            </a:lvl1pPr>
          </a:lstStyle>
          <a:p>
            <a:r>
              <a:rPr lang="sk-SK" dirty="0"/>
              <a:t>Kliknite a pridajte nadpis</a:t>
            </a:r>
          </a:p>
        </p:txBody>
      </p:sp>
      <p:sp>
        <p:nvSpPr>
          <p:cNvPr id="4" name="Zástupný objekt pre číslo snímky 5">
            <a:extLst>
              <a:ext uri="{FF2B5EF4-FFF2-40B4-BE49-F238E27FC236}">
                <a16:creationId xmlns:a16="http://schemas.microsoft.com/office/drawing/2014/main" id="{0303BFF9-1A87-2C26-E06C-775309A160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2270" y="-27065"/>
            <a:ext cx="2743200" cy="30138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2EE6F9F-8393-0046-8936-9662569AF597}" type="slidenum">
              <a:rPr lang="sk-SK" smtClean="0"/>
              <a:pPr/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926427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textové blo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text 2">
            <a:extLst>
              <a:ext uri="{FF2B5EF4-FFF2-40B4-BE49-F238E27FC236}">
                <a16:creationId xmlns:a16="http://schemas.microsoft.com/office/drawing/2014/main" id="{A78E8581-C019-7D6D-2F7D-3EAE48862C7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56575" y="2489948"/>
            <a:ext cx="5711839" cy="407375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lnSpc>
                <a:spcPct val="110000"/>
              </a:lnSpc>
              <a:defRPr sz="1800"/>
            </a:lvl1pPr>
          </a:lstStyle>
          <a:p>
            <a:pPr lvl="0"/>
            <a:r>
              <a:rPr lang="sk-SK" dirty="0"/>
              <a:t>Kliknite a pridajte obsah</a:t>
            </a:r>
          </a:p>
        </p:txBody>
      </p:sp>
      <p:sp>
        <p:nvSpPr>
          <p:cNvPr id="7" name="Zástupný text 2">
            <a:extLst>
              <a:ext uri="{FF2B5EF4-FFF2-40B4-BE49-F238E27FC236}">
                <a16:creationId xmlns:a16="http://schemas.microsoft.com/office/drawing/2014/main" id="{0220CA55-ABCC-2C68-CF5C-C4F5EDB87B07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214946" y="2489948"/>
            <a:ext cx="5711840" cy="407375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lnSpc>
                <a:spcPct val="110000"/>
              </a:lnSpc>
              <a:defRPr sz="1800"/>
            </a:lvl1pPr>
          </a:lstStyle>
          <a:p>
            <a:pPr lvl="0"/>
            <a:r>
              <a:rPr lang="sk-SK" dirty="0"/>
              <a:t>Kliknite a pridajte obsah</a:t>
            </a: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482766F-887C-C344-F583-6E92FAD0E7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6530" y="213721"/>
            <a:ext cx="5711839" cy="1326251"/>
          </a:xfrm>
          <a:prstGeom prst="rect">
            <a:avLst/>
          </a:prstGeom>
        </p:spPr>
        <p:txBody>
          <a:bodyPr anchor="t" anchorCtr="0"/>
          <a:lstStyle>
            <a:lvl1pPr>
              <a:lnSpc>
                <a:spcPct val="100000"/>
              </a:lnSpc>
              <a:defRPr sz="4000" b="0">
                <a:solidFill>
                  <a:srgbClr val="112039"/>
                </a:solidFill>
                <a:latin typeface="Sitka Banner" pitchFamily="2" charset="0"/>
                <a:cs typeface="Arial" panose="020B0604020202020204" pitchFamily="34" charset="0"/>
              </a:defRPr>
            </a:lvl1pPr>
          </a:lstStyle>
          <a:p>
            <a:r>
              <a:rPr lang="sk-SK" dirty="0"/>
              <a:t>Kliknite a pridajte nadpis</a:t>
            </a:r>
          </a:p>
        </p:txBody>
      </p:sp>
      <p:sp>
        <p:nvSpPr>
          <p:cNvPr id="4" name="Zástupný objekt pre číslo snímky 5">
            <a:extLst>
              <a:ext uri="{FF2B5EF4-FFF2-40B4-BE49-F238E27FC236}">
                <a16:creationId xmlns:a16="http://schemas.microsoft.com/office/drawing/2014/main" id="{541A72F6-D9E8-D612-F78F-F1E5E0F170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2270" y="-27065"/>
            <a:ext cx="2743200" cy="30138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2EE6F9F-8393-0046-8936-9662569AF597}" type="slidenum">
              <a:rPr lang="sk-SK" smtClean="0"/>
              <a:pPr/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5591272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erex + textove blo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6173DE5-C10A-3D94-DD0B-67800DE04F8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46529" y="2467874"/>
            <a:ext cx="5725769" cy="823912"/>
          </a:xfrm>
        </p:spPr>
        <p:txBody>
          <a:bodyPr anchor="b">
            <a:normAutofit/>
          </a:bodyPr>
          <a:lstStyle>
            <a:lvl1pPr marL="0" indent="0" algn="l">
              <a:buNone/>
              <a:defRPr sz="2000" b="0">
                <a:solidFill>
                  <a:srgbClr val="112039"/>
                </a:solidFill>
                <a:latin typeface="Sitka Banner" pitchFamily="2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dirty="0"/>
              <a:t>Kliknite a pridajte obsah</a:t>
            </a:r>
          </a:p>
        </p:txBody>
      </p:sp>
      <p:sp>
        <p:nvSpPr>
          <p:cNvPr id="4" name="Zástupný objekt pre obsah 3">
            <a:extLst>
              <a:ext uri="{FF2B5EF4-FFF2-40B4-BE49-F238E27FC236}">
                <a16:creationId xmlns:a16="http://schemas.microsoft.com/office/drawing/2014/main" id="{B01DFC7D-7C08-1721-36B5-5C74196558AA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265216" y="3429000"/>
            <a:ext cx="5707082" cy="3105337"/>
          </a:xfrm>
        </p:spPr>
        <p:txBody>
          <a:bodyPr/>
          <a:lstStyle>
            <a:lvl1pPr>
              <a:defRPr>
                <a:solidFill>
                  <a:srgbClr val="112039"/>
                </a:solidFill>
              </a:defRPr>
            </a:lvl1pPr>
            <a:lvl2pPr>
              <a:defRPr>
                <a:solidFill>
                  <a:srgbClr val="112039"/>
                </a:solidFill>
              </a:defRPr>
            </a:lvl2pPr>
            <a:lvl3pPr>
              <a:defRPr>
                <a:solidFill>
                  <a:srgbClr val="112039"/>
                </a:solidFill>
              </a:defRPr>
            </a:lvl3pPr>
            <a:lvl4pPr>
              <a:defRPr>
                <a:solidFill>
                  <a:srgbClr val="112039"/>
                </a:solidFill>
              </a:defRPr>
            </a:lvl4pPr>
            <a:lvl5pPr>
              <a:defRPr>
                <a:solidFill>
                  <a:srgbClr val="112039"/>
                </a:solidFill>
              </a:defRPr>
            </a:lvl5pPr>
          </a:lstStyle>
          <a:p>
            <a:pPr lvl="0"/>
            <a:r>
              <a:rPr lang="sk-SK" dirty="0"/>
              <a:t>Kliknite a pridajte obsah</a:t>
            </a:r>
          </a:p>
          <a:p>
            <a:pPr lvl="1"/>
            <a:r>
              <a:rPr lang="sk-SK" dirty="0"/>
              <a:t>Druhá úroveň</a:t>
            </a:r>
          </a:p>
          <a:p>
            <a:pPr lvl="2"/>
            <a:r>
              <a:rPr lang="sk-SK" dirty="0"/>
              <a:t>Tretia úroveň</a:t>
            </a:r>
          </a:p>
          <a:p>
            <a:pPr lvl="3"/>
            <a:r>
              <a:rPr lang="sk-SK" dirty="0"/>
              <a:t>Štvrtá úroveň</a:t>
            </a:r>
          </a:p>
          <a:p>
            <a:pPr lvl="4"/>
            <a:r>
              <a:rPr lang="sk-SK" dirty="0"/>
              <a:t>Piata úroveň</a:t>
            </a:r>
          </a:p>
        </p:txBody>
      </p:sp>
      <p:sp>
        <p:nvSpPr>
          <p:cNvPr id="6" name="Zástupný objekt pre obsah 5">
            <a:extLst>
              <a:ext uri="{FF2B5EF4-FFF2-40B4-BE49-F238E27FC236}">
                <a16:creationId xmlns:a16="http://schemas.microsoft.com/office/drawing/2014/main" id="{DBC61E06-4210-10E0-3E60-9E869B6AF822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233629" y="3429002"/>
            <a:ext cx="5693155" cy="3105336"/>
          </a:xfrm>
        </p:spPr>
        <p:txBody>
          <a:bodyPr/>
          <a:lstStyle>
            <a:lvl1pPr>
              <a:defRPr>
                <a:solidFill>
                  <a:srgbClr val="112039"/>
                </a:solidFill>
              </a:defRPr>
            </a:lvl1pPr>
            <a:lvl2pPr>
              <a:defRPr>
                <a:solidFill>
                  <a:srgbClr val="112039"/>
                </a:solidFill>
              </a:defRPr>
            </a:lvl2pPr>
            <a:lvl3pPr>
              <a:defRPr>
                <a:solidFill>
                  <a:srgbClr val="112039"/>
                </a:solidFill>
              </a:defRPr>
            </a:lvl3pPr>
            <a:lvl4pPr>
              <a:defRPr>
                <a:solidFill>
                  <a:srgbClr val="112039"/>
                </a:solidFill>
              </a:defRPr>
            </a:lvl4pPr>
            <a:lvl5pPr>
              <a:defRPr>
                <a:solidFill>
                  <a:srgbClr val="112039"/>
                </a:solidFill>
              </a:defRPr>
            </a:lvl5pPr>
          </a:lstStyle>
          <a:p>
            <a:pPr lvl="0"/>
            <a:r>
              <a:rPr lang="sk-SK" dirty="0"/>
              <a:t>Kliknite a pridajte obsah</a:t>
            </a:r>
          </a:p>
          <a:p>
            <a:pPr lvl="1"/>
            <a:r>
              <a:rPr lang="sk-SK" dirty="0"/>
              <a:t>Druhá úroveň</a:t>
            </a:r>
          </a:p>
          <a:p>
            <a:pPr lvl="2"/>
            <a:r>
              <a:rPr lang="sk-SK" dirty="0"/>
              <a:t>Tretia úroveň</a:t>
            </a:r>
          </a:p>
          <a:p>
            <a:pPr lvl="3"/>
            <a:r>
              <a:rPr lang="sk-SK" dirty="0"/>
              <a:t>Štvrtá úroveň</a:t>
            </a:r>
          </a:p>
          <a:p>
            <a:pPr lvl="4"/>
            <a:r>
              <a:rPr lang="sk-SK" dirty="0"/>
              <a:t>Piata úroveň</a:t>
            </a:r>
          </a:p>
        </p:txBody>
      </p:sp>
      <p:sp>
        <p:nvSpPr>
          <p:cNvPr id="9" name="Zástupný text 2">
            <a:extLst>
              <a:ext uri="{FF2B5EF4-FFF2-40B4-BE49-F238E27FC236}">
                <a16:creationId xmlns:a16="http://schemas.microsoft.com/office/drawing/2014/main" id="{0733A896-04C3-45C6-C377-9B1A61C1F17A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6214946" y="2467874"/>
            <a:ext cx="5711840" cy="823912"/>
          </a:xfrm>
        </p:spPr>
        <p:txBody>
          <a:bodyPr anchor="b">
            <a:normAutofit/>
          </a:bodyPr>
          <a:lstStyle>
            <a:lvl1pPr marL="0" indent="0" algn="l">
              <a:buNone/>
              <a:defRPr sz="2000" b="0">
                <a:solidFill>
                  <a:srgbClr val="112039"/>
                </a:solidFill>
                <a:latin typeface="Sitka Banner" pitchFamily="2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dirty="0"/>
              <a:t>Kliknite a pridajte obsah</a:t>
            </a: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1CBAF6D-23A7-69F1-ABD2-65DFE9C54F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6530" y="213721"/>
            <a:ext cx="5711839" cy="1326251"/>
          </a:xfrm>
          <a:prstGeom prst="rect">
            <a:avLst/>
          </a:prstGeom>
        </p:spPr>
        <p:txBody>
          <a:bodyPr anchor="t" anchorCtr="0"/>
          <a:lstStyle>
            <a:lvl1pPr>
              <a:lnSpc>
                <a:spcPct val="100000"/>
              </a:lnSpc>
              <a:defRPr sz="4000" b="0">
                <a:solidFill>
                  <a:srgbClr val="112039"/>
                </a:solidFill>
                <a:latin typeface="Sitka Banner" pitchFamily="2" charset="0"/>
                <a:cs typeface="Arial" panose="020B0604020202020204" pitchFamily="34" charset="0"/>
              </a:defRPr>
            </a:lvl1pPr>
          </a:lstStyle>
          <a:p>
            <a:r>
              <a:rPr lang="sk-SK" dirty="0"/>
              <a:t>Kliknite a pridajte nadpis</a:t>
            </a:r>
          </a:p>
        </p:txBody>
      </p:sp>
      <p:sp>
        <p:nvSpPr>
          <p:cNvPr id="7" name="Zástupný objekt pre číslo snímky 5">
            <a:extLst>
              <a:ext uri="{FF2B5EF4-FFF2-40B4-BE49-F238E27FC236}">
                <a16:creationId xmlns:a16="http://schemas.microsoft.com/office/drawing/2014/main" id="{3A352629-14DA-0103-1852-DC562C5F90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02270" y="-27065"/>
            <a:ext cx="2743200" cy="30138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2EE6F9F-8393-0046-8936-9662569AF597}" type="slidenum">
              <a:rPr lang="sk-SK" smtClean="0"/>
              <a:pPr/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7077372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fot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text 2">
            <a:extLst>
              <a:ext uri="{FF2B5EF4-FFF2-40B4-BE49-F238E27FC236}">
                <a16:creationId xmlns:a16="http://schemas.microsoft.com/office/drawing/2014/main" id="{CBC021AF-928C-85B6-DE93-623C943EC137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243125" y="2562179"/>
            <a:ext cx="5721884" cy="39721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sz="2000">
                <a:solidFill>
                  <a:srgbClr val="11203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sk-SK" dirty="0"/>
              <a:t>Kliknite a pridajte obsah</a:t>
            </a:r>
          </a:p>
        </p:txBody>
      </p:sp>
      <p:sp>
        <p:nvSpPr>
          <p:cNvPr id="11" name="Zástupný objekt pre obrázok 2">
            <a:extLst>
              <a:ext uri="{FF2B5EF4-FFF2-40B4-BE49-F238E27FC236}">
                <a16:creationId xmlns:a16="http://schemas.microsoft.com/office/drawing/2014/main" id="{C5C5D2EC-6BB3-D1AB-E44F-BEFA2DC87707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6893858" y="273703"/>
            <a:ext cx="5298141" cy="6583679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dirty="0" err="1"/>
              <a:t>Kliknite</a:t>
            </a:r>
            <a:r>
              <a:rPr lang="en-GB" dirty="0"/>
              <a:t> a </a:t>
            </a:r>
            <a:r>
              <a:rPr lang="en-GB" dirty="0" err="1"/>
              <a:t>pridajte</a:t>
            </a:r>
            <a:r>
              <a:rPr lang="en-GB" dirty="0"/>
              <a:t> </a:t>
            </a:r>
            <a:r>
              <a:rPr lang="en-GB" dirty="0" err="1"/>
              <a:t>fotografiu</a:t>
            </a:r>
            <a:endParaRPr lang="sk-SK" dirty="0"/>
          </a:p>
        </p:txBody>
      </p:sp>
      <p:sp>
        <p:nvSpPr>
          <p:cNvPr id="3" name="Nadpis 1">
            <a:extLst>
              <a:ext uri="{FF2B5EF4-FFF2-40B4-BE49-F238E27FC236}">
                <a16:creationId xmlns:a16="http://schemas.microsoft.com/office/drawing/2014/main" id="{7B4B2F5C-45B6-F546-C78D-0B3AAF0DA7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6530" y="213721"/>
            <a:ext cx="5711839" cy="1326251"/>
          </a:xfrm>
          <a:prstGeom prst="rect">
            <a:avLst/>
          </a:prstGeom>
        </p:spPr>
        <p:txBody>
          <a:bodyPr anchor="t" anchorCtr="0"/>
          <a:lstStyle>
            <a:lvl1pPr>
              <a:lnSpc>
                <a:spcPct val="100000"/>
              </a:lnSpc>
              <a:defRPr sz="4000" b="0">
                <a:solidFill>
                  <a:srgbClr val="112039"/>
                </a:solidFill>
                <a:latin typeface="Sitka Banner" pitchFamily="2" charset="0"/>
                <a:cs typeface="Arial" panose="020B0604020202020204" pitchFamily="34" charset="0"/>
              </a:defRPr>
            </a:lvl1pPr>
          </a:lstStyle>
          <a:p>
            <a:r>
              <a:rPr lang="sk-SK" dirty="0"/>
              <a:t>Kliknite a pridajte nadpis</a:t>
            </a:r>
          </a:p>
        </p:txBody>
      </p:sp>
      <p:sp>
        <p:nvSpPr>
          <p:cNvPr id="5" name="Zástupný objekt pre číslo snímky 5">
            <a:extLst>
              <a:ext uri="{FF2B5EF4-FFF2-40B4-BE49-F238E27FC236}">
                <a16:creationId xmlns:a16="http://schemas.microsoft.com/office/drawing/2014/main" id="{BA9CF816-78EF-3B84-C0EC-514BABEB26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2270" y="-27065"/>
            <a:ext cx="2743200" cy="30138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2EE6F9F-8393-0046-8936-9662569AF597}" type="slidenum">
              <a:rPr lang="sk-SK" smtClean="0"/>
              <a:pPr/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1704635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text 2">
            <a:extLst>
              <a:ext uri="{FF2B5EF4-FFF2-40B4-BE49-F238E27FC236}">
                <a16:creationId xmlns:a16="http://schemas.microsoft.com/office/drawing/2014/main" id="{AD80E952-A22D-25C1-11A5-4FE1C3265B0F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243124" y="2562179"/>
            <a:ext cx="5721888" cy="39721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sz="2000">
                <a:solidFill>
                  <a:srgbClr val="11203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sk-SK" dirty="0"/>
              <a:t>Kliknite a pridajte obsah</a:t>
            </a: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9EDFB20-AC7D-2898-7E6F-94012F57705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6530" y="213721"/>
            <a:ext cx="5711839" cy="1326251"/>
          </a:xfrm>
          <a:prstGeom prst="rect">
            <a:avLst/>
          </a:prstGeom>
        </p:spPr>
        <p:txBody>
          <a:bodyPr anchor="t" anchorCtr="0"/>
          <a:lstStyle>
            <a:lvl1pPr>
              <a:lnSpc>
                <a:spcPct val="100000"/>
              </a:lnSpc>
              <a:defRPr sz="4000" b="0">
                <a:solidFill>
                  <a:srgbClr val="112039"/>
                </a:solidFill>
                <a:latin typeface="Sitka Banner" pitchFamily="2" charset="0"/>
                <a:cs typeface="Arial" panose="020B0604020202020204" pitchFamily="34" charset="0"/>
              </a:defRPr>
            </a:lvl1pPr>
          </a:lstStyle>
          <a:p>
            <a:r>
              <a:rPr lang="sk-SK" dirty="0"/>
              <a:t>Kliknite a pridajte nadpis</a:t>
            </a:r>
          </a:p>
        </p:txBody>
      </p:sp>
      <p:sp>
        <p:nvSpPr>
          <p:cNvPr id="9" name="Chart Placeholder 13">
            <a:extLst>
              <a:ext uri="{FF2B5EF4-FFF2-40B4-BE49-F238E27FC236}">
                <a16:creationId xmlns:a16="http://schemas.microsoft.com/office/drawing/2014/main" id="{B8069645-7FD1-4B4C-2A82-CC1D3F6019A4}"/>
              </a:ext>
            </a:extLst>
          </p:cNvPr>
          <p:cNvSpPr>
            <a:spLocks noGrp="1"/>
          </p:cNvSpPr>
          <p:nvPr>
            <p:ph type="chart" sz="quarter" idx="16" hasCustomPrompt="1"/>
          </p:nvPr>
        </p:nvSpPr>
        <p:spPr>
          <a:xfrm>
            <a:off x="6893862" y="291688"/>
            <a:ext cx="5298140" cy="6583681"/>
          </a:xfrm>
        </p:spPr>
        <p:txBody>
          <a:bodyPr anchor="ctr">
            <a:normAutofit/>
          </a:bodyPr>
          <a:lstStyle>
            <a:lvl1pPr algn="ctr">
              <a:defRPr sz="2400">
                <a:solidFill>
                  <a:schemeClr val="tx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 err="1"/>
              <a:t>Kliknite</a:t>
            </a:r>
            <a:r>
              <a:rPr lang="en-GB" dirty="0"/>
              <a:t> a </a:t>
            </a:r>
            <a:r>
              <a:rPr lang="en-GB" dirty="0" err="1"/>
              <a:t>pridajte</a:t>
            </a:r>
            <a:r>
              <a:rPr lang="en-GB" dirty="0"/>
              <a:t> </a:t>
            </a:r>
            <a:r>
              <a:rPr lang="en-GB" dirty="0" err="1"/>
              <a:t>graf</a:t>
            </a:r>
            <a:r>
              <a:rPr lang="en-GB" dirty="0"/>
              <a:t> </a:t>
            </a:r>
            <a:r>
              <a:rPr lang="en-GB" dirty="0" err="1"/>
              <a:t>alebo</a:t>
            </a:r>
            <a:r>
              <a:rPr lang="en-GB" dirty="0"/>
              <a:t> </a:t>
            </a:r>
            <a:r>
              <a:rPr lang="en-GB" dirty="0" err="1"/>
              <a:t>infografiku</a:t>
            </a:r>
            <a:endParaRPr lang="sk-SK" dirty="0"/>
          </a:p>
        </p:txBody>
      </p:sp>
      <p:sp>
        <p:nvSpPr>
          <p:cNvPr id="5" name="Zástupný objekt pre číslo snímky 5">
            <a:extLst>
              <a:ext uri="{FF2B5EF4-FFF2-40B4-BE49-F238E27FC236}">
                <a16:creationId xmlns:a16="http://schemas.microsoft.com/office/drawing/2014/main" id="{547F4FE2-45D0-57A8-C07F-55DFA85B1B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2270" y="-27065"/>
            <a:ext cx="2743200" cy="30138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2EE6F9F-8393-0046-8936-9662569AF597}" type="slidenum">
              <a:rPr lang="sk-SK" smtClean="0"/>
              <a:pPr/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0747275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2 graf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hart Placeholder 13">
            <a:extLst>
              <a:ext uri="{FF2B5EF4-FFF2-40B4-BE49-F238E27FC236}">
                <a16:creationId xmlns:a16="http://schemas.microsoft.com/office/drawing/2014/main" id="{3BC4CB43-6E36-CDCA-1A51-284622CF4341}"/>
              </a:ext>
            </a:extLst>
          </p:cNvPr>
          <p:cNvSpPr>
            <a:spLocks noGrp="1"/>
          </p:cNvSpPr>
          <p:nvPr>
            <p:ph type="chart" sz="quarter" idx="16" hasCustomPrompt="1"/>
          </p:nvPr>
        </p:nvSpPr>
        <p:spPr>
          <a:xfrm>
            <a:off x="6232880" y="1603082"/>
            <a:ext cx="5715994" cy="4270717"/>
          </a:xfrm>
        </p:spPr>
        <p:txBody>
          <a:bodyPr anchor="ctr">
            <a:normAutofit/>
          </a:bodyPr>
          <a:lstStyle>
            <a:lvl1pPr>
              <a:defRPr sz="2400">
                <a:solidFill>
                  <a:schemeClr val="tx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 err="1"/>
              <a:t>Kliknite</a:t>
            </a:r>
            <a:r>
              <a:rPr lang="en-GB" dirty="0"/>
              <a:t> a </a:t>
            </a:r>
            <a:r>
              <a:rPr lang="en-GB" dirty="0" err="1"/>
              <a:t>pridajte</a:t>
            </a:r>
            <a:r>
              <a:rPr lang="en-GB" dirty="0"/>
              <a:t> </a:t>
            </a:r>
            <a:r>
              <a:rPr lang="en-GB" dirty="0" err="1"/>
              <a:t>graf</a:t>
            </a:r>
            <a:r>
              <a:rPr lang="en-GB" dirty="0"/>
              <a:t> </a:t>
            </a:r>
            <a:r>
              <a:rPr lang="en-GB" dirty="0" err="1"/>
              <a:t>alebo</a:t>
            </a:r>
            <a:r>
              <a:rPr lang="en-GB" dirty="0"/>
              <a:t> </a:t>
            </a:r>
            <a:r>
              <a:rPr lang="en-GB" dirty="0" err="1"/>
              <a:t>infografiku</a:t>
            </a:r>
            <a:endParaRPr lang="sk-SK" dirty="0"/>
          </a:p>
        </p:txBody>
      </p:sp>
      <p:sp>
        <p:nvSpPr>
          <p:cNvPr id="13" name="Chart Placeholder 13">
            <a:extLst>
              <a:ext uri="{FF2B5EF4-FFF2-40B4-BE49-F238E27FC236}">
                <a16:creationId xmlns:a16="http://schemas.microsoft.com/office/drawing/2014/main" id="{EF1704A4-C1EB-0F69-FBA9-4A689F76F278}"/>
              </a:ext>
            </a:extLst>
          </p:cNvPr>
          <p:cNvSpPr>
            <a:spLocks noGrp="1"/>
          </p:cNvSpPr>
          <p:nvPr>
            <p:ph type="chart" sz="quarter" idx="17" hasCustomPrompt="1"/>
          </p:nvPr>
        </p:nvSpPr>
        <p:spPr>
          <a:xfrm>
            <a:off x="246530" y="1603082"/>
            <a:ext cx="5703951" cy="4270717"/>
          </a:xfrm>
        </p:spPr>
        <p:txBody>
          <a:bodyPr anchor="ctr">
            <a:normAutofit/>
          </a:bodyPr>
          <a:lstStyle>
            <a:lvl1pPr algn="ctr">
              <a:defRPr sz="2400">
                <a:solidFill>
                  <a:schemeClr val="tx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 err="1"/>
              <a:t>Kliknite</a:t>
            </a:r>
            <a:r>
              <a:rPr lang="en-GB" dirty="0"/>
              <a:t> a </a:t>
            </a:r>
            <a:r>
              <a:rPr lang="en-GB" dirty="0" err="1"/>
              <a:t>pridajte</a:t>
            </a:r>
            <a:r>
              <a:rPr lang="en-GB" dirty="0"/>
              <a:t> </a:t>
            </a:r>
            <a:r>
              <a:rPr lang="en-GB" dirty="0" err="1"/>
              <a:t>graf</a:t>
            </a:r>
            <a:r>
              <a:rPr lang="en-GB" dirty="0"/>
              <a:t> </a:t>
            </a:r>
            <a:r>
              <a:rPr lang="en-GB" dirty="0" err="1"/>
              <a:t>alebo</a:t>
            </a:r>
            <a:r>
              <a:rPr lang="en-GB" dirty="0"/>
              <a:t> </a:t>
            </a:r>
            <a:r>
              <a:rPr lang="en-GB" dirty="0" err="1"/>
              <a:t>infografiku</a:t>
            </a:r>
            <a:endParaRPr lang="sk-SK" dirty="0"/>
          </a:p>
        </p:txBody>
      </p:sp>
      <p:sp>
        <p:nvSpPr>
          <p:cNvPr id="14" name="Zástupný text 2">
            <a:extLst>
              <a:ext uri="{FF2B5EF4-FFF2-40B4-BE49-F238E27FC236}">
                <a16:creationId xmlns:a16="http://schemas.microsoft.com/office/drawing/2014/main" id="{F3BF4019-4237-B969-CDA6-A8B23C13D837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246530" y="6088632"/>
            <a:ext cx="5703951" cy="3720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sz="1200">
                <a:solidFill>
                  <a:srgbClr val="11203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sk-SK" dirty="0"/>
              <a:t>Kliknite sem a upravte štýly predlohy textu</a:t>
            </a:r>
          </a:p>
        </p:txBody>
      </p:sp>
      <p:sp>
        <p:nvSpPr>
          <p:cNvPr id="15" name="Zástupný text 2">
            <a:extLst>
              <a:ext uri="{FF2B5EF4-FFF2-40B4-BE49-F238E27FC236}">
                <a16:creationId xmlns:a16="http://schemas.microsoft.com/office/drawing/2014/main" id="{BD7A6DCB-AE08-1FA1-E10F-25C98440B657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6214947" y="6088632"/>
            <a:ext cx="5730524" cy="3720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sk-SK" dirty="0"/>
              <a:t>Kliknite sem a upravte štýly predlohy textu</a:t>
            </a: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25244BC-3163-A4B7-FDB3-518CCB39237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6530" y="213721"/>
            <a:ext cx="5711839" cy="1326251"/>
          </a:xfrm>
          <a:prstGeom prst="rect">
            <a:avLst/>
          </a:prstGeom>
        </p:spPr>
        <p:txBody>
          <a:bodyPr anchor="t" anchorCtr="0"/>
          <a:lstStyle>
            <a:lvl1pPr>
              <a:lnSpc>
                <a:spcPct val="100000"/>
              </a:lnSpc>
              <a:defRPr sz="4000" b="0">
                <a:solidFill>
                  <a:srgbClr val="112039"/>
                </a:solidFill>
                <a:latin typeface="Sitka Banner" pitchFamily="2" charset="0"/>
                <a:cs typeface="Arial" panose="020B0604020202020204" pitchFamily="34" charset="0"/>
              </a:defRPr>
            </a:lvl1pPr>
          </a:lstStyle>
          <a:p>
            <a:r>
              <a:rPr lang="sk-SK" dirty="0"/>
              <a:t>Kliknite a pridajte nadpis</a:t>
            </a:r>
          </a:p>
        </p:txBody>
      </p:sp>
      <p:sp>
        <p:nvSpPr>
          <p:cNvPr id="4" name="Zástupný objekt pre číslo snímky 5">
            <a:extLst>
              <a:ext uri="{FF2B5EF4-FFF2-40B4-BE49-F238E27FC236}">
                <a16:creationId xmlns:a16="http://schemas.microsoft.com/office/drawing/2014/main" id="{CE978E40-8D4C-10C4-C6FA-49259A8750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2270" y="-27065"/>
            <a:ext cx="2743200" cy="30138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2EE6F9F-8393-0046-8936-9662569AF597}" type="slidenum">
              <a:rPr lang="sk-SK" smtClean="0"/>
              <a:pPr/>
              <a:t>‹#›</a:t>
            </a:fld>
            <a:endParaRPr lang="sk-SK" dirty="0"/>
          </a:p>
        </p:txBody>
      </p:sp>
      <p:graphicFrame>
        <p:nvGraphicFramePr>
          <p:cNvPr id="7" name="Zástupný objekt pre graf 9">
            <a:extLst>
              <a:ext uri="{FF2B5EF4-FFF2-40B4-BE49-F238E27FC236}">
                <a16:creationId xmlns:a16="http://schemas.microsoft.com/office/drawing/2014/main" id="{5121B58B-B447-9992-7290-05322E78594E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2753511510"/>
              </p:ext>
            </p:extLst>
          </p:nvPr>
        </p:nvGraphicFramePr>
        <p:xfrm>
          <a:off x="3076667" y="1603083"/>
          <a:ext cx="5653087" cy="42706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956478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3 graf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Zástupný text 2">
            <a:extLst>
              <a:ext uri="{FF2B5EF4-FFF2-40B4-BE49-F238E27FC236}">
                <a16:creationId xmlns:a16="http://schemas.microsoft.com/office/drawing/2014/main" id="{F3BF4019-4237-B969-CDA6-A8B23C13D837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228597" y="6088632"/>
            <a:ext cx="5739817" cy="3720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sz="1200">
                <a:solidFill>
                  <a:srgbClr val="11203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sk-SK" dirty="0"/>
              <a:t>Kliknite a pridajte obsah</a:t>
            </a:r>
          </a:p>
        </p:txBody>
      </p:sp>
      <p:sp>
        <p:nvSpPr>
          <p:cNvPr id="19" name="Chart Placeholder 13">
            <a:extLst>
              <a:ext uri="{FF2B5EF4-FFF2-40B4-BE49-F238E27FC236}">
                <a16:creationId xmlns:a16="http://schemas.microsoft.com/office/drawing/2014/main" id="{696A4A3A-16C8-7732-01C0-8E962D236919}"/>
              </a:ext>
            </a:extLst>
          </p:cNvPr>
          <p:cNvSpPr>
            <a:spLocks noGrp="1"/>
          </p:cNvSpPr>
          <p:nvPr>
            <p:ph type="chart" sz="quarter" idx="21" hasCustomPrompt="1"/>
          </p:nvPr>
        </p:nvSpPr>
        <p:spPr>
          <a:xfrm>
            <a:off x="246530" y="4168588"/>
            <a:ext cx="5723206" cy="1759000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tx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 err="1"/>
              <a:t>Kliknite</a:t>
            </a:r>
            <a:r>
              <a:rPr lang="en-GB" dirty="0"/>
              <a:t> a </a:t>
            </a:r>
            <a:r>
              <a:rPr lang="en-GB" dirty="0" err="1"/>
              <a:t>pridajte</a:t>
            </a:r>
            <a:r>
              <a:rPr lang="en-GB" dirty="0"/>
              <a:t> </a:t>
            </a:r>
            <a:r>
              <a:rPr lang="en-GB" dirty="0" err="1"/>
              <a:t>graf</a:t>
            </a:r>
            <a:r>
              <a:rPr lang="en-GB" dirty="0"/>
              <a:t> </a:t>
            </a:r>
            <a:r>
              <a:rPr lang="en-GB" dirty="0" err="1"/>
              <a:t>alebo</a:t>
            </a:r>
            <a:r>
              <a:rPr lang="en-GB" dirty="0"/>
              <a:t> </a:t>
            </a:r>
            <a:r>
              <a:rPr lang="en-GB" dirty="0" err="1"/>
              <a:t>infografiku</a:t>
            </a:r>
            <a:endParaRPr lang="sk-SK" dirty="0"/>
          </a:p>
        </p:txBody>
      </p:sp>
      <p:sp>
        <p:nvSpPr>
          <p:cNvPr id="23" name="Chart Placeholder 13">
            <a:extLst>
              <a:ext uri="{FF2B5EF4-FFF2-40B4-BE49-F238E27FC236}">
                <a16:creationId xmlns:a16="http://schemas.microsoft.com/office/drawing/2014/main" id="{5F718CFF-EEE1-7B42-323D-7FC8E7850440}"/>
              </a:ext>
            </a:extLst>
          </p:cNvPr>
          <p:cNvSpPr>
            <a:spLocks noGrp="1"/>
          </p:cNvSpPr>
          <p:nvPr>
            <p:ph type="chart" sz="quarter" idx="23" hasCustomPrompt="1"/>
          </p:nvPr>
        </p:nvSpPr>
        <p:spPr>
          <a:xfrm>
            <a:off x="6227984" y="1603082"/>
            <a:ext cx="5712254" cy="4324506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tx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 err="1"/>
              <a:t>Kliknite</a:t>
            </a:r>
            <a:r>
              <a:rPr lang="en-GB" dirty="0"/>
              <a:t> a </a:t>
            </a:r>
            <a:r>
              <a:rPr lang="en-GB" dirty="0" err="1"/>
              <a:t>pridajte</a:t>
            </a:r>
            <a:r>
              <a:rPr lang="en-GB" dirty="0"/>
              <a:t> </a:t>
            </a:r>
            <a:r>
              <a:rPr lang="en-GB" dirty="0" err="1"/>
              <a:t>graf</a:t>
            </a:r>
            <a:r>
              <a:rPr lang="en-GB" dirty="0"/>
              <a:t> </a:t>
            </a:r>
            <a:r>
              <a:rPr lang="en-GB" dirty="0" err="1"/>
              <a:t>alebo</a:t>
            </a:r>
            <a:r>
              <a:rPr lang="en-GB" dirty="0"/>
              <a:t> </a:t>
            </a:r>
            <a:r>
              <a:rPr lang="en-GB" dirty="0" err="1"/>
              <a:t>infografiku</a:t>
            </a:r>
            <a:endParaRPr lang="sk-SK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7881F60-208B-3711-0001-9C1AD41444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6530" y="213721"/>
            <a:ext cx="5711839" cy="1326251"/>
          </a:xfrm>
          <a:prstGeom prst="rect">
            <a:avLst/>
          </a:prstGeom>
        </p:spPr>
        <p:txBody>
          <a:bodyPr anchor="t" anchorCtr="0"/>
          <a:lstStyle>
            <a:lvl1pPr>
              <a:lnSpc>
                <a:spcPct val="100000"/>
              </a:lnSpc>
              <a:defRPr sz="4000" b="0">
                <a:solidFill>
                  <a:srgbClr val="112039"/>
                </a:solidFill>
                <a:latin typeface="Sitka Banner" pitchFamily="2" charset="0"/>
                <a:cs typeface="Arial" panose="020B0604020202020204" pitchFamily="34" charset="0"/>
              </a:defRPr>
            </a:lvl1pPr>
          </a:lstStyle>
          <a:p>
            <a:r>
              <a:rPr lang="sk-SK" dirty="0"/>
              <a:t>Kliknite a pridajte nadpis</a:t>
            </a:r>
          </a:p>
        </p:txBody>
      </p:sp>
      <p:sp>
        <p:nvSpPr>
          <p:cNvPr id="3" name="Chart Placeholder 13">
            <a:extLst>
              <a:ext uri="{FF2B5EF4-FFF2-40B4-BE49-F238E27FC236}">
                <a16:creationId xmlns:a16="http://schemas.microsoft.com/office/drawing/2014/main" id="{67A7D2B5-DC83-A2F2-8FE0-B4C8DEE44F54}"/>
              </a:ext>
            </a:extLst>
          </p:cNvPr>
          <p:cNvSpPr>
            <a:spLocks noGrp="1"/>
          </p:cNvSpPr>
          <p:nvPr>
            <p:ph type="chart" sz="quarter" idx="26" hasCustomPrompt="1"/>
          </p:nvPr>
        </p:nvSpPr>
        <p:spPr>
          <a:xfrm>
            <a:off x="253387" y="1603082"/>
            <a:ext cx="5712254" cy="1931248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tx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 err="1"/>
              <a:t>Kliknite</a:t>
            </a:r>
            <a:r>
              <a:rPr lang="en-GB" dirty="0"/>
              <a:t> a </a:t>
            </a:r>
            <a:r>
              <a:rPr lang="en-GB" dirty="0" err="1"/>
              <a:t>pridajte</a:t>
            </a:r>
            <a:r>
              <a:rPr lang="en-GB" dirty="0"/>
              <a:t> </a:t>
            </a:r>
            <a:r>
              <a:rPr lang="en-GB" dirty="0" err="1"/>
              <a:t>graf</a:t>
            </a:r>
            <a:r>
              <a:rPr lang="en-GB" dirty="0"/>
              <a:t> </a:t>
            </a:r>
            <a:r>
              <a:rPr lang="en-GB" dirty="0" err="1"/>
              <a:t>alebo</a:t>
            </a:r>
            <a:r>
              <a:rPr lang="en-GB" dirty="0"/>
              <a:t> </a:t>
            </a:r>
            <a:r>
              <a:rPr lang="en-GB" dirty="0" err="1"/>
              <a:t>infografiku</a:t>
            </a:r>
            <a:endParaRPr lang="sk-SK" dirty="0"/>
          </a:p>
        </p:txBody>
      </p:sp>
      <p:sp>
        <p:nvSpPr>
          <p:cNvPr id="5" name="Zástupný objekt pre číslo snímky 5">
            <a:extLst>
              <a:ext uri="{FF2B5EF4-FFF2-40B4-BE49-F238E27FC236}">
                <a16:creationId xmlns:a16="http://schemas.microsoft.com/office/drawing/2014/main" id="{4940439F-C3CA-5473-259F-C84FA20F91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2270" y="-27065"/>
            <a:ext cx="2743200" cy="30138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2EE6F9F-8393-0046-8936-9662569AF597}" type="slidenum">
              <a:rPr lang="sk-SK" smtClean="0"/>
              <a:pPr/>
              <a:t>‹#›</a:t>
            </a:fld>
            <a:endParaRPr lang="sk-SK" dirty="0"/>
          </a:p>
        </p:txBody>
      </p:sp>
      <p:sp>
        <p:nvSpPr>
          <p:cNvPr id="7" name="Zástupný text 2">
            <a:extLst>
              <a:ext uri="{FF2B5EF4-FFF2-40B4-BE49-F238E27FC236}">
                <a16:creationId xmlns:a16="http://schemas.microsoft.com/office/drawing/2014/main" id="{CE968826-4046-E388-23D0-360B4D51B9BA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246530" y="3659841"/>
            <a:ext cx="5713247" cy="3720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sz="1200">
                <a:solidFill>
                  <a:srgbClr val="11203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sk-SK" dirty="0"/>
              <a:t>Kliknite a pridajte obsah</a:t>
            </a:r>
          </a:p>
        </p:txBody>
      </p:sp>
    </p:spTree>
    <p:extLst>
      <p:ext uri="{BB962C8B-B14F-4D97-AF65-F5344CB8AC3E}">
        <p14:creationId xmlns:p14="http://schemas.microsoft.com/office/powerpoint/2010/main" val="12525506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sv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nadpis 1">
            <a:extLst>
              <a:ext uri="{FF2B5EF4-FFF2-40B4-BE49-F238E27FC236}">
                <a16:creationId xmlns:a16="http://schemas.microsoft.com/office/drawing/2014/main" id="{463F3514-F961-CCE3-D9BB-E46D2828B5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166" y="261393"/>
            <a:ext cx="5689614" cy="123336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sk-SK" dirty="0"/>
              <a:t>Kliknite a pridajte nadpis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B85771F-488A-8C51-C17C-33D199D32F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4656" y="2022399"/>
            <a:ext cx="11823226" cy="38405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dirty="0"/>
              <a:t>Kliknite sem a upravte štýly predlohy textu</a:t>
            </a:r>
          </a:p>
          <a:p>
            <a:pPr lvl="1"/>
            <a:r>
              <a:rPr lang="sk-SK" dirty="0"/>
              <a:t>Druhá úroveň</a:t>
            </a:r>
          </a:p>
          <a:p>
            <a:pPr lvl="2"/>
            <a:r>
              <a:rPr lang="sk-SK" dirty="0"/>
              <a:t>Tretia úroveň</a:t>
            </a:r>
          </a:p>
          <a:p>
            <a:pPr lvl="3"/>
            <a:r>
              <a:rPr lang="sk-SK" dirty="0"/>
              <a:t>Štvrtá úroveň</a:t>
            </a:r>
          </a:p>
          <a:p>
            <a:pPr lvl="4"/>
            <a:r>
              <a:rPr lang="sk-SK" dirty="0"/>
              <a:t>Piata úroveň</a:t>
            </a:r>
          </a:p>
        </p:txBody>
      </p:sp>
      <p:sp>
        <p:nvSpPr>
          <p:cNvPr id="5" name="Zástupný objekt pre dátum 3">
            <a:extLst>
              <a:ext uri="{FF2B5EF4-FFF2-40B4-BE49-F238E27FC236}">
                <a16:creationId xmlns:a16="http://schemas.microsoft.com/office/drawing/2014/main" id="{B6537CA3-477E-60CD-39C3-F8C6CC3B3C2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9695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A24EA7E-8B62-3448-B441-00EC95062BBA}" type="datetime1">
              <a:rPr lang="sk-SK" smtClean="0"/>
              <a:t>29. 7. 2026</a:t>
            </a:fld>
            <a:endParaRPr lang="sk-SK" dirty="0"/>
          </a:p>
        </p:txBody>
      </p:sp>
      <p:sp>
        <p:nvSpPr>
          <p:cNvPr id="6" name="Zástupný objekt pre pätu 4">
            <a:extLst>
              <a:ext uri="{FF2B5EF4-FFF2-40B4-BE49-F238E27FC236}">
                <a16:creationId xmlns:a16="http://schemas.microsoft.com/office/drawing/2014/main" id="{94A41173-EB12-568C-E665-ADBD093AB1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7" name="Zástupný objekt pre číslo snímky 5">
            <a:extLst>
              <a:ext uri="{FF2B5EF4-FFF2-40B4-BE49-F238E27FC236}">
                <a16:creationId xmlns:a16="http://schemas.microsoft.com/office/drawing/2014/main" id="{27DB99DC-A059-3228-C207-9C430E9D19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227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2EE6F9F-8393-0046-8936-9662569AF597}" type="slidenum">
              <a:rPr lang="sk-SK" smtClean="0"/>
              <a:t>‹#›</a:t>
            </a:fld>
            <a:endParaRPr lang="sk-SK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27AFBAA-9E7A-7CDE-B219-043B08C3B305}"/>
              </a:ext>
            </a:extLst>
          </p:cNvPr>
          <p:cNvSpPr/>
          <p:nvPr userDrawn="1"/>
        </p:nvSpPr>
        <p:spPr>
          <a:xfrm>
            <a:off x="0" y="0"/>
            <a:ext cx="12192000" cy="282181"/>
          </a:xfrm>
          <a:prstGeom prst="rect">
            <a:avLst/>
          </a:prstGeom>
          <a:solidFill>
            <a:srgbClr val="1C345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ctr"/>
            <a:endParaRPr lang="en-SK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3CCA85DD-59F7-A992-F6FE-1243D965A041}"/>
              </a:ext>
            </a:extLst>
          </p:cNvPr>
          <p:cNvPicPr>
            <a:picLocks noChangeAspect="1"/>
          </p:cNvPicPr>
          <p:nvPr userDrawn="1"/>
        </p:nvPicPr>
        <p:blipFill>
          <a:blip>
            <a:lum bright="100000" contrast="100000"/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325173" y="26880"/>
            <a:ext cx="2781150" cy="191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3712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  <p:sldLayoutId id="2147483664" r:id="rId3"/>
    <p:sldLayoutId id="2147483660" r:id="rId4"/>
    <p:sldLayoutId id="2147483653" r:id="rId5"/>
    <p:sldLayoutId id="2147483650" r:id="rId6"/>
    <p:sldLayoutId id="2147483663" r:id="rId7"/>
    <p:sldLayoutId id="2147483665" r:id="rId8"/>
    <p:sldLayoutId id="2147483661" r:id="rId9"/>
    <p:sldLayoutId id="2147483666" r:id="rId10"/>
    <p:sldLayoutId id="2147483662" r:id="rId11"/>
    <p:sldLayoutId id="2147483667" r:id="rId12"/>
    <p:sldLayoutId id="2147483669" r:id="rId13"/>
    <p:sldLayoutId id="2147483670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0" i="0" kern="1200">
          <a:solidFill>
            <a:srgbClr val="112039"/>
          </a:solidFill>
          <a:latin typeface="Sitka Banner" panose="02000505000000020004" pitchFamily="2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Tx/>
        <a:buNone/>
        <a:defRPr sz="2800" b="0" i="0" kern="1200">
          <a:solidFill>
            <a:srgbClr val="112039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2400" b="0" i="0" kern="1200">
          <a:solidFill>
            <a:srgbClr val="112039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2000" b="0" i="0" kern="1200">
          <a:solidFill>
            <a:srgbClr val="112039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600" kern="1200">
          <a:solidFill>
            <a:srgbClr val="112039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200" kern="1200">
          <a:solidFill>
            <a:srgbClr val="112039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6.xml"/><Relationship Id="rId5" Type="http://schemas.openxmlformats.org/officeDocument/2006/relationships/chart" Target="../charts/chart7.xm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chart" Target="../charts/chart9.xm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chart" Target="../charts/chart11.xml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chart" Target="../charts/char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chart" Target="../charts/chart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nbs.sk/dohlad-nad-financnym-trhom/upozornenia-a-oznamenia/upozornenia-na-nepovolenu-cinnost-subjektov/" TargetMode="External"/><Relationship Id="rId4" Type="http://schemas.openxmlformats.org/officeDocument/2006/relationships/hyperlink" Target="https://subjekty.nbs.sk/sk/?s=1414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subjekty.nbs.sk/sk/?c=1418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2.xml"/><Relationship Id="rId4" Type="http://schemas.openxmlformats.org/officeDocument/2006/relationships/hyperlink" Target="https://www.esma.europa.eu/esmas-activities/digital-finance-and-innovation/markets-crypto-assets-regulation-mica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5" Type="http://schemas.openxmlformats.org/officeDocument/2006/relationships/chart" Target="../charts/chart3.xml"/><Relationship Id="rId4" Type="http://schemas.openxmlformats.org/officeDocument/2006/relationships/hyperlink" Target="https://nbs.sk/dokument/4a47feb4-614c-437c-8e08-3ef3d3b2ffa8/stiahnut/?force=tru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>
            <a:extLst>
              <a:ext uri="{FF2B5EF4-FFF2-40B4-BE49-F238E27FC236}">
                <a16:creationId xmlns:a16="http://schemas.microsoft.com/office/drawing/2014/main" id="{C07C5BE8-3641-292B-3C77-52B18052E7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474" y="1509531"/>
            <a:ext cx="12079052" cy="2173838"/>
          </a:xfrm>
        </p:spPr>
        <p:txBody>
          <a:bodyPr/>
          <a:lstStyle/>
          <a:p>
            <a:pPr algn="ctr"/>
            <a:br>
              <a:rPr lang="sk-SK" dirty="0"/>
            </a:br>
            <a:r>
              <a:rPr lang="sk-SK" sz="4800" dirty="0"/>
              <a:t>Krypto po </a:t>
            </a:r>
            <a:r>
              <a:rPr lang="sk-SK" sz="4800" dirty="0" err="1"/>
              <a:t>MiCA</a:t>
            </a:r>
            <a:r>
              <a:rPr lang="sk-SK" sz="4800" dirty="0"/>
              <a:t>: regulovaný trh, niektoré riziká zostávajú</a:t>
            </a:r>
            <a:br>
              <a:rPr lang="sk-SK" dirty="0"/>
            </a:br>
            <a:endParaRPr lang="en-SK" sz="3600" dirty="0">
              <a:solidFill>
                <a:srgbClr val="91CEFF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C27E6A27-E12B-2BC8-48EF-E3CF9867030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sk-SK" dirty="0"/>
              <a:t>29. júl 2026</a:t>
            </a:r>
            <a:endParaRPr lang="en-SK" dirty="0"/>
          </a:p>
        </p:txBody>
      </p:sp>
      <p:pic>
        <p:nvPicPr>
          <p:cNvPr id="5" name="Obrázok 18" descr="Obrázok, na ktorom je symbol, grafika, kruh, písmo&#10;&#10;Automaticky generovaný popis">
            <a:extLst>
              <a:ext uri="{FF2B5EF4-FFF2-40B4-BE49-F238E27FC236}">
                <a16:creationId xmlns:a16="http://schemas.microsoft.com/office/drawing/2014/main" id="{65467BF0-63ED-5B1D-F0AD-824C8CBEE9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08595" y="6279422"/>
            <a:ext cx="275394" cy="31364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F07612F-2774-0D7C-086D-4BCD56B0CC00}"/>
              </a:ext>
            </a:extLst>
          </p:cNvPr>
          <p:cNvSpPr txBox="1"/>
          <p:nvPr/>
        </p:nvSpPr>
        <p:spPr>
          <a:xfrm>
            <a:off x="2078183" y="3530688"/>
            <a:ext cx="8267006" cy="1451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600"/>
              </a:spcAft>
              <a:buNone/>
            </a:pPr>
            <a:r>
              <a:rPr lang="sk-SK" sz="2800" dirty="0">
                <a:solidFill>
                  <a:schemeClr val="bg1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Ako sa zmenil trh a čo ukazuje prieskum medzi slovenskými spotrebiteľmi? </a:t>
            </a:r>
          </a:p>
          <a:p>
            <a:pPr>
              <a:lnSpc>
                <a:spcPct val="115000"/>
              </a:lnSpc>
              <a:spcAft>
                <a:spcPts val="600"/>
              </a:spcAft>
              <a:buNone/>
            </a:pPr>
            <a:r>
              <a:rPr lang="sk-SK" sz="18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2175071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jekt pre číslo snímky 2">
            <a:extLst>
              <a:ext uri="{FF2B5EF4-FFF2-40B4-BE49-F238E27FC236}">
                <a16:creationId xmlns:a16="http://schemas.microsoft.com/office/drawing/2014/main" id="{56181ADE-7DC2-CF19-E7FE-9AABD0E862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2270" y="202570"/>
            <a:ext cx="2743200" cy="365125"/>
          </a:xfrm>
        </p:spPr>
        <p:txBody>
          <a:bodyPr/>
          <a:lstStyle/>
          <a:p>
            <a:fld id="{92EE6F9F-8393-0046-8936-9662569AF597}" type="slidenum">
              <a:rPr lang="sk-SK" smtClean="0"/>
              <a:pPr/>
              <a:t>10</a:t>
            </a:fld>
            <a:endParaRPr lang="sk-SK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35D70AF-BB37-7FAD-3052-13091EC14A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6530" y="273703"/>
            <a:ext cx="10040470" cy="674564"/>
          </a:xfrm>
        </p:spPr>
        <p:txBody>
          <a:bodyPr/>
          <a:lstStyle/>
          <a:p>
            <a:r>
              <a:rPr lang="sk-SK" b="1" dirty="0"/>
              <a:t>Povedomie o </a:t>
            </a:r>
            <a:r>
              <a:rPr lang="sk-SK" b="1" dirty="0" err="1"/>
              <a:t>kryptoaktívach</a:t>
            </a:r>
            <a:r>
              <a:rPr lang="sk-SK" b="1" dirty="0"/>
              <a:t> zostáva vysoké</a:t>
            </a:r>
          </a:p>
        </p:txBody>
      </p:sp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BF76DDDE-05C7-C4ED-5E7A-60D6D2E05CE4}"/>
              </a:ext>
            </a:extLst>
          </p:cNvPr>
          <p:cNvSpPr txBox="1">
            <a:spLocks/>
          </p:cNvSpPr>
          <p:nvPr/>
        </p:nvSpPr>
        <p:spPr>
          <a:xfrm>
            <a:off x="256575" y="1286933"/>
            <a:ext cx="5711839" cy="5054599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800" b="0" i="0" kern="1200">
                <a:solidFill>
                  <a:srgbClr val="11203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b="0" i="0" kern="1200">
                <a:solidFill>
                  <a:srgbClr val="11203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b="0" i="0" kern="1200">
                <a:solidFill>
                  <a:srgbClr val="11203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rgbClr val="11203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200" kern="1200">
                <a:solidFill>
                  <a:srgbClr val="11203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Tx/>
              <a:buBlip>
                <a:blip r:embed="rId3"/>
              </a:buBlip>
            </a:pPr>
            <a:endParaRPr lang="sk-SK" sz="2000" dirty="0"/>
          </a:p>
          <a:p>
            <a:pPr marL="285750" indent="-285750">
              <a:buFontTx/>
              <a:buBlip>
                <a:blip r:embed="rId3"/>
              </a:buBlip>
            </a:pPr>
            <a:endParaRPr lang="sk-SK" sz="2000" dirty="0"/>
          </a:p>
          <a:p>
            <a:pPr marL="285750" indent="-285750">
              <a:buFontTx/>
              <a:buBlip>
                <a:blip r:embed="rId3"/>
              </a:buBlip>
            </a:pPr>
            <a:endParaRPr lang="sk-SK" sz="2000" dirty="0"/>
          </a:p>
          <a:p>
            <a:pPr marL="285750" indent="-285750">
              <a:buFontTx/>
              <a:buBlip>
                <a:blip r:embed="rId3"/>
              </a:buBlip>
            </a:pPr>
            <a:endParaRPr lang="sk-SK" sz="2000" dirty="0"/>
          </a:p>
          <a:p>
            <a:pPr marL="285750" indent="-285750">
              <a:buFontTx/>
              <a:buBlip>
                <a:blip r:embed="rId3"/>
              </a:buBlip>
            </a:pPr>
            <a:endParaRPr lang="sk-SK" sz="2000" dirty="0"/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D65B522D-381E-D6CD-E2F0-5FE9B50EB9F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1411491"/>
              </p:ext>
            </p:extLst>
          </p:nvPr>
        </p:nvGraphicFramePr>
        <p:xfrm>
          <a:off x="6032204" y="1289548"/>
          <a:ext cx="5970950" cy="45522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44C8C9DF-D44F-4CEC-FFA0-82B946F252A9}"/>
              </a:ext>
            </a:extLst>
          </p:cNvPr>
          <p:cNvSpPr txBox="1">
            <a:spLocks/>
          </p:cNvSpPr>
          <p:nvPr/>
        </p:nvSpPr>
        <p:spPr>
          <a:xfrm>
            <a:off x="192785" y="1412066"/>
            <a:ext cx="6339042" cy="4804331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800" b="0" i="0" kern="1200">
                <a:solidFill>
                  <a:srgbClr val="11203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b="0" i="0" kern="1200">
                <a:solidFill>
                  <a:srgbClr val="11203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b="0" i="0" kern="1200">
                <a:solidFill>
                  <a:srgbClr val="11203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rgbClr val="11203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200" kern="1200">
                <a:solidFill>
                  <a:srgbClr val="11203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Tx/>
              <a:buBlip>
                <a:blip r:embed="rId3"/>
              </a:buBlip>
            </a:pPr>
            <a:r>
              <a:rPr lang="sk-SK" sz="2400" b="1" dirty="0"/>
              <a:t>Skoro všetci už o </a:t>
            </a:r>
            <a:r>
              <a:rPr lang="sk-SK" sz="2400" b="1" dirty="0" err="1"/>
              <a:t>kryptoaktívach</a:t>
            </a:r>
            <a:r>
              <a:rPr lang="sk-SK" sz="2400" b="1" dirty="0"/>
              <a:t> počuli</a:t>
            </a:r>
          </a:p>
          <a:p>
            <a:pPr marL="742950" lvl="1" indent="-285750">
              <a:buBlip>
                <a:blip r:embed="rId3"/>
              </a:buBlip>
            </a:pPr>
            <a:r>
              <a:rPr lang="sk-SK" sz="2000" dirty="0"/>
              <a:t>88,5 % v 2025</a:t>
            </a:r>
          </a:p>
          <a:p>
            <a:pPr marL="742950" lvl="1" indent="-285750">
              <a:buBlip>
                <a:blip r:embed="rId3"/>
              </a:buBlip>
            </a:pPr>
            <a:r>
              <a:rPr lang="sk-SK" sz="2000" dirty="0"/>
              <a:t>87,9 % v 2023 </a:t>
            </a:r>
          </a:p>
          <a:p>
            <a:pPr marL="285750" indent="-285750">
              <a:buBlip>
                <a:blip r:embed="rId3"/>
              </a:buBlip>
            </a:pPr>
            <a:r>
              <a:rPr lang="sk-SK" sz="2400" b="1" dirty="0"/>
              <a:t>Rozumie im však málokto </a:t>
            </a:r>
          </a:p>
          <a:p>
            <a:pPr marL="742950" lvl="1" indent="-285750">
              <a:buBlip>
                <a:blip r:embed="rId3"/>
              </a:buBlip>
            </a:pPr>
            <a:r>
              <a:rPr lang="sk-SK" sz="2000" dirty="0"/>
              <a:t>46,2 % - žiadne vedomosti</a:t>
            </a:r>
          </a:p>
          <a:p>
            <a:pPr marL="742950" lvl="1" indent="-285750">
              <a:buBlip>
                <a:blip r:embed="rId3"/>
              </a:buBlip>
            </a:pPr>
            <a:r>
              <a:rPr lang="sk-SK" sz="2000" dirty="0"/>
              <a:t>47% - základné vedomosti</a:t>
            </a:r>
          </a:p>
          <a:p>
            <a:pPr marL="742950" lvl="1" indent="-285750">
              <a:buBlip>
                <a:blip r:embed="rId3"/>
              </a:buBlip>
            </a:pPr>
            <a:r>
              <a:rPr lang="sk-SK" sz="2000" dirty="0"/>
              <a:t>6,8% - pokročilé vedomosti</a:t>
            </a:r>
          </a:p>
          <a:p>
            <a:endParaRPr lang="sk-SK" sz="2400" dirty="0"/>
          </a:p>
          <a:p>
            <a:endParaRPr lang="sk-SK" sz="2400" b="1" dirty="0"/>
          </a:p>
          <a:p>
            <a:endParaRPr lang="sk-SK" sz="2400" dirty="0"/>
          </a:p>
          <a:p>
            <a:endParaRPr lang="sk-SK" sz="2400" dirty="0"/>
          </a:p>
          <a:p>
            <a:pPr marL="285750" indent="-285750">
              <a:buBlip>
                <a:blip r:embed="rId3"/>
              </a:buBlip>
            </a:pPr>
            <a:endParaRPr lang="sk-SK" sz="2400" dirty="0"/>
          </a:p>
          <a:p>
            <a:pPr marL="285750" indent="-285750">
              <a:buFontTx/>
              <a:buBlip>
                <a:blip r:embed="rId3"/>
              </a:buBlip>
            </a:pPr>
            <a:endParaRPr lang="sk-SK" sz="1600" dirty="0"/>
          </a:p>
          <a:p>
            <a:pPr marL="285750" indent="-285750">
              <a:buFontTx/>
              <a:buBlip>
                <a:blip r:embed="rId3"/>
              </a:buBlip>
            </a:pPr>
            <a:endParaRPr lang="sk-SK" sz="1600" dirty="0"/>
          </a:p>
          <a:p>
            <a:pPr marL="285750" indent="-285750">
              <a:buFontTx/>
              <a:buBlip>
                <a:blip r:embed="rId3"/>
              </a:buBlip>
            </a:pPr>
            <a:endParaRPr lang="sk-SK" sz="16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2E543DB-A83C-35B7-62E1-9B4669696870}"/>
              </a:ext>
            </a:extLst>
          </p:cNvPr>
          <p:cNvSpPr txBox="1"/>
          <p:nvPr/>
        </p:nvSpPr>
        <p:spPr>
          <a:xfrm>
            <a:off x="6531826" y="5599635"/>
            <a:ext cx="530313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sk-SK" sz="1800" dirty="0"/>
          </a:p>
          <a:p>
            <a:pPr marL="285750" indent="-285750">
              <a:buFontTx/>
              <a:buBlip>
                <a:blip r:embed="rId3"/>
              </a:buBlip>
            </a:pPr>
            <a:r>
              <a:rPr lang="sk-SK" dirty="0"/>
              <a:t>Väčšina respondentov pozná iba Bitcoin</a:t>
            </a:r>
          </a:p>
        </p:txBody>
      </p:sp>
    </p:spTree>
    <p:extLst>
      <p:ext uri="{BB962C8B-B14F-4D97-AF65-F5344CB8AC3E}">
        <p14:creationId xmlns:p14="http://schemas.microsoft.com/office/powerpoint/2010/main" val="31328244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B2E0C7B-C1D4-D3FB-52A5-6756245C42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124" y="323663"/>
            <a:ext cx="11702345" cy="1326251"/>
          </a:xfrm>
        </p:spPr>
        <p:txBody>
          <a:bodyPr/>
          <a:lstStyle/>
          <a:p>
            <a:r>
              <a:rPr lang="sk-SK" b="1" dirty="0"/>
              <a:t>Počet používateľov rastie, vlastníctvo stagnuje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5D0AC58-5528-957E-B875-83B4A68A30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2EE6F9F-8393-0046-8936-9662569AF597}" type="slidenum">
              <a:rPr lang="sk-SK" smtClean="0"/>
              <a:pPr/>
              <a:t>11</a:t>
            </a:fld>
            <a:endParaRPr lang="sk-SK" dirty="0"/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631300B2-863D-5EF8-7624-E8A15F151C8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73612273"/>
              </p:ext>
            </p:extLst>
          </p:nvPr>
        </p:nvGraphicFramePr>
        <p:xfrm>
          <a:off x="6268423" y="3849242"/>
          <a:ext cx="5566450" cy="16637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268416B9-0D0C-1B02-6B36-4E10D4AD871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82065421"/>
              </p:ext>
            </p:extLst>
          </p:nvPr>
        </p:nvGraphicFramePr>
        <p:xfrm>
          <a:off x="6296377" y="2427546"/>
          <a:ext cx="5594404" cy="17898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053041AB-0F90-7E60-3A31-27CA7B43B6C1}"/>
              </a:ext>
            </a:extLst>
          </p:cNvPr>
          <p:cNvSpPr txBox="1">
            <a:spLocks/>
          </p:cNvSpPr>
          <p:nvPr/>
        </p:nvSpPr>
        <p:spPr>
          <a:xfrm>
            <a:off x="146530" y="1248056"/>
            <a:ext cx="5846946" cy="4755315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800" b="0" i="0" kern="1200">
                <a:solidFill>
                  <a:srgbClr val="11203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b="0" i="0" kern="1200">
                <a:solidFill>
                  <a:srgbClr val="11203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b="0" i="0" kern="1200">
                <a:solidFill>
                  <a:srgbClr val="11203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rgbClr val="11203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200" kern="1200">
                <a:solidFill>
                  <a:srgbClr val="11203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k-SK" sz="2400" b="1" dirty="0"/>
          </a:p>
          <a:p>
            <a:pPr marL="285750" indent="-285750">
              <a:buFontTx/>
              <a:buBlip>
                <a:blip r:embed="rId4"/>
              </a:buBlip>
            </a:pPr>
            <a:endParaRPr lang="sk-SK" sz="2400" b="1" dirty="0"/>
          </a:p>
          <a:p>
            <a:pPr marL="285750" indent="-285750">
              <a:buFontTx/>
              <a:buBlip>
                <a:blip r:embed="rId4"/>
              </a:buBlip>
            </a:pPr>
            <a:endParaRPr lang="sk-SK" sz="2400" b="1" dirty="0"/>
          </a:p>
          <a:p>
            <a:endParaRPr lang="sk-SK" sz="2400" b="1" dirty="0"/>
          </a:p>
          <a:p>
            <a:endParaRPr lang="sk-SK" sz="1600" dirty="0"/>
          </a:p>
          <a:p>
            <a:pPr marL="285750" indent="-285750">
              <a:buFontTx/>
              <a:buBlip>
                <a:blip r:embed="rId4"/>
              </a:buBlip>
            </a:pPr>
            <a:endParaRPr lang="sk-SK" sz="1600" dirty="0"/>
          </a:p>
          <a:p>
            <a:pPr marL="285750" indent="-285750">
              <a:buFontTx/>
              <a:buBlip>
                <a:blip r:embed="rId4"/>
              </a:buBlip>
            </a:pPr>
            <a:endParaRPr lang="sk-SK" sz="1600" dirty="0"/>
          </a:p>
          <a:p>
            <a:pPr marL="285750" indent="-285750">
              <a:buFontTx/>
              <a:buBlip>
                <a:blip r:embed="rId4"/>
              </a:buBlip>
            </a:pPr>
            <a:endParaRPr lang="sk-SK" sz="1800" dirty="0"/>
          </a:p>
          <a:p>
            <a:pPr marL="285750" indent="-285750">
              <a:buBlip>
                <a:blip r:embed="rId4"/>
              </a:buBlip>
            </a:pPr>
            <a:endParaRPr lang="sk-SK" sz="1800" dirty="0"/>
          </a:p>
          <a:p>
            <a:pPr marL="285750" indent="-285750">
              <a:buBlip>
                <a:blip r:embed="rId4"/>
              </a:buBlip>
            </a:pPr>
            <a:r>
              <a:rPr lang="sk-SK" sz="1800" dirty="0"/>
              <a:t>Počet vlastníkov stagnuje</a:t>
            </a:r>
          </a:p>
          <a:p>
            <a:pPr marL="285750" indent="-285750">
              <a:buBlip>
                <a:blip r:embed="rId4"/>
              </a:buBlip>
            </a:pPr>
            <a:r>
              <a:rPr lang="sk-SK" sz="1800" dirty="0"/>
              <a:t>Rastie počet bývalých vlastníkov</a:t>
            </a:r>
          </a:p>
          <a:p>
            <a:pPr marL="285750" indent="-285750">
              <a:buBlip>
                <a:blip r:embed="rId4"/>
              </a:buBlip>
            </a:pPr>
            <a:r>
              <a:rPr lang="sk-SK" sz="1800" dirty="0"/>
              <a:t>Skúsenosť s </a:t>
            </a:r>
            <a:r>
              <a:rPr lang="sk-SK" sz="1800" dirty="0" err="1"/>
              <a:t>kryptom</a:t>
            </a:r>
            <a:r>
              <a:rPr lang="sk-SK" sz="1800" dirty="0"/>
              <a:t> sa celkovo zvyšuje</a:t>
            </a:r>
          </a:p>
          <a:p>
            <a:pPr marL="285750" indent="-285750">
              <a:buFontTx/>
              <a:buBlip>
                <a:blip r:embed="rId4"/>
              </a:buBlip>
            </a:pPr>
            <a:endParaRPr lang="sk-SK" sz="1600" dirty="0"/>
          </a:p>
          <a:p>
            <a:pPr marL="285750" indent="-285750">
              <a:buFontTx/>
              <a:buBlip>
                <a:blip r:embed="rId4"/>
              </a:buBlip>
            </a:pPr>
            <a:endParaRPr lang="sk-SK" sz="1600" dirty="0"/>
          </a:p>
          <a:p>
            <a:endParaRPr lang="sk-SK" sz="1600" dirty="0"/>
          </a:p>
          <a:p>
            <a:pPr marL="285750" indent="-285750">
              <a:buFontTx/>
              <a:buBlip>
                <a:blip r:embed="rId4"/>
              </a:buBlip>
            </a:pPr>
            <a:endParaRPr lang="sk-SK" sz="1600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F9F97C3F-C44D-E94D-C3F8-150BC6461E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0654466"/>
              </p:ext>
            </p:extLst>
          </p:nvPr>
        </p:nvGraphicFramePr>
        <p:xfrm>
          <a:off x="243124" y="1578139"/>
          <a:ext cx="5491046" cy="272400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29507">
                  <a:extLst>
                    <a:ext uri="{9D8B030D-6E8A-4147-A177-3AD203B41FA5}">
                      <a16:colId xmlns:a16="http://schemas.microsoft.com/office/drawing/2014/main" val="3595846876"/>
                    </a:ext>
                  </a:extLst>
                </a:gridCol>
                <a:gridCol w="946521">
                  <a:extLst>
                    <a:ext uri="{9D8B030D-6E8A-4147-A177-3AD203B41FA5}">
                      <a16:colId xmlns:a16="http://schemas.microsoft.com/office/drawing/2014/main" val="470565071"/>
                    </a:ext>
                  </a:extLst>
                </a:gridCol>
                <a:gridCol w="1008968">
                  <a:extLst>
                    <a:ext uri="{9D8B030D-6E8A-4147-A177-3AD203B41FA5}">
                      <a16:colId xmlns:a16="http://schemas.microsoft.com/office/drawing/2014/main" val="2716505625"/>
                    </a:ext>
                  </a:extLst>
                </a:gridCol>
                <a:gridCol w="1206050">
                  <a:extLst>
                    <a:ext uri="{9D8B030D-6E8A-4147-A177-3AD203B41FA5}">
                      <a16:colId xmlns:a16="http://schemas.microsoft.com/office/drawing/2014/main" val="1807683423"/>
                    </a:ext>
                  </a:extLst>
                </a:gridCol>
              </a:tblGrid>
              <a:tr h="484061"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sk-SK" sz="1600" dirty="0">
                          <a:effectLst/>
                        </a:rPr>
                        <a:t> </a:t>
                      </a:r>
                      <a:endParaRPr lang="sk-SK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sk-SK" sz="1600" dirty="0">
                          <a:effectLst/>
                        </a:rPr>
                        <a:t>2021</a:t>
                      </a:r>
                      <a:endParaRPr lang="sk-SK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sk-SK" sz="1600" dirty="0">
                          <a:effectLst/>
                        </a:rPr>
                        <a:t>2023</a:t>
                      </a:r>
                      <a:endParaRPr lang="sk-SK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sk-SK" sz="1600" dirty="0">
                          <a:effectLst/>
                        </a:rPr>
                        <a:t>2025</a:t>
                      </a:r>
                      <a:endParaRPr lang="sk-SK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84817229"/>
                  </a:ext>
                </a:extLst>
              </a:tr>
              <a:tr h="633442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sk-SK" sz="2000" dirty="0">
                          <a:effectLst/>
                        </a:rPr>
                        <a:t>Vlastnia </a:t>
                      </a:r>
                      <a:r>
                        <a:rPr lang="sk-SK" sz="2000" dirty="0" err="1">
                          <a:effectLst/>
                        </a:rPr>
                        <a:t>kryptoaktíva</a:t>
                      </a:r>
                      <a:endParaRPr lang="sk-SK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sk-SK" sz="2000" dirty="0">
                          <a:effectLst/>
                        </a:rPr>
                        <a:t>5,8 %</a:t>
                      </a:r>
                      <a:endParaRPr lang="sk-SK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sk-SK" sz="2000" dirty="0">
                          <a:effectLst/>
                        </a:rPr>
                        <a:t>6,5 %</a:t>
                      </a:r>
                      <a:endParaRPr lang="sk-SK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sk-SK" sz="2000" b="1" dirty="0">
                          <a:effectLst/>
                        </a:rPr>
                        <a:t>6,4 %</a:t>
                      </a:r>
                      <a:endParaRPr lang="sk-SK" sz="20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63378770"/>
                  </a:ext>
                </a:extLst>
              </a:tr>
              <a:tr h="707965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sk-SK" sz="2000" dirty="0">
                          <a:effectLst/>
                        </a:rPr>
                        <a:t>V minulosti vlastnili </a:t>
                      </a:r>
                      <a:endParaRPr lang="sk-SK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sk-SK" sz="2000" dirty="0">
                          <a:effectLst/>
                        </a:rPr>
                        <a:t>3,1 %</a:t>
                      </a:r>
                      <a:endParaRPr lang="sk-SK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sk-SK" sz="2000" dirty="0">
                          <a:effectLst/>
                        </a:rPr>
                        <a:t>5,9 %</a:t>
                      </a:r>
                      <a:endParaRPr lang="sk-SK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sk-SK" sz="2000" b="1" dirty="0">
                          <a:effectLst/>
                        </a:rPr>
                        <a:t>7 %</a:t>
                      </a:r>
                      <a:endParaRPr lang="sk-SK" sz="20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28090673"/>
                  </a:ext>
                </a:extLst>
              </a:tr>
              <a:tr h="875643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sk-SK" sz="2000" dirty="0">
                          <a:effectLst/>
                        </a:rPr>
                        <a:t>Používatelia (Spolu)</a:t>
                      </a:r>
                      <a:endParaRPr lang="sk-SK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sk-SK" sz="2000" dirty="0">
                          <a:effectLst/>
                        </a:rPr>
                        <a:t> 8,9 %</a:t>
                      </a:r>
                      <a:endParaRPr lang="sk-SK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sk-SK" sz="2000" dirty="0">
                          <a:effectLst/>
                        </a:rPr>
                        <a:t> 12,4 %</a:t>
                      </a:r>
                      <a:endParaRPr lang="sk-SK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sk-SK" sz="2000" b="1" dirty="0">
                          <a:effectLst/>
                        </a:rPr>
                        <a:t> 13,4 %</a:t>
                      </a:r>
                      <a:endParaRPr lang="sk-SK" sz="20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67643175"/>
                  </a:ext>
                </a:extLst>
              </a:tr>
            </a:tbl>
          </a:graphicData>
        </a:graphic>
      </p:graphicFrame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50A06062-4760-A807-A633-3499E6BB91B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12917081"/>
              </p:ext>
            </p:extLst>
          </p:nvPr>
        </p:nvGraphicFramePr>
        <p:xfrm>
          <a:off x="6296377" y="1150978"/>
          <a:ext cx="5538496" cy="15097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8FBAE250-3664-E34C-B8BA-2D289F7D8C4D}"/>
              </a:ext>
            </a:extLst>
          </p:cNvPr>
          <p:cNvSpPr txBox="1"/>
          <p:nvPr/>
        </p:nvSpPr>
        <p:spPr>
          <a:xfrm>
            <a:off x="6400083" y="5260700"/>
            <a:ext cx="530313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sk-SK" sz="1800" dirty="0"/>
          </a:p>
          <a:p>
            <a:pPr marL="285750" indent="-285750">
              <a:buFontTx/>
              <a:buBlip>
                <a:blip r:embed="rId4"/>
              </a:buBlip>
            </a:pPr>
            <a:r>
              <a:rPr lang="sk-SK" dirty="0"/>
              <a:t>Narastá záujem žien</a:t>
            </a:r>
          </a:p>
          <a:p>
            <a:pPr marL="285750" indent="-285750">
              <a:buFontTx/>
              <a:buBlip>
                <a:blip r:embed="rId4"/>
              </a:buBlip>
            </a:pPr>
            <a:r>
              <a:rPr lang="sk-SK" dirty="0"/>
              <a:t>Rastie podiel menej vzdelaných</a:t>
            </a:r>
          </a:p>
          <a:p>
            <a:pPr marL="285750" indent="-285750">
              <a:buFontTx/>
              <a:buBlip>
                <a:blip r:embed="rId4"/>
              </a:buBlip>
            </a:pPr>
            <a:r>
              <a:rPr lang="sk-SK" dirty="0"/>
              <a:t>Zvyšuje sa vek používateľov</a:t>
            </a:r>
          </a:p>
        </p:txBody>
      </p:sp>
    </p:spTree>
    <p:extLst>
      <p:ext uri="{BB962C8B-B14F-4D97-AF65-F5344CB8AC3E}">
        <p14:creationId xmlns:p14="http://schemas.microsoft.com/office/powerpoint/2010/main" val="11149518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5E82002-2205-3DC6-C7D5-B44EA54DA2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6530" y="274320"/>
            <a:ext cx="11313568" cy="785553"/>
          </a:xfrm>
        </p:spPr>
        <p:txBody>
          <a:bodyPr/>
          <a:lstStyle/>
          <a:p>
            <a:r>
              <a:rPr lang="sk-SK" b="1" dirty="0"/>
              <a:t>Krypto sa posúva od špekulácie k investícii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8D4FC53-C56C-D648-10CA-C5F153FA90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2EE6F9F-8393-0046-8936-9662569AF597}" type="slidenum">
              <a:rPr lang="sk-SK" smtClean="0"/>
              <a:pPr/>
              <a:t>12</a:t>
            </a:fld>
            <a:endParaRPr lang="sk-SK" dirty="0"/>
          </a:p>
        </p:txBody>
      </p:sp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57EFE3B2-C1DB-B1D1-2029-A67C6B39D9F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5493349"/>
              </p:ext>
            </p:extLst>
          </p:nvPr>
        </p:nvGraphicFramePr>
        <p:xfrm>
          <a:off x="5920630" y="1496093"/>
          <a:ext cx="5275543" cy="38658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50B05E1B-B220-6E31-7BCE-D59A28377D81}"/>
              </a:ext>
            </a:extLst>
          </p:cNvPr>
          <p:cNvSpPr txBox="1"/>
          <p:nvPr/>
        </p:nvSpPr>
        <p:spPr>
          <a:xfrm>
            <a:off x="6739575" y="1124523"/>
            <a:ext cx="57118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600" dirty="0">
                <a:solidFill>
                  <a:srgbClr val="FF7430"/>
                </a:solidFill>
              </a:rPr>
              <a:t>Dôvody nákupu </a:t>
            </a:r>
            <a:r>
              <a:rPr lang="sk-SK" sz="1600" dirty="0" err="1">
                <a:solidFill>
                  <a:srgbClr val="FF7430"/>
                </a:solidFill>
              </a:rPr>
              <a:t>kryptoaktív</a:t>
            </a:r>
            <a:endParaRPr lang="sk-SK" sz="1600" dirty="0">
              <a:solidFill>
                <a:srgbClr val="FF743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526481D-5869-3632-8AAB-B51EBAE28C10}"/>
              </a:ext>
            </a:extLst>
          </p:cNvPr>
          <p:cNvSpPr txBox="1"/>
          <p:nvPr/>
        </p:nvSpPr>
        <p:spPr>
          <a:xfrm>
            <a:off x="11196173" y="2681011"/>
            <a:ext cx="184731" cy="646331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endParaRPr lang="sk-SK" sz="3600" b="1" dirty="0">
              <a:solidFill>
                <a:srgbClr val="FF0000"/>
              </a:solidFill>
            </a:endParaRPr>
          </a:p>
        </p:txBody>
      </p:sp>
      <p:pic>
        <p:nvPicPr>
          <p:cNvPr id="6" name="Pictur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31730" y="2786495"/>
            <a:ext cx="506932" cy="338554"/>
          </a:xfrm>
          <a:prstGeom prst="rect">
            <a:avLst/>
          </a:prstGeom>
        </p:spPr>
      </p:pic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4448967C-3447-ACE2-72D5-ABA4125E334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47749070"/>
              </p:ext>
            </p:extLst>
          </p:nvPr>
        </p:nvGraphicFramePr>
        <p:xfrm>
          <a:off x="56835" y="1496093"/>
          <a:ext cx="6682740" cy="34333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729488EC-C762-2F06-DA20-87E63969794A}"/>
              </a:ext>
            </a:extLst>
          </p:cNvPr>
          <p:cNvSpPr txBox="1"/>
          <p:nvPr/>
        </p:nvSpPr>
        <p:spPr>
          <a:xfrm>
            <a:off x="472672" y="1157539"/>
            <a:ext cx="57118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1600" dirty="0">
                <a:solidFill>
                  <a:srgbClr val="FF7430"/>
                </a:solidFill>
              </a:rPr>
              <a:t>Spôsob nákupu kryptoaktív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1BBA9AC-F189-4579-6B8C-AE85AD5110C9}"/>
              </a:ext>
            </a:extLst>
          </p:cNvPr>
          <p:cNvSpPr txBox="1"/>
          <p:nvPr/>
        </p:nvSpPr>
        <p:spPr>
          <a:xfrm>
            <a:off x="432769" y="4897209"/>
            <a:ext cx="530313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sk-SK" sz="1800" dirty="0"/>
          </a:p>
          <a:p>
            <a:pPr marL="285750" indent="-285750">
              <a:buFontTx/>
              <a:buBlip>
                <a:blip r:embed="rId6"/>
              </a:buBlip>
            </a:pPr>
            <a:r>
              <a:rPr lang="sk-SK" dirty="0"/>
              <a:t>Zahraničné firmy naďalej dominujú</a:t>
            </a:r>
          </a:p>
          <a:p>
            <a:pPr marL="285750" indent="-285750">
              <a:buFontTx/>
              <a:buBlip>
                <a:blip r:embed="rId6"/>
              </a:buBlip>
            </a:pPr>
            <a:r>
              <a:rPr lang="sk-SK" dirty="0"/>
              <a:t>Klesá využívanie </a:t>
            </a:r>
            <a:r>
              <a:rPr lang="sk-SK" dirty="0" err="1"/>
              <a:t>kryptomatov</a:t>
            </a:r>
            <a:endParaRPr lang="sk-SK" dirty="0"/>
          </a:p>
          <a:p>
            <a:pPr marL="285750" indent="-285750">
              <a:buFontTx/>
              <a:buBlip>
                <a:blip r:embed="rId6"/>
              </a:buBlip>
            </a:pPr>
            <a:r>
              <a:rPr lang="sk-SK" dirty="0"/>
              <a:t>Výrazne klesá nákup prostredníctvom ťažby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2C3AB36-4FD7-C6AF-5C71-968BAF6D9EFE}"/>
              </a:ext>
            </a:extLst>
          </p:cNvPr>
          <p:cNvSpPr txBox="1"/>
          <p:nvPr/>
        </p:nvSpPr>
        <p:spPr>
          <a:xfrm>
            <a:off x="6298926" y="5092559"/>
            <a:ext cx="567971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Tx/>
              <a:buBlip>
                <a:blip r:embed="rId6"/>
              </a:buBlip>
            </a:pPr>
            <a:r>
              <a:rPr lang="sk-SK" dirty="0"/>
              <a:t>Najčastejší dôvod nákupu kryptoaktív je praktické vyskúšanie</a:t>
            </a:r>
          </a:p>
          <a:p>
            <a:pPr marL="285750" indent="-285750">
              <a:buFontTx/>
              <a:buBlip>
                <a:blip r:embed="rId6"/>
              </a:buBlip>
            </a:pPr>
            <a:r>
              <a:rPr lang="sk-SK" dirty="0"/>
              <a:t>Špekulácia ustupuje investičnému využitiu</a:t>
            </a:r>
          </a:p>
          <a:p>
            <a:pPr marL="285750" indent="-285750">
              <a:buFontTx/>
              <a:buBlip>
                <a:blip r:embed="rId6"/>
              </a:buBlip>
            </a:pPr>
            <a:r>
              <a:rPr lang="sk-SK" dirty="0"/>
              <a:t>Mierne rastie využívanie krypta v rámci penzijného plánu</a:t>
            </a:r>
          </a:p>
        </p:txBody>
      </p:sp>
    </p:spTree>
    <p:extLst>
      <p:ext uri="{BB962C8B-B14F-4D97-AF65-F5344CB8AC3E}">
        <p14:creationId xmlns:p14="http://schemas.microsoft.com/office/powerpoint/2010/main" val="21615775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93945F-590C-0028-1DF3-489869E22C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objekt pre číslo snímky 3">
            <a:extLst>
              <a:ext uri="{FF2B5EF4-FFF2-40B4-BE49-F238E27FC236}">
                <a16:creationId xmlns:a16="http://schemas.microsoft.com/office/drawing/2014/main" id="{0F13A138-196E-2412-BD90-5FA7DE8794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2270" y="297572"/>
            <a:ext cx="2743200" cy="365125"/>
          </a:xfrm>
        </p:spPr>
        <p:txBody>
          <a:bodyPr/>
          <a:lstStyle/>
          <a:p>
            <a:fld id="{92EE6F9F-8393-0046-8936-9662569AF597}" type="slidenum">
              <a:rPr lang="sk-SK" smtClean="0"/>
              <a:pPr/>
              <a:t>13</a:t>
            </a:fld>
            <a:endParaRPr lang="sk-SK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69204D76-19B6-281D-F51E-A3B9A63851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6530" y="323663"/>
            <a:ext cx="9871137" cy="1205158"/>
          </a:xfrm>
        </p:spPr>
        <p:txBody>
          <a:bodyPr/>
          <a:lstStyle/>
          <a:p>
            <a:r>
              <a:rPr lang="sk-SK" b="1" dirty="0"/>
              <a:t>Krypto je doplnková zložka portfólia</a:t>
            </a:r>
            <a:endParaRPr lang="en-SK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7CAFE85-9D52-6F24-89FE-BF9D8DE896D6}"/>
              </a:ext>
            </a:extLst>
          </p:cNvPr>
          <p:cNvSpPr txBox="1"/>
          <p:nvPr/>
        </p:nvSpPr>
        <p:spPr>
          <a:xfrm>
            <a:off x="6599807" y="1239186"/>
            <a:ext cx="5711839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sk-SK" sz="1600" dirty="0">
                <a:solidFill>
                  <a:srgbClr val="FF7430"/>
                </a:solidFill>
              </a:rPr>
              <a:t>Podiel </a:t>
            </a:r>
            <a:r>
              <a:rPr lang="sk-SK" sz="1600" dirty="0" err="1">
                <a:solidFill>
                  <a:srgbClr val="FF7430"/>
                </a:solidFill>
              </a:rPr>
              <a:t>kryptoaktív</a:t>
            </a:r>
            <a:r>
              <a:rPr lang="sk-SK" sz="1600" dirty="0">
                <a:solidFill>
                  <a:srgbClr val="FF7430"/>
                </a:solidFill>
              </a:rPr>
              <a:t> v investičnom portfóliu</a:t>
            </a:r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5D2E25D6-423D-99BA-2DEE-21DB2F40BA9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15105235"/>
              </p:ext>
            </p:extLst>
          </p:nvPr>
        </p:nvGraphicFramePr>
        <p:xfrm>
          <a:off x="619688" y="1691110"/>
          <a:ext cx="5413163" cy="29317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91840F72-983C-EA63-3669-3404796F2DF7}"/>
              </a:ext>
            </a:extLst>
          </p:cNvPr>
          <p:cNvSpPr txBox="1"/>
          <p:nvPr/>
        </p:nvSpPr>
        <p:spPr>
          <a:xfrm>
            <a:off x="728332" y="1229445"/>
            <a:ext cx="57118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600" dirty="0">
                <a:solidFill>
                  <a:srgbClr val="FF7430"/>
                </a:solidFill>
              </a:rPr>
              <a:t>Hodnota vlastnených </a:t>
            </a:r>
            <a:r>
              <a:rPr lang="sk-SK" sz="1600" dirty="0" err="1">
                <a:solidFill>
                  <a:srgbClr val="FF7430"/>
                </a:solidFill>
              </a:rPr>
              <a:t>kryptoaktív</a:t>
            </a:r>
            <a:endParaRPr lang="sk-SK" sz="1600" dirty="0">
              <a:solidFill>
                <a:srgbClr val="FF743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33400A3-4369-6BFD-0E66-6BAAE65EFDCB}"/>
              </a:ext>
            </a:extLst>
          </p:cNvPr>
          <p:cNvSpPr txBox="1"/>
          <p:nvPr/>
        </p:nvSpPr>
        <p:spPr>
          <a:xfrm>
            <a:off x="564270" y="4622890"/>
            <a:ext cx="530313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sk-SK" sz="1800" dirty="0"/>
          </a:p>
          <a:p>
            <a:pPr marL="285750" indent="-285750">
              <a:buFontTx/>
              <a:buBlip>
                <a:blip r:embed="rId4"/>
              </a:buBlip>
            </a:pPr>
            <a:r>
              <a:rPr lang="sk-SK" dirty="0"/>
              <a:t>Naďalej prevažujú menšie sumy</a:t>
            </a:r>
          </a:p>
          <a:p>
            <a:pPr marL="285750" indent="-285750">
              <a:buFontTx/>
              <a:buBlip>
                <a:blip r:embed="rId4"/>
              </a:buBlip>
            </a:pPr>
            <a:r>
              <a:rPr lang="sk-SK" dirty="0"/>
              <a:t>Mierny posun k sumám nad 1 000 €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6B01080-3B2B-E053-F2A0-FC8DEC008294}"/>
              </a:ext>
            </a:extLst>
          </p:cNvPr>
          <p:cNvSpPr txBox="1"/>
          <p:nvPr/>
        </p:nvSpPr>
        <p:spPr>
          <a:xfrm>
            <a:off x="6541092" y="4622890"/>
            <a:ext cx="5031219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sk-SK" sz="1800" dirty="0"/>
          </a:p>
          <a:p>
            <a:pPr marL="285750" indent="-285750">
              <a:buFontTx/>
              <a:buBlip>
                <a:blip r:embed="rId4"/>
              </a:buBlip>
            </a:pPr>
            <a:r>
              <a:rPr lang="sk-SK" dirty="0"/>
              <a:t>Väčšina respondentov má do 10 % kryptoaktív v portfóliu</a:t>
            </a:r>
          </a:p>
          <a:p>
            <a:pPr marL="285750" indent="-285750">
              <a:buFontTx/>
              <a:buBlip>
                <a:blip r:embed="rId4"/>
              </a:buBlip>
            </a:pPr>
            <a:r>
              <a:rPr lang="sk-SK" dirty="0"/>
              <a:t>Klesá podiel respondentov u ktorých tvorí krypto viac než 10 % </a:t>
            </a:r>
          </a:p>
          <a:p>
            <a:endParaRPr lang="sk-SK" sz="1800" dirty="0"/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BC774A87-B656-EE9E-3C30-498AA6AB5C0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05439193"/>
              </p:ext>
            </p:extLst>
          </p:nvPr>
        </p:nvGraphicFramePr>
        <p:xfrm>
          <a:off x="5902216" y="1680591"/>
          <a:ext cx="5413163" cy="28199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6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04762" y="1525715"/>
            <a:ext cx="800100" cy="800100"/>
          </a:xfrm>
          <a:prstGeom prst="rect">
            <a:avLst/>
          </a:prstGeom>
        </p:spPr>
      </p:pic>
      <p:pic>
        <p:nvPicPr>
          <p:cNvPr id="13" name="Picture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20543" y="3035391"/>
            <a:ext cx="792256" cy="670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6193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5F8D7D6-6896-991E-8619-553844ACF1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6530" y="274320"/>
            <a:ext cx="10531537" cy="954679"/>
          </a:xfrm>
        </p:spPr>
        <p:txBody>
          <a:bodyPr/>
          <a:lstStyle/>
          <a:p>
            <a:r>
              <a:rPr lang="sk-SK" b="1" dirty="0"/>
              <a:t>Vo vlastníctve kryptoaktív dominuje Bitcoin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DBA4677-7C9F-25C1-EEFC-53192BA870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2EE6F9F-8393-0046-8936-9662569AF597}" type="slidenum">
              <a:rPr lang="sk-SK" smtClean="0"/>
              <a:pPr/>
              <a:t>14</a:t>
            </a:fld>
            <a:endParaRPr lang="sk-SK" dirty="0"/>
          </a:p>
        </p:txBody>
      </p:sp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DC3F25E6-7276-57C8-F0EA-43D98A5EFF1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93272070"/>
              </p:ext>
            </p:extLst>
          </p:nvPr>
        </p:nvGraphicFramePr>
        <p:xfrm>
          <a:off x="6162503" y="1530367"/>
          <a:ext cx="5127228" cy="28834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DE1752EC-56C6-ACD3-7A70-BB2E0B1A97E5}"/>
              </a:ext>
            </a:extLst>
          </p:cNvPr>
          <p:cNvSpPr txBox="1"/>
          <p:nvPr/>
        </p:nvSpPr>
        <p:spPr>
          <a:xfrm>
            <a:off x="6955209" y="1230919"/>
            <a:ext cx="57118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600" dirty="0">
                <a:solidFill>
                  <a:srgbClr val="FF7430"/>
                </a:solidFill>
              </a:rPr>
              <a:t>Spôsob úschovy </a:t>
            </a:r>
            <a:r>
              <a:rPr lang="sk-SK" sz="1600" dirty="0" err="1">
                <a:solidFill>
                  <a:srgbClr val="FF7430"/>
                </a:solidFill>
              </a:rPr>
              <a:t>kryptoaktív</a:t>
            </a:r>
            <a:endParaRPr lang="sk-SK" sz="1600" dirty="0">
              <a:solidFill>
                <a:srgbClr val="FF7430"/>
              </a:solidFill>
            </a:endParaRP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99FE7847-33C2-B4AA-37A2-2CE49FD4A7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27749979"/>
              </p:ext>
            </p:extLst>
          </p:nvPr>
        </p:nvGraphicFramePr>
        <p:xfrm>
          <a:off x="676509" y="1600571"/>
          <a:ext cx="5458284" cy="37923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EC06710B-3817-F1B4-DFCD-2F159711663D}"/>
              </a:ext>
            </a:extLst>
          </p:cNvPr>
          <p:cNvSpPr txBox="1"/>
          <p:nvPr/>
        </p:nvSpPr>
        <p:spPr>
          <a:xfrm>
            <a:off x="1020099" y="1201418"/>
            <a:ext cx="57118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600" dirty="0">
                <a:solidFill>
                  <a:srgbClr val="FF7430"/>
                </a:solidFill>
              </a:rPr>
              <a:t>Najčastejšie vlastnené </a:t>
            </a:r>
            <a:r>
              <a:rPr lang="sk-SK" sz="1600" dirty="0" err="1">
                <a:solidFill>
                  <a:srgbClr val="FF7430"/>
                </a:solidFill>
              </a:rPr>
              <a:t>kryptoaktíva</a:t>
            </a:r>
            <a:endParaRPr lang="sk-SK" sz="1600" dirty="0">
              <a:solidFill>
                <a:srgbClr val="FF743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6176B72-E3BD-7AC1-C852-CC5B67DFFDC9}"/>
              </a:ext>
            </a:extLst>
          </p:cNvPr>
          <p:cNvSpPr txBox="1"/>
          <p:nvPr/>
        </p:nvSpPr>
        <p:spPr>
          <a:xfrm>
            <a:off x="402171" y="5656582"/>
            <a:ext cx="643666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Tx/>
              <a:buBlip>
                <a:blip r:embed="rId5"/>
              </a:buBlip>
            </a:pPr>
            <a:r>
              <a:rPr lang="sk-SK" dirty="0"/>
              <a:t>Vlastníctvo jednotlivých kryptoaktív sa výrazne nemení</a:t>
            </a:r>
          </a:p>
          <a:p>
            <a:pPr marL="285750" indent="-285750">
              <a:buFontTx/>
              <a:buBlip>
                <a:blip r:embed="rId5"/>
              </a:buBlip>
            </a:pPr>
            <a:r>
              <a:rPr lang="sk-SK" dirty="0"/>
              <a:t>Väčšina respondentov vlastní iba Bitcoin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6123B11-3C60-B312-E03C-E9DFFAE05512}"/>
              </a:ext>
            </a:extLst>
          </p:cNvPr>
          <p:cNvSpPr txBox="1"/>
          <p:nvPr/>
        </p:nvSpPr>
        <p:spPr>
          <a:xfrm>
            <a:off x="6407728" y="4508177"/>
            <a:ext cx="57118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Tx/>
              <a:buBlip>
                <a:blip r:embed="rId5"/>
              </a:buBlip>
            </a:pPr>
            <a:r>
              <a:rPr lang="sk-SK" dirty="0"/>
              <a:t>Naďalej prevažuje úschova priamo u poskytovateľov</a:t>
            </a:r>
          </a:p>
        </p:txBody>
      </p:sp>
    </p:spTree>
    <p:extLst>
      <p:ext uri="{BB962C8B-B14F-4D97-AF65-F5344CB8AC3E}">
        <p14:creationId xmlns:p14="http://schemas.microsoft.com/office/powerpoint/2010/main" val="25350966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77CF90D-82DC-FAB9-2C2E-333CED2569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6530" y="274321"/>
            <a:ext cx="11488270" cy="786384"/>
          </a:xfrm>
        </p:spPr>
        <p:txBody>
          <a:bodyPr/>
          <a:lstStyle/>
          <a:p>
            <a:r>
              <a:rPr lang="sk-SK" b="1" dirty="0"/>
              <a:t>Bezpečnostné incidenty a podvody zostávajú hrozbou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133556-E9A1-3CD7-06BA-544D98ED32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2EE6F9F-8393-0046-8936-9662569AF597}" type="slidenum">
              <a:rPr lang="sk-SK" smtClean="0"/>
              <a:pPr/>
              <a:t>15</a:t>
            </a:fld>
            <a:endParaRPr lang="sk-SK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A874533-3869-51E5-D92D-0E6E31D60B47}"/>
              </a:ext>
            </a:extLst>
          </p:cNvPr>
          <p:cNvSpPr txBox="1"/>
          <p:nvPr/>
        </p:nvSpPr>
        <p:spPr>
          <a:xfrm>
            <a:off x="473232" y="1675482"/>
            <a:ext cx="56227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1600" dirty="0">
                <a:solidFill>
                  <a:srgbClr val="FF7430"/>
                </a:solidFill>
              </a:rPr>
              <a:t>Strata kryptoaktív v dôsledku bezpečnostného incidentu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0B80193-BF44-EAA8-6411-0593135828B5}"/>
              </a:ext>
            </a:extLst>
          </p:cNvPr>
          <p:cNvSpPr txBox="1"/>
          <p:nvPr/>
        </p:nvSpPr>
        <p:spPr>
          <a:xfrm>
            <a:off x="6325903" y="1675482"/>
            <a:ext cx="53928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1600" dirty="0">
                <a:solidFill>
                  <a:srgbClr val="FF7430"/>
                </a:solidFill>
              </a:rPr>
              <a:t>Strata kryptoaktív v dôsledku podvodu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0B7C151F-98BE-0DF3-25C5-F88D699382A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86783962"/>
              </p:ext>
            </p:extLst>
          </p:nvPr>
        </p:nvGraphicFramePr>
        <p:xfrm>
          <a:off x="473232" y="2303166"/>
          <a:ext cx="5111932" cy="27953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00D3DB23-3470-BEAF-7701-C50914D77637}"/>
              </a:ext>
            </a:extLst>
          </p:cNvPr>
          <p:cNvSpPr txBox="1"/>
          <p:nvPr/>
        </p:nvSpPr>
        <p:spPr>
          <a:xfrm>
            <a:off x="355468" y="5289019"/>
            <a:ext cx="545014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Tx/>
              <a:buBlip>
                <a:blip r:embed="rId3"/>
              </a:buBlip>
            </a:pPr>
            <a:r>
              <a:rPr lang="sk-SK" dirty="0"/>
              <a:t>Viac než tretina respondentov prišla o kryptoaktíva v dôsledku bezpečnostného incidentu</a:t>
            </a:r>
            <a:endParaRPr lang="sk-SK" sz="1800" dirty="0"/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793E7011-03D4-47D4-8E05-2983F0AA6AD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2435957"/>
              </p:ext>
            </p:extLst>
          </p:nvPr>
        </p:nvGraphicFramePr>
        <p:xfrm>
          <a:off x="6606838" y="2408672"/>
          <a:ext cx="4569789" cy="20167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942D0AA7-3C17-91E2-248E-464E36091F02}"/>
              </a:ext>
            </a:extLst>
          </p:cNvPr>
          <p:cNvSpPr txBox="1"/>
          <p:nvPr/>
        </p:nvSpPr>
        <p:spPr>
          <a:xfrm>
            <a:off x="6606838" y="5289018"/>
            <a:ext cx="555064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Tx/>
              <a:buBlip>
                <a:blip r:embed="rId3"/>
              </a:buBlip>
            </a:pPr>
            <a:r>
              <a:rPr lang="sk-SK" sz="1800" dirty="0"/>
              <a:t>Necelá pätina respondentov sa stala obeťou podvodu</a:t>
            </a:r>
          </a:p>
        </p:txBody>
      </p:sp>
      <p:pic>
        <p:nvPicPr>
          <p:cNvPr id="10" name="Picture 15">
            <a:extLst>
              <a:ext uri="{FF2B5EF4-FFF2-40B4-BE49-F238E27FC236}">
                <a16:creationId xmlns:a16="http://schemas.microsoft.com/office/drawing/2014/main" id="{F7FCDDDF-5EC0-D451-60B0-E5F4D9EE25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74423" y="3580248"/>
            <a:ext cx="792256" cy="670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16626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CCF8E68-5111-4EB8-EC5D-EB2622507C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895" y="274321"/>
            <a:ext cx="12131737" cy="665018"/>
          </a:xfrm>
        </p:spPr>
        <p:txBody>
          <a:bodyPr/>
          <a:lstStyle/>
          <a:p>
            <a:r>
              <a:rPr lang="sk-SK" b="1" dirty="0"/>
              <a:t>Výsledok investovania výrazne závisí od fázy trhu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61BFB1F-E1C5-B091-AC89-94A24AF0E9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2EE6F9F-8393-0046-8936-9662569AF597}" type="slidenum">
              <a:rPr lang="sk-SK" smtClean="0"/>
              <a:pPr/>
              <a:t>16</a:t>
            </a:fld>
            <a:endParaRPr lang="sk-SK" dirty="0"/>
          </a:p>
        </p:txBody>
      </p:sp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43CF3184-C036-703E-2C84-DDF71057252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78307513"/>
              </p:ext>
            </p:extLst>
          </p:nvPr>
        </p:nvGraphicFramePr>
        <p:xfrm>
          <a:off x="2781796" y="2112730"/>
          <a:ext cx="6095999" cy="32855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6704D8AF-7E96-3AF0-CCE2-BC6FADB7454C}"/>
              </a:ext>
            </a:extLst>
          </p:cNvPr>
          <p:cNvSpPr txBox="1"/>
          <p:nvPr/>
        </p:nvSpPr>
        <p:spPr>
          <a:xfrm>
            <a:off x="3039608" y="1610368"/>
            <a:ext cx="57118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600" dirty="0">
                <a:solidFill>
                  <a:srgbClr val="FF7430"/>
                </a:solidFill>
              </a:rPr>
              <a:t>Výsledok investovania do </a:t>
            </a:r>
            <a:r>
              <a:rPr lang="sk-SK" sz="1600" dirty="0" err="1">
                <a:solidFill>
                  <a:srgbClr val="FF7430"/>
                </a:solidFill>
              </a:rPr>
              <a:t>kryptoaktív</a:t>
            </a:r>
            <a:endParaRPr lang="sk-SK" sz="1600" dirty="0">
              <a:solidFill>
                <a:srgbClr val="FF7430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CDE0C3A-A6E7-C030-79A9-96EEF46ECFEE}"/>
              </a:ext>
            </a:extLst>
          </p:cNvPr>
          <p:cNvSpPr/>
          <p:nvPr/>
        </p:nvSpPr>
        <p:spPr>
          <a:xfrm>
            <a:off x="3181403" y="2123668"/>
            <a:ext cx="4804356" cy="1326251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375B39F-1B73-2D3A-A7BE-6A6927955A59}"/>
              </a:ext>
            </a:extLst>
          </p:cNvPr>
          <p:cNvSpPr txBox="1"/>
          <p:nvPr/>
        </p:nvSpPr>
        <p:spPr>
          <a:xfrm>
            <a:off x="3039608" y="5398254"/>
            <a:ext cx="4667235" cy="120032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endParaRPr lang="sk-SK" sz="1800" dirty="0"/>
          </a:p>
          <a:p>
            <a:pPr marL="285750" indent="-285750">
              <a:buBlip>
                <a:blip r:embed="rId4"/>
              </a:buBlip>
            </a:pPr>
            <a:r>
              <a:rPr lang="sk-SK" dirty="0"/>
              <a:t>Väčšina respondentov je v zisku</a:t>
            </a:r>
          </a:p>
          <a:p>
            <a:pPr marL="285750" indent="-285750">
              <a:buBlip>
                <a:blip r:embed="rId4"/>
              </a:buBlip>
            </a:pPr>
            <a:r>
              <a:rPr lang="sk-SK" dirty="0"/>
              <a:t>Výsledok výrazne závisí na fáze trhu</a:t>
            </a:r>
          </a:p>
          <a:p>
            <a:endParaRPr lang="sk-SK" sz="1800" dirty="0"/>
          </a:p>
        </p:txBody>
      </p:sp>
    </p:spTree>
    <p:extLst>
      <p:ext uri="{BB962C8B-B14F-4D97-AF65-F5344CB8AC3E}">
        <p14:creationId xmlns:p14="http://schemas.microsoft.com/office/powerpoint/2010/main" val="35641908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2F43C7-A00A-7AF4-3E2D-E6FC26F730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>
            <a:extLst>
              <a:ext uri="{FF2B5EF4-FFF2-40B4-BE49-F238E27FC236}">
                <a16:creationId xmlns:a16="http://schemas.microsoft.com/office/drawing/2014/main" id="{17CA57F4-6DA0-03DC-EBE3-AB514E32D7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25597" y="1950106"/>
            <a:ext cx="12243193" cy="2173838"/>
          </a:xfrm>
        </p:spPr>
        <p:txBody>
          <a:bodyPr/>
          <a:lstStyle/>
          <a:p>
            <a:pPr algn="ctr"/>
            <a:br>
              <a:rPr lang="sk-SK" dirty="0"/>
            </a:br>
            <a:r>
              <a:rPr lang="sk-SK" dirty="0"/>
              <a:t>Ako investovať do kryptoaktív?</a:t>
            </a:r>
            <a:br>
              <a:rPr lang="sk-SK" dirty="0"/>
            </a:br>
            <a:endParaRPr lang="en-SK" sz="3600" dirty="0">
              <a:solidFill>
                <a:srgbClr val="91CEFF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943F9AA8-1416-FEE2-6499-63C2BA81CA6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sk-SK" dirty="0"/>
              <a:t>29.júl 2026</a:t>
            </a:r>
            <a:endParaRPr lang="en-SK" dirty="0"/>
          </a:p>
        </p:txBody>
      </p:sp>
      <p:pic>
        <p:nvPicPr>
          <p:cNvPr id="5" name="Obrázok 18" descr="Obrázok, na ktorom je symbol, grafika, kruh, písmo&#10;&#10;Automaticky generovaný popis">
            <a:extLst>
              <a:ext uri="{FF2B5EF4-FFF2-40B4-BE49-F238E27FC236}">
                <a16:creationId xmlns:a16="http://schemas.microsoft.com/office/drawing/2014/main" id="{62232A1F-E964-CE86-6914-6BB67C4EFD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08595" y="6279422"/>
            <a:ext cx="275394" cy="313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7076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F7984D-976F-57F7-3DF7-96ACBED5DD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7102AF7-032E-46E6-699B-52ECE6F546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6530" y="274320"/>
            <a:ext cx="10909150" cy="1265652"/>
          </a:xfrm>
        </p:spPr>
        <p:txBody>
          <a:bodyPr/>
          <a:lstStyle/>
          <a:p>
            <a:r>
              <a:rPr lang="sk-SK" b="1" dirty="0"/>
              <a:t>Základné pravidlá pri investovaní do kryptoaktív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55CCE3F-5864-7EB9-09DD-D7C24E7488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2EE6F9F-8393-0046-8936-9662569AF597}" type="slidenum">
              <a:rPr lang="sk-SK" smtClean="0"/>
              <a:pPr/>
              <a:t>18</a:t>
            </a:fld>
            <a:endParaRPr lang="sk-SK" dirty="0"/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855F9677-14AF-0CEA-E972-F7760E872373}"/>
              </a:ext>
            </a:extLst>
          </p:cNvPr>
          <p:cNvSpPr txBox="1">
            <a:spLocks/>
          </p:cNvSpPr>
          <p:nvPr/>
        </p:nvSpPr>
        <p:spPr>
          <a:xfrm>
            <a:off x="306437" y="1400782"/>
            <a:ext cx="11579125" cy="467582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800" b="0" i="0" kern="1200">
                <a:solidFill>
                  <a:srgbClr val="11203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b="0" i="0" kern="1200">
                <a:solidFill>
                  <a:srgbClr val="11203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b="0" i="0" kern="1200">
                <a:solidFill>
                  <a:srgbClr val="11203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rgbClr val="11203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200" kern="1200">
                <a:solidFill>
                  <a:srgbClr val="11203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Tx/>
              <a:buBlip>
                <a:blip r:embed="rId3"/>
              </a:buBlip>
            </a:pPr>
            <a:r>
              <a:rPr lang="sk-SK" b="1" dirty="0"/>
              <a:t>Overte si poskytovateľa </a:t>
            </a:r>
          </a:p>
          <a:p>
            <a:pPr marL="742950" lvl="1" indent="-285750">
              <a:buBlip>
                <a:blip r:embed="rId3"/>
              </a:buBlip>
            </a:pPr>
            <a:r>
              <a:rPr lang="sk-SK" sz="2800" dirty="0"/>
              <a:t>overte si oprávnenie poskytovateľa na webe – </a:t>
            </a:r>
            <a:r>
              <a:rPr lang="sk-SK" sz="2800" dirty="0">
                <a:hlinkClick r:id="rId4"/>
              </a:rPr>
              <a:t>subjekty NBS</a:t>
            </a:r>
            <a:r>
              <a:rPr lang="sk-SK" sz="2800" u="sng" dirty="0">
                <a:hlinkClick r:id="rId4"/>
              </a:rPr>
              <a:t> </a:t>
            </a:r>
            <a:endParaRPr lang="sk-SK" sz="2800" u="sng" dirty="0"/>
          </a:p>
          <a:p>
            <a:pPr marL="742950" lvl="1" indent="-285750">
              <a:buBlip>
                <a:blip r:embed="rId3"/>
              </a:buBlip>
            </a:pPr>
            <a:r>
              <a:rPr lang="sk-SK" sz="2800" dirty="0"/>
              <a:t>nespoliehajte sa iba na reklamu alebo </a:t>
            </a:r>
            <a:r>
              <a:rPr lang="sk-SK" sz="2800" dirty="0" err="1"/>
              <a:t>influencerov</a:t>
            </a:r>
            <a:endParaRPr lang="sk-SK" dirty="0"/>
          </a:p>
          <a:p>
            <a:pPr marL="742950" lvl="1" indent="-285750">
              <a:buBlip>
                <a:blip r:embed="rId3"/>
              </a:buBlip>
            </a:pPr>
            <a:r>
              <a:rPr lang="sk-SK" sz="2800" dirty="0"/>
              <a:t>nevyužívajte služby subjektov na ktoré NBS vydala </a:t>
            </a:r>
            <a:r>
              <a:rPr lang="sk-SK" sz="2800" dirty="0">
                <a:hlinkClick r:id="rId5"/>
              </a:rPr>
              <a:t>upozornenie</a:t>
            </a:r>
            <a:endParaRPr lang="sk-SK" sz="2800" dirty="0"/>
          </a:p>
          <a:p>
            <a:pPr marL="285750" indent="-285750">
              <a:buFontTx/>
              <a:buBlip>
                <a:blip r:embed="rId3"/>
              </a:buBlip>
            </a:pPr>
            <a:r>
              <a:rPr lang="sk-SK" b="1" dirty="0"/>
              <a:t>Rozhodnite sa o úschove kryptoaktív</a:t>
            </a:r>
          </a:p>
          <a:p>
            <a:pPr marL="742950" lvl="1" indent="-285750">
              <a:buBlip>
                <a:blip r:embed="rId3"/>
              </a:buBlip>
            </a:pPr>
            <a:r>
              <a:rPr lang="sk-SK" sz="2800" dirty="0"/>
              <a:t>ponechajte kryptoaktíva v úschove u licencovaného poskytovateľa, ak nechcete sami riešiť úschovu</a:t>
            </a:r>
          </a:p>
          <a:p>
            <a:pPr marL="742950" lvl="1" indent="-285750">
              <a:buBlip>
                <a:blip r:embed="rId3"/>
              </a:buBlip>
            </a:pPr>
            <a:r>
              <a:rPr lang="sk-SK" sz="2800" dirty="0"/>
              <a:t>preveďte kryptoaktíva do </a:t>
            </a:r>
            <a:r>
              <a:rPr lang="sk-SK" sz="2800" dirty="0" err="1"/>
              <a:t>self-hosted</a:t>
            </a:r>
            <a:r>
              <a:rPr lang="sk-SK" sz="2800" dirty="0"/>
              <a:t> peňaženky, ak chcete riešiť úschovu vo vlastnej réžii</a:t>
            </a:r>
          </a:p>
          <a:p>
            <a:endParaRPr lang="sk-SK" sz="2000" dirty="0"/>
          </a:p>
        </p:txBody>
      </p:sp>
    </p:spTree>
    <p:extLst>
      <p:ext uri="{BB962C8B-B14F-4D97-AF65-F5344CB8AC3E}">
        <p14:creationId xmlns:p14="http://schemas.microsoft.com/office/powerpoint/2010/main" val="32427237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E8D1D3-E11A-AB58-9F39-D0C7F21A6F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30EBA71-5558-9A9F-9D99-459DDFCB59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6530" y="274320"/>
            <a:ext cx="10909150" cy="1265652"/>
          </a:xfrm>
        </p:spPr>
        <p:txBody>
          <a:bodyPr/>
          <a:lstStyle/>
          <a:p>
            <a:r>
              <a:rPr lang="sk-SK" b="1" dirty="0"/>
              <a:t>Základné pravidlá pri investovaní do kryptoaktív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3FBADFD-D1E0-9D68-FA7D-F074251429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2EE6F9F-8393-0046-8936-9662569AF597}" type="slidenum">
              <a:rPr lang="sk-SK" smtClean="0"/>
              <a:pPr/>
              <a:t>19</a:t>
            </a:fld>
            <a:endParaRPr lang="sk-SK" dirty="0"/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849CE220-1183-EAAE-2AD4-2D2F8C29FA20}"/>
              </a:ext>
            </a:extLst>
          </p:cNvPr>
          <p:cNvSpPr txBox="1">
            <a:spLocks/>
          </p:cNvSpPr>
          <p:nvPr/>
        </p:nvSpPr>
        <p:spPr>
          <a:xfrm>
            <a:off x="306437" y="1400782"/>
            <a:ext cx="11579125" cy="467582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800" b="0" i="0" kern="1200">
                <a:solidFill>
                  <a:srgbClr val="11203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b="0" i="0" kern="1200">
                <a:solidFill>
                  <a:srgbClr val="11203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b="0" i="0" kern="1200">
                <a:solidFill>
                  <a:srgbClr val="11203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rgbClr val="11203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200" kern="1200">
                <a:solidFill>
                  <a:srgbClr val="11203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Blip>
                <a:blip r:embed="rId3"/>
              </a:buBlip>
            </a:pPr>
            <a:r>
              <a:rPr lang="sk-SK" sz="3000" b="1" dirty="0"/>
              <a:t>Neinvestujte viac, ako si môžete dovoliť stratiť</a:t>
            </a:r>
          </a:p>
          <a:p>
            <a:pPr marL="742950" lvl="1" indent="-285750">
              <a:buBlip>
                <a:blip r:embed="rId3"/>
              </a:buBlip>
            </a:pPr>
            <a:r>
              <a:rPr lang="sk-SK" sz="3000" dirty="0"/>
              <a:t>pripravte sa na výraznú volatilitu a počítajte aj s úplnou stratou investície</a:t>
            </a:r>
          </a:p>
          <a:p>
            <a:pPr marL="742950" lvl="1" indent="-285750">
              <a:buBlip>
                <a:blip r:embed="rId3"/>
              </a:buBlip>
            </a:pPr>
            <a:r>
              <a:rPr lang="sk-SK" sz="3000" dirty="0"/>
              <a:t>neinvestujte do kryptoaktív peniaze, ktoré potrebujete na bežné výdavky</a:t>
            </a:r>
          </a:p>
          <a:p>
            <a:pPr marL="742950" lvl="1" indent="-285750">
              <a:buBlip>
                <a:blip r:embed="rId3"/>
              </a:buBlip>
            </a:pPr>
            <a:r>
              <a:rPr lang="sk-SK" sz="3000" dirty="0"/>
              <a:t>nevyužívajte dlh na nákup kryptoaktív</a:t>
            </a:r>
            <a:endParaRPr lang="sk-SK" sz="2600" b="1" dirty="0"/>
          </a:p>
          <a:p>
            <a:endParaRPr lang="sk-SK" sz="2000" dirty="0"/>
          </a:p>
        </p:txBody>
      </p:sp>
    </p:spTree>
    <p:extLst>
      <p:ext uri="{BB962C8B-B14F-4D97-AF65-F5344CB8AC3E}">
        <p14:creationId xmlns:p14="http://schemas.microsoft.com/office/powerpoint/2010/main" val="14610818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5E49D01-DC8D-286A-EA08-43F5F64D3D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-3646"/>
            <a:ext cx="12192000" cy="686164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11425771-1902-11B5-5887-BCA0BBD092CD}"/>
              </a:ext>
            </a:extLst>
          </p:cNvPr>
          <p:cNvSpPr/>
          <p:nvPr/>
        </p:nvSpPr>
        <p:spPr>
          <a:xfrm>
            <a:off x="701227" y="2485148"/>
            <a:ext cx="3382719" cy="2731981"/>
          </a:xfrm>
          <a:prstGeom prst="rect">
            <a:avLst/>
          </a:prstGeom>
          <a:noFill/>
          <a:ln w="571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9846781-65C0-4BA1-89A3-FF460AC6D122}"/>
              </a:ext>
            </a:extLst>
          </p:cNvPr>
          <p:cNvSpPr/>
          <p:nvPr/>
        </p:nvSpPr>
        <p:spPr>
          <a:xfrm>
            <a:off x="5885632" y="5839818"/>
            <a:ext cx="5339610" cy="555372"/>
          </a:xfrm>
          <a:prstGeom prst="rect">
            <a:avLst/>
          </a:prstGeom>
          <a:noFill/>
          <a:ln w="571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60B3807-03FD-8729-B6DF-69C26E3F4F62}"/>
              </a:ext>
            </a:extLst>
          </p:cNvPr>
          <p:cNvSpPr txBox="1"/>
          <p:nvPr/>
        </p:nvSpPr>
        <p:spPr>
          <a:xfrm>
            <a:off x="325369" y="136391"/>
            <a:ext cx="5217129" cy="707886"/>
          </a:xfrm>
          <a:prstGeom prst="rect">
            <a:avLst/>
          </a:prstGeom>
          <a:solidFill>
            <a:srgbClr val="FBFAF8"/>
          </a:solidFill>
        </p:spPr>
        <p:txBody>
          <a:bodyPr wrap="square" rtlCol="0">
            <a:spAutoFit/>
          </a:bodyPr>
          <a:lstStyle/>
          <a:p>
            <a:r>
              <a:rPr lang="sk-SK" sz="4000" b="1" dirty="0">
                <a:latin typeface="Sitka Banner" pitchFamily="2" charset="0"/>
              </a:rPr>
              <a:t>Od živnosti k licencii</a:t>
            </a:r>
          </a:p>
        </p:txBody>
      </p:sp>
    </p:spTree>
    <p:extLst>
      <p:ext uri="{BB962C8B-B14F-4D97-AF65-F5344CB8AC3E}">
        <p14:creationId xmlns:p14="http://schemas.microsoft.com/office/powerpoint/2010/main" val="30971598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1CDBD1-CDF9-0A37-DCDE-6A5AF415B1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F1FF08E-0ADB-8EA9-14BE-AAFCCB3BE0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6530" y="274320"/>
            <a:ext cx="6179670" cy="1265652"/>
          </a:xfrm>
        </p:spPr>
        <p:txBody>
          <a:bodyPr/>
          <a:lstStyle/>
          <a:p>
            <a:r>
              <a:rPr lang="sk-SK" b="1" dirty="0"/>
              <a:t>Záver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D42FFE9-46C1-B2EE-05A2-42C35285CF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2EE6F9F-8393-0046-8936-9662569AF597}" type="slidenum">
              <a:rPr lang="sk-SK" smtClean="0"/>
              <a:pPr/>
              <a:t>20</a:t>
            </a:fld>
            <a:endParaRPr lang="sk-SK" dirty="0"/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FE7960D2-E407-F7EF-64EA-9866C2E0A13C}"/>
              </a:ext>
            </a:extLst>
          </p:cNvPr>
          <p:cNvSpPr txBox="1">
            <a:spLocks/>
          </p:cNvSpPr>
          <p:nvPr/>
        </p:nvSpPr>
        <p:spPr>
          <a:xfrm>
            <a:off x="0" y="956725"/>
            <a:ext cx="7114390" cy="5446158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800" b="0" i="0" kern="1200">
                <a:solidFill>
                  <a:srgbClr val="11203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b="0" i="0" kern="1200">
                <a:solidFill>
                  <a:srgbClr val="11203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b="0" i="0" kern="1200">
                <a:solidFill>
                  <a:srgbClr val="11203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rgbClr val="11203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200" kern="1200">
                <a:solidFill>
                  <a:srgbClr val="11203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k-SK" dirty="0"/>
              <a:t> </a:t>
            </a:r>
          </a:p>
          <a:p>
            <a:pPr marL="285750" indent="-285750">
              <a:buBlip>
                <a:blip r:embed="rId3"/>
              </a:buBlip>
            </a:pPr>
            <a:r>
              <a:rPr lang="sk-SK" sz="2400" b="1" dirty="0"/>
              <a:t>Poskytovať služby kryptoaktív môžu v súčasnosti iba subjekty s oprávnením podľa </a:t>
            </a:r>
            <a:r>
              <a:rPr lang="sk-SK" sz="2400" b="1" dirty="0" err="1"/>
              <a:t>MiCA</a:t>
            </a:r>
            <a:r>
              <a:rPr lang="sk-SK" sz="2400" b="1" dirty="0"/>
              <a:t> </a:t>
            </a:r>
          </a:p>
          <a:p>
            <a:pPr marL="285750" indent="-285750">
              <a:buBlip>
                <a:blip r:embed="rId3"/>
              </a:buBlip>
            </a:pPr>
            <a:r>
              <a:rPr lang="sk-SK" sz="2400" b="1" dirty="0"/>
              <a:t>Licencovaný poskytovateľ znamená vyšší štandard, nie garantovanú investíciu </a:t>
            </a:r>
          </a:p>
          <a:p>
            <a:pPr marL="285750" indent="-285750">
              <a:buBlip>
                <a:blip r:embed="rId3"/>
              </a:buBlip>
            </a:pPr>
            <a:r>
              <a:rPr lang="sk-SK" sz="2400" b="1" dirty="0"/>
              <a:t>Skúsenosť Slovákov s </a:t>
            </a:r>
            <a:r>
              <a:rPr lang="sk-SK" sz="2400" b="1" dirty="0" err="1"/>
              <a:t>kryptom</a:t>
            </a:r>
            <a:r>
              <a:rPr lang="sk-SK" sz="2400" b="1" dirty="0"/>
              <a:t> sa rozširuje, preto sa tejto téme NBS venuje komplexne: </a:t>
            </a:r>
          </a:p>
          <a:p>
            <a:pPr marL="742950" lvl="1" indent="-285750">
              <a:buBlip>
                <a:blip r:embed="rId3"/>
              </a:buBlip>
            </a:pPr>
            <a:r>
              <a:rPr lang="sk-SK" sz="2800" dirty="0"/>
              <a:t>licencovanie a dohľad</a:t>
            </a:r>
          </a:p>
          <a:p>
            <a:pPr marL="742950" lvl="1" indent="-285750">
              <a:buBlip>
                <a:blip r:embed="rId3"/>
              </a:buBlip>
            </a:pPr>
            <a:r>
              <a:rPr lang="sk-SK" sz="2800" dirty="0"/>
              <a:t>vzdelávanie</a:t>
            </a:r>
          </a:p>
          <a:p>
            <a:pPr marL="742950" lvl="1" indent="-285750">
              <a:buBlip>
                <a:blip r:embed="rId3"/>
              </a:buBlip>
            </a:pPr>
            <a:r>
              <a:rPr lang="sk-SK" sz="2800"/>
              <a:t>spolupráca </a:t>
            </a:r>
            <a:r>
              <a:rPr lang="sk-SK" sz="2800" dirty="0"/>
              <a:t>s ďalšími orgánmi </a:t>
            </a:r>
          </a:p>
          <a:p>
            <a:endParaRPr lang="sk-SK" sz="2000" b="1" dirty="0"/>
          </a:p>
        </p:txBody>
      </p:sp>
      <p:pic>
        <p:nvPicPr>
          <p:cNvPr id="2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0645" y="4326175"/>
            <a:ext cx="2850066" cy="219558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30645" y="1156928"/>
            <a:ext cx="2850066" cy="244692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08EED34-4499-515F-EAB9-2783E06E113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30645" y="3739240"/>
            <a:ext cx="2850066" cy="40642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2B94531-43C3-507A-E146-C7CBE02745B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30645" y="704027"/>
            <a:ext cx="2578233" cy="317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04176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>
            <a:extLst>
              <a:ext uri="{FF2B5EF4-FFF2-40B4-BE49-F238E27FC236}">
                <a16:creationId xmlns:a16="http://schemas.microsoft.com/office/drawing/2014/main" id="{2B010345-8514-7A66-13C4-F771A7D1FC54}"/>
              </a:ext>
            </a:extLst>
          </p:cNvPr>
          <p:cNvSpPr txBox="1">
            <a:spLocks/>
          </p:cNvSpPr>
          <p:nvPr/>
        </p:nvSpPr>
        <p:spPr>
          <a:xfrm>
            <a:off x="246530" y="274320"/>
            <a:ext cx="6179670" cy="126565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rgbClr val="112039"/>
                </a:solidFill>
                <a:latin typeface="Sitka Banner" panose="02000505000000020004" pitchFamily="2" charset="0"/>
                <a:ea typeface="+mj-ea"/>
                <a:cs typeface="+mj-cs"/>
              </a:defRPr>
            </a:lvl1pPr>
          </a:lstStyle>
          <a:p>
            <a:endParaRPr lang="sk-SK" dirty="0">
              <a:solidFill>
                <a:srgbClr val="FF743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69496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BF16C1-03D5-FB58-FBE2-490F699683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1CDAE3C-36BF-2F26-58DE-EEE6307C25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6530" y="274320"/>
            <a:ext cx="9391134" cy="1265652"/>
          </a:xfrm>
        </p:spPr>
        <p:txBody>
          <a:bodyPr/>
          <a:lstStyle/>
          <a:p>
            <a:r>
              <a:rPr lang="sk-SK" b="1" dirty="0"/>
              <a:t>Prechodné obdobie sa skončilo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E6177C1-467C-012E-5054-904FECC6A6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2EE6F9F-8393-0046-8936-9662569AF597}" type="slidenum">
              <a:rPr lang="sk-SK" smtClean="0"/>
              <a:pPr/>
              <a:t>3</a:t>
            </a:fld>
            <a:endParaRPr lang="sk-SK" dirty="0"/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88DC20F5-DD1F-81AD-B6AD-0457F9DE2507}"/>
              </a:ext>
            </a:extLst>
          </p:cNvPr>
          <p:cNvSpPr txBox="1">
            <a:spLocks/>
          </p:cNvSpPr>
          <p:nvPr/>
        </p:nvSpPr>
        <p:spPr>
          <a:xfrm>
            <a:off x="366345" y="1411842"/>
            <a:ext cx="11456847" cy="5446158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800" b="0" i="0" kern="1200">
                <a:solidFill>
                  <a:srgbClr val="11203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b="0" i="0" kern="1200">
                <a:solidFill>
                  <a:srgbClr val="11203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b="0" i="0" kern="1200">
                <a:solidFill>
                  <a:srgbClr val="11203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rgbClr val="11203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200" kern="1200">
                <a:solidFill>
                  <a:srgbClr val="11203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Blip>
                <a:blip r:embed="rId3"/>
              </a:buBlip>
            </a:pPr>
            <a:r>
              <a:rPr lang="sk-SK" sz="2400" b="1" dirty="0"/>
              <a:t>30.06.2026</a:t>
            </a:r>
            <a:r>
              <a:rPr lang="sk-SK" sz="2400" dirty="0"/>
              <a:t>  –  koniec posledného prechodného obdobia v EÚ</a:t>
            </a:r>
          </a:p>
          <a:p>
            <a:pPr marL="742950" lvl="1" indent="-285750">
              <a:buBlip>
                <a:blip r:embed="rId3"/>
              </a:buBlip>
            </a:pPr>
            <a:r>
              <a:rPr lang="sk-SK" sz="2000" dirty="0"/>
              <a:t>30.12.2025  –  koniec prechodného obdobia v SR</a:t>
            </a:r>
          </a:p>
          <a:p>
            <a:pPr marL="742950" lvl="1" indent="-285750">
              <a:buBlip>
                <a:blip r:embed="rId3"/>
              </a:buBlip>
            </a:pPr>
            <a:r>
              <a:rPr lang="sk-SK" sz="2000" dirty="0"/>
              <a:t>30. 12. 2024 – začiatok uplatňovania </a:t>
            </a:r>
            <a:r>
              <a:rPr lang="sk-SK" sz="2000" dirty="0" err="1"/>
              <a:t>MiCA</a:t>
            </a:r>
            <a:endParaRPr lang="sk-SK" sz="2000" dirty="0"/>
          </a:p>
          <a:p>
            <a:pPr lvl="1"/>
            <a:endParaRPr lang="sk-SK" sz="2000" dirty="0"/>
          </a:p>
          <a:p>
            <a:pPr marL="285750" indent="-285750">
              <a:buBlip>
                <a:blip r:embed="rId3"/>
              </a:buBlip>
            </a:pPr>
            <a:r>
              <a:rPr lang="sk-SK" sz="2400" b="1" dirty="0"/>
              <a:t>Služby </a:t>
            </a:r>
            <a:r>
              <a:rPr lang="sk-SK" sz="2400" b="1" dirty="0" err="1"/>
              <a:t>kryptoaktív</a:t>
            </a:r>
            <a:r>
              <a:rPr lang="sk-SK" sz="2400" b="1" dirty="0"/>
              <a:t> môžu aktívne poskytovať iba podnikatelia s povolením podľa </a:t>
            </a:r>
            <a:r>
              <a:rPr lang="sk-SK" sz="2400" b="1" dirty="0" err="1"/>
              <a:t>MiCA</a:t>
            </a:r>
            <a:endParaRPr lang="sk-SK" sz="2400" b="1" dirty="0"/>
          </a:p>
          <a:p>
            <a:pPr marL="742950" lvl="1" indent="-285750">
              <a:buBlip>
                <a:blip r:embed="rId3"/>
              </a:buBlip>
            </a:pPr>
            <a:r>
              <a:rPr lang="sk-SK" sz="2000" dirty="0"/>
              <a:t>licencia – poskytovatelia služieb kryptoaktív</a:t>
            </a:r>
          </a:p>
          <a:p>
            <a:pPr marL="742950" lvl="1" indent="-285750">
              <a:buBlip>
                <a:blip r:embed="rId3"/>
              </a:buBlip>
            </a:pPr>
            <a:r>
              <a:rPr lang="sk-SK" sz="2000" dirty="0"/>
              <a:t>notifikácia – vybrané finančné inštitúcie</a:t>
            </a:r>
          </a:p>
          <a:p>
            <a:pPr lvl="1"/>
            <a:endParaRPr lang="sk-SK" sz="2000" dirty="0"/>
          </a:p>
          <a:p>
            <a:pPr marL="285750" lvl="1" indent="-285750">
              <a:spcBef>
                <a:spcPts val="1000"/>
              </a:spcBef>
              <a:buBlip>
                <a:blip r:embed="rId3"/>
              </a:buBlip>
            </a:pPr>
            <a:r>
              <a:rPr lang="sk-SK" b="1" dirty="0"/>
              <a:t>Povolenie podľa </a:t>
            </a:r>
            <a:r>
              <a:rPr lang="sk-SK" b="1" dirty="0" err="1"/>
              <a:t>MiCA</a:t>
            </a:r>
            <a:r>
              <a:rPr lang="sk-SK" b="1" dirty="0"/>
              <a:t> platí v celej EÚ</a:t>
            </a:r>
          </a:p>
          <a:p>
            <a:pPr marL="742950" lvl="2" indent="-285750">
              <a:spcBef>
                <a:spcPts val="1000"/>
              </a:spcBef>
              <a:buBlip>
                <a:blip r:embed="rId3"/>
              </a:buBlip>
            </a:pPr>
            <a:r>
              <a:rPr lang="sk-SK" dirty="0"/>
              <a:t>slovenské subjekty môžu poskytovať služby kryptoaktív v iných členských štátoch</a:t>
            </a:r>
          </a:p>
          <a:p>
            <a:pPr marL="742950" lvl="2" indent="-285750">
              <a:spcBef>
                <a:spcPts val="1000"/>
              </a:spcBef>
              <a:buBlip>
                <a:blip r:embed="rId3"/>
              </a:buBlip>
            </a:pPr>
            <a:r>
              <a:rPr lang="sk-SK" dirty="0"/>
              <a:t>subjekty z iných členských štátov môžu poskytovať služby kryptoaktív v SR</a:t>
            </a:r>
            <a:endParaRPr lang="sk-SK" sz="20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2A9B37D-7331-EBA5-62CD-59E7220F4F62}"/>
              </a:ext>
            </a:extLst>
          </p:cNvPr>
          <p:cNvSpPr txBox="1"/>
          <p:nvPr/>
        </p:nvSpPr>
        <p:spPr>
          <a:xfrm>
            <a:off x="877639" y="6060460"/>
            <a:ext cx="104342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800" b="1" dirty="0">
                <a:latin typeface="Arial" panose="020B0604020202020204" pitchFamily="34" charset="0"/>
                <a:cs typeface="Arial" panose="020B0604020202020204" pitchFamily="34" charset="0"/>
              </a:rPr>
              <a:t>Éra neregulovaných poskytovateľov v EÚ sa skončila.</a:t>
            </a:r>
          </a:p>
        </p:txBody>
      </p:sp>
    </p:spTree>
    <p:extLst>
      <p:ext uri="{BB962C8B-B14F-4D97-AF65-F5344CB8AC3E}">
        <p14:creationId xmlns:p14="http://schemas.microsoft.com/office/powerpoint/2010/main" val="26302654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F09A35-5078-959F-DDEB-2E97A49039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číslo snímky 1">
            <a:extLst>
              <a:ext uri="{FF2B5EF4-FFF2-40B4-BE49-F238E27FC236}">
                <a16:creationId xmlns:a16="http://schemas.microsoft.com/office/drawing/2014/main" id="{359EA824-41B2-1266-8CCE-1C4548AEFC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2270" y="297573"/>
            <a:ext cx="2743200" cy="365125"/>
          </a:xfrm>
        </p:spPr>
        <p:txBody>
          <a:bodyPr/>
          <a:lstStyle/>
          <a:p>
            <a:fld id="{92EE6F9F-8393-0046-8936-9662569AF597}" type="slidenum">
              <a:rPr lang="sk-SK" smtClean="0"/>
              <a:pPr/>
              <a:t>4</a:t>
            </a:fld>
            <a:endParaRPr lang="sk-SK" dirty="0"/>
          </a:p>
        </p:txBody>
      </p:sp>
      <p:pic>
        <p:nvPicPr>
          <p:cNvPr id="5" name="Picture 4" descr="Close-up of a bitcoin symbol&#10;&#10;AI-generated content may be incorrect.">
            <a:extLst>
              <a:ext uri="{FF2B5EF4-FFF2-40B4-BE49-F238E27FC236}">
                <a16:creationId xmlns:a16="http://schemas.microsoft.com/office/drawing/2014/main" id="{71B9AE0A-3CEF-A16D-13E1-3503EBA4B1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3880" y="219074"/>
            <a:ext cx="5308120" cy="6638926"/>
          </a:xfrm>
          <a:prstGeom prst="rect">
            <a:avLst/>
          </a:prstGeom>
        </p:spPr>
      </p:pic>
      <p:sp>
        <p:nvSpPr>
          <p:cNvPr id="7" name="Title 3">
            <a:extLst>
              <a:ext uri="{FF2B5EF4-FFF2-40B4-BE49-F238E27FC236}">
                <a16:creationId xmlns:a16="http://schemas.microsoft.com/office/drawing/2014/main" id="{F90DA808-1407-DE35-7560-9B6B541F9AAB}"/>
              </a:ext>
            </a:extLst>
          </p:cNvPr>
          <p:cNvSpPr txBox="1">
            <a:spLocks/>
          </p:cNvSpPr>
          <p:nvPr/>
        </p:nvSpPr>
        <p:spPr>
          <a:xfrm>
            <a:off x="47500" y="341713"/>
            <a:ext cx="6836379" cy="1326251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000" b="0" i="0" kern="1200">
                <a:solidFill>
                  <a:srgbClr val="112039"/>
                </a:solidFill>
                <a:latin typeface="Sitka Banner" pitchFamily="2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sk-SK" b="1" dirty="0"/>
              <a:t>Ako NBS pripravila trh na licencovanie?</a:t>
            </a:r>
          </a:p>
        </p:txBody>
      </p:sp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6BFE177D-F9CF-B958-E860-E78A82721342}"/>
              </a:ext>
            </a:extLst>
          </p:cNvPr>
          <p:cNvSpPr txBox="1">
            <a:spLocks/>
          </p:cNvSpPr>
          <p:nvPr/>
        </p:nvSpPr>
        <p:spPr>
          <a:xfrm>
            <a:off x="47500" y="1790603"/>
            <a:ext cx="6610597" cy="394765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Tx/>
              <a:buNone/>
              <a:defRPr sz="1800" b="0" i="0" kern="1200">
                <a:solidFill>
                  <a:srgbClr val="11203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b="0" i="0" kern="1200">
                <a:solidFill>
                  <a:srgbClr val="11203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b="0" i="0" kern="1200">
                <a:solidFill>
                  <a:srgbClr val="11203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rgbClr val="11203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200" kern="1200">
                <a:solidFill>
                  <a:srgbClr val="11203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lvl="1" indent="-285750">
              <a:lnSpc>
                <a:spcPct val="120000"/>
              </a:lnSpc>
              <a:spcBef>
                <a:spcPts val="1000"/>
              </a:spcBef>
              <a:buBlip>
                <a:blip r:embed="rId4"/>
              </a:buBlip>
            </a:pPr>
            <a:endParaRPr lang="sk-SK" b="1" dirty="0"/>
          </a:p>
          <a:p>
            <a:pPr marL="0" lvl="1">
              <a:lnSpc>
                <a:spcPct val="120000"/>
              </a:lnSpc>
              <a:spcBef>
                <a:spcPts val="1000"/>
              </a:spcBef>
            </a:pPr>
            <a:r>
              <a:rPr lang="sk-SK" b="1" dirty="0"/>
              <a:t>2023 – 2025</a:t>
            </a:r>
          </a:p>
          <a:p>
            <a:pPr marL="0" lvl="1">
              <a:lnSpc>
                <a:spcPct val="120000"/>
              </a:lnSpc>
              <a:spcBef>
                <a:spcPts val="1000"/>
              </a:spcBef>
            </a:pPr>
            <a:endParaRPr lang="sk-SK" b="1" dirty="0"/>
          </a:p>
          <a:p>
            <a:pPr marL="285750" lvl="1" indent="-285750">
              <a:lnSpc>
                <a:spcPct val="120000"/>
              </a:lnSpc>
              <a:spcBef>
                <a:spcPts val="1000"/>
              </a:spcBef>
              <a:buBlip>
                <a:blip r:embed="rId4"/>
              </a:buBlip>
            </a:pPr>
            <a:r>
              <a:rPr lang="sk-SK" b="1" dirty="0"/>
              <a:t>Zverejnenie všetkých podkladov na webe NBS</a:t>
            </a:r>
          </a:p>
          <a:p>
            <a:pPr marL="285750" lvl="1" indent="-285750">
              <a:lnSpc>
                <a:spcPct val="120000"/>
              </a:lnSpc>
              <a:spcBef>
                <a:spcPts val="1000"/>
              </a:spcBef>
              <a:buBlip>
                <a:blip r:embed="rId4"/>
              </a:buBlip>
            </a:pPr>
            <a:r>
              <a:rPr lang="sk-SK" b="1" dirty="0"/>
              <a:t>2 licenčné workshopy a vyše 30 individuálnych </a:t>
            </a:r>
            <a:r>
              <a:rPr lang="sk-SK" b="1" dirty="0" err="1"/>
              <a:t>predlicenčných</a:t>
            </a:r>
            <a:r>
              <a:rPr lang="sk-SK" b="1" dirty="0"/>
              <a:t> stretnutí </a:t>
            </a:r>
          </a:p>
          <a:p>
            <a:pPr marL="285750" lvl="1" indent="-285750">
              <a:lnSpc>
                <a:spcPct val="110000"/>
              </a:lnSpc>
              <a:spcBef>
                <a:spcPts val="1000"/>
              </a:spcBef>
              <a:buBlip>
                <a:blip r:embed="rId4"/>
              </a:buBlip>
            </a:pPr>
            <a:r>
              <a:rPr lang="sk-SK" b="1" dirty="0"/>
              <a:t>Rozhodnutie o licenčných žiadostiach do konca prechodného obdobia</a:t>
            </a:r>
            <a:endParaRPr lang="sk-SK" dirty="0"/>
          </a:p>
          <a:p>
            <a:endParaRPr lang="en-SK" dirty="0"/>
          </a:p>
        </p:txBody>
      </p:sp>
    </p:spTree>
    <p:extLst>
      <p:ext uri="{BB962C8B-B14F-4D97-AF65-F5344CB8AC3E}">
        <p14:creationId xmlns:p14="http://schemas.microsoft.com/office/powerpoint/2010/main" val="21620255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D896BF-1B32-9D3E-89CE-F720B935C3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7CA13F-5651-78FF-7F48-F9E05ECABC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5232" y="292745"/>
            <a:ext cx="10515600" cy="1617952"/>
          </a:xfrm>
        </p:spPr>
        <p:txBody>
          <a:bodyPr>
            <a:normAutofit/>
          </a:bodyPr>
          <a:lstStyle/>
          <a:p>
            <a:r>
              <a:rPr lang="sk-SK" sz="4400" b="1" dirty="0">
                <a:solidFill>
                  <a:srgbClr val="112039"/>
                </a:solidFill>
                <a:latin typeface="Sitka Banner" pitchFamily="2" charset="0"/>
                <a:cs typeface="Arial" panose="020B0604020202020204" pitchFamily="34" charset="0"/>
              </a:rPr>
              <a:t>Šesť slovenských subjektov získalo povolenie</a:t>
            </a:r>
            <a:endParaRPr lang="sk-SK" sz="44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08C603-D3CF-6881-9CA4-34145BDE74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101721"/>
            <a:ext cx="11902068" cy="5214437"/>
          </a:xfrm>
        </p:spPr>
        <p:txBody>
          <a:bodyPr>
            <a:normAutofit/>
          </a:bodyPr>
          <a:lstStyle/>
          <a:p>
            <a:pPr marL="457200" marR="0" lvl="2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sk-SK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FFFF00"/>
              </a:highlight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lvl="2" indent="0">
              <a:lnSpc>
                <a:spcPct val="110000"/>
              </a:lnSpc>
              <a:spcBef>
                <a:spcPts val="0"/>
              </a:spcBef>
              <a:buNone/>
              <a:defRPr/>
            </a:pPr>
            <a:endParaRPr lang="sk-SK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CF6CB22-8DCA-AF56-4C41-F5834CA7CD57}"/>
              </a:ext>
            </a:extLst>
          </p:cNvPr>
          <p:cNvSpPr txBox="1"/>
          <p:nvPr/>
        </p:nvSpPr>
        <p:spPr>
          <a:xfrm>
            <a:off x="9085929" y="6195923"/>
            <a:ext cx="31060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Zdroj: </a:t>
            </a:r>
            <a:r>
              <a:rPr lang="sk-SK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subjekty.nbs.sk</a:t>
            </a:r>
            <a:endParaRPr lang="sk-SK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6C3B87C-13F1-5C93-ECE1-C1ADBCA4F27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8060" t="9183" r="17696" b="12182"/>
          <a:stretch>
            <a:fillRect/>
          </a:stretch>
        </p:blipFill>
        <p:spPr>
          <a:xfrm>
            <a:off x="1746584" y="1543480"/>
            <a:ext cx="8698832" cy="455653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618BE9F-9C14-BA0E-0194-E4B5849F8CBE}"/>
              </a:ext>
            </a:extLst>
          </p:cNvPr>
          <p:cNvSpPr txBox="1"/>
          <p:nvPr/>
        </p:nvSpPr>
        <p:spPr>
          <a:xfrm>
            <a:off x="9085929" y="6512996"/>
            <a:ext cx="18251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600" dirty="0"/>
              <a:t>Stav k 29. 7. 2026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D567390-CFD4-B0DE-4FBE-A5822F6887A2}"/>
              </a:ext>
            </a:extLst>
          </p:cNvPr>
          <p:cNvSpPr/>
          <p:nvPr/>
        </p:nvSpPr>
        <p:spPr>
          <a:xfrm>
            <a:off x="1918557" y="3214369"/>
            <a:ext cx="2861006" cy="493719"/>
          </a:xfrm>
          <a:prstGeom prst="rect">
            <a:avLst/>
          </a:prstGeom>
          <a:noFill/>
          <a:ln w="571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B46F633-3C8C-D747-4EAC-A4D61D1FD5DD}"/>
              </a:ext>
            </a:extLst>
          </p:cNvPr>
          <p:cNvSpPr/>
          <p:nvPr/>
        </p:nvSpPr>
        <p:spPr>
          <a:xfrm>
            <a:off x="1991484" y="4413663"/>
            <a:ext cx="8257650" cy="1342616"/>
          </a:xfrm>
          <a:prstGeom prst="rect">
            <a:avLst/>
          </a:prstGeom>
          <a:noFill/>
          <a:ln w="571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6129076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169B68-7559-4D24-972B-48A1D80642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8F47AC0-C401-4075-C843-5624F46410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6530" y="274320"/>
            <a:ext cx="11284054" cy="932688"/>
          </a:xfrm>
        </p:spPr>
        <p:txBody>
          <a:bodyPr/>
          <a:lstStyle/>
          <a:p>
            <a:r>
              <a:rPr lang="sk-SK" b="1" dirty="0"/>
              <a:t>Slovensko je počtom domácich CASP približne v strede EÚ/EHP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7467A3C-CD84-153C-4F8F-10708A3FBB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2EE6F9F-8393-0046-8936-9662569AF597}" type="slidenum">
              <a:rPr lang="sk-SK" smtClean="0"/>
              <a:pPr/>
              <a:t>6</a:t>
            </a:fld>
            <a:endParaRPr lang="sk-SK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B402432-675A-3611-2AC0-FEB329B3F9D0}"/>
              </a:ext>
            </a:extLst>
          </p:cNvPr>
          <p:cNvSpPr txBox="1"/>
          <p:nvPr/>
        </p:nvSpPr>
        <p:spPr>
          <a:xfrm>
            <a:off x="715614" y="5638137"/>
            <a:ext cx="655386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Tx/>
              <a:buBlip>
                <a:blip r:embed="rId3"/>
              </a:buBlip>
            </a:pPr>
            <a:r>
              <a:rPr lang="sk-SK" dirty="0"/>
              <a:t>312 CASP</a:t>
            </a:r>
          </a:p>
          <a:p>
            <a:pPr marL="285750" indent="-285750">
              <a:buFontTx/>
              <a:buBlip>
                <a:blip r:embed="rId3"/>
              </a:buBlip>
            </a:pPr>
            <a:r>
              <a:rPr lang="sk-SK" dirty="0"/>
              <a:t>Licenčné konania naďalej pokračujú </a:t>
            </a:r>
          </a:p>
          <a:p>
            <a:pPr marL="285750" indent="-285750">
              <a:buFontTx/>
              <a:buBlip>
                <a:blip r:embed="rId3"/>
              </a:buBlip>
            </a:pPr>
            <a:r>
              <a:rPr lang="sk-SK" sz="1800" dirty="0"/>
              <a:t>Niektoré štáty nemajú žiadnych CASP:  PL, HU, RO, GR.</a:t>
            </a:r>
          </a:p>
          <a:p>
            <a:pPr marL="285750" indent="-285750">
              <a:buFontTx/>
              <a:buBlip>
                <a:blip r:embed="rId3"/>
              </a:buBlip>
            </a:pPr>
            <a:endParaRPr lang="sk-SK" sz="1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4730CCA-5DBD-82D5-D097-CAD012F6AE74}"/>
              </a:ext>
            </a:extLst>
          </p:cNvPr>
          <p:cNvSpPr txBox="1"/>
          <p:nvPr/>
        </p:nvSpPr>
        <p:spPr>
          <a:xfrm>
            <a:off x="8915867" y="6141196"/>
            <a:ext cx="302960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Zdroj: </a:t>
            </a:r>
            <a:r>
              <a:rPr lang="sk-SK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/>
              </a:rPr>
              <a:t>ESMA </a:t>
            </a:r>
            <a:r>
              <a:rPr lang="sk-SK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/>
              </a:rPr>
              <a:t>MiCA</a:t>
            </a:r>
            <a:r>
              <a:rPr lang="sk-SK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/>
              </a:rPr>
              <a:t> register</a:t>
            </a:r>
            <a:endParaRPr lang="sk-SK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F3A7C981-A5BC-D7D9-FDE1-03B453C5B86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31968148"/>
              </p:ext>
            </p:extLst>
          </p:nvPr>
        </p:nvGraphicFramePr>
        <p:xfrm>
          <a:off x="869520" y="1508392"/>
          <a:ext cx="11218847" cy="40420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7307861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23DAC7-82F4-C720-299F-4E90B335E8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6776" y="1643962"/>
            <a:ext cx="5725769" cy="823912"/>
          </a:xfrm>
        </p:spPr>
        <p:txBody>
          <a:bodyPr>
            <a:normAutofit/>
          </a:bodyPr>
          <a:lstStyle/>
          <a:p>
            <a:pPr algn="ctr"/>
            <a:r>
              <a:rPr lang="sk-SK" sz="3600" b="1" dirty="0"/>
              <a:t>Čo </a:t>
            </a:r>
            <a:r>
              <a:rPr lang="sk-SK" sz="3600" b="1" dirty="0" err="1"/>
              <a:t>MiCA</a:t>
            </a:r>
            <a:r>
              <a:rPr lang="sk-SK" sz="3600" b="1" dirty="0"/>
              <a:t> prináša?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DA9AE0-75F7-619B-12E2-5F4BB4C4FC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15884" y="2613135"/>
            <a:ext cx="5473534" cy="3105337"/>
          </a:xfrm>
          <a:ln w="28575">
            <a:solidFill>
              <a:schemeClr val="tx1"/>
            </a:solidFill>
          </a:ln>
        </p:spPr>
        <p:txBody>
          <a:bodyPr>
            <a:normAutofit lnSpcReduction="10000"/>
          </a:bodyPr>
          <a:lstStyle/>
          <a:p>
            <a:pPr marL="285750" indent="-285750">
              <a:buBlip>
                <a:blip r:embed="rId2"/>
              </a:buBlip>
            </a:pPr>
            <a:r>
              <a:rPr lang="sk-SK" sz="2400" dirty="0"/>
              <a:t>Verejné registre a prehľadnejší trh </a:t>
            </a:r>
          </a:p>
          <a:p>
            <a:pPr marL="285750" indent="-285750">
              <a:buBlip>
                <a:blip r:embed="rId2"/>
              </a:buBlip>
            </a:pPr>
            <a:r>
              <a:rPr lang="sk-SK" sz="2400" dirty="0"/>
              <a:t>Otvorenie trhu pre finančné inštitúcie</a:t>
            </a:r>
          </a:p>
          <a:p>
            <a:pPr marL="285750" indent="-285750">
              <a:buBlip>
                <a:blip r:embed="rId2"/>
              </a:buBlip>
            </a:pPr>
            <a:r>
              <a:rPr lang="sk-SK" sz="2400" dirty="0"/>
              <a:t>Jednotný trh s rovnakými pravidlami v rámci EÚ </a:t>
            </a:r>
          </a:p>
          <a:p>
            <a:pPr marL="285750" indent="-285750">
              <a:buBlip>
                <a:blip r:embed="rId2"/>
              </a:buBlip>
            </a:pPr>
            <a:r>
              <a:rPr lang="sk-SK" sz="2400" dirty="0"/>
              <a:t>Výrazne vyššie štandardy pre poskytovateľov služieb </a:t>
            </a:r>
            <a:r>
              <a:rPr lang="sk-SK" sz="2400" dirty="0" err="1"/>
              <a:t>kryptoaktív</a:t>
            </a:r>
            <a:r>
              <a:rPr lang="sk-SK" sz="2400" dirty="0"/>
              <a:t> </a:t>
            </a:r>
          </a:p>
          <a:p>
            <a:pPr marL="285750" indent="-285750">
              <a:buBlip>
                <a:blip r:embed="rId2"/>
              </a:buBlip>
            </a:pPr>
            <a:r>
              <a:rPr lang="sk-SK" sz="2400" dirty="0"/>
              <a:t>dohľad nad licencovanými poskytovateľmi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sk-SK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98194CD-192E-BC8C-F9FF-ECF3F1B9EC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58815" y="2613136"/>
            <a:ext cx="5786655" cy="3105336"/>
          </a:xfrm>
          <a:ln w="28575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285750" indent="-285750">
              <a:buBlip>
                <a:blip r:embed="rId2"/>
              </a:buBlip>
            </a:pPr>
            <a:r>
              <a:rPr lang="sk-SK" sz="2400" dirty="0"/>
              <a:t>Rast cien </a:t>
            </a:r>
            <a:r>
              <a:rPr lang="sk-SK" sz="2400" dirty="0" err="1"/>
              <a:t>kryptoaktív</a:t>
            </a:r>
            <a:r>
              <a:rPr lang="sk-SK" sz="2400" dirty="0"/>
              <a:t>, ani výnos</a:t>
            </a:r>
          </a:p>
          <a:p>
            <a:pPr marL="285750" indent="-285750">
              <a:buBlip>
                <a:blip r:embed="rId2"/>
              </a:buBlip>
            </a:pPr>
            <a:r>
              <a:rPr lang="sk-SK" sz="2400" dirty="0"/>
              <a:t>Návratnosť investície</a:t>
            </a:r>
          </a:p>
          <a:p>
            <a:pPr marL="285750" indent="-285750">
              <a:buBlip>
                <a:blip r:embed="rId2"/>
              </a:buBlip>
            </a:pPr>
            <a:r>
              <a:rPr lang="sk-SK" sz="2400" dirty="0"/>
              <a:t>Ochranu pred každým podvodom</a:t>
            </a:r>
          </a:p>
          <a:p>
            <a:pPr marL="285750" indent="-285750">
              <a:buBlip>
                <a:blip r:embed="rId2"/>
              </a:buBlip>
            </a:pPr>
            <a:r>
              <a:rPr lang="sk-SK" sz="2400" dirty="0"/>
              <a:t>Náhradu straty z „garančného fondu“</a:t>
            </a:r>
          </a:p>
          <a:p>
            <a:endParaRPr lang="sk-SK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28C9BF1-7EB6-2F5B-3F6A-5FEA38A7DBC8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6233630" y="1595037"/>
            <a:ext cx="5711840" cy="823912"/>
          </a:xfrm>
        </p:spPr>
        <p:txBody>
          <a:bodyPr>
            <a:normAutofit/>
          </a:bodyPr>
          <a:lstStyle/>
          <a:p>
            <a:pPr algn="ctr"/>
            <a:r>
              <a:rPr lang="sk-SK" sz="3600" b="1" dirty="0"/>
              <a:t>Čo </a:t>
            </a:r>
            <a:r>
              <a:rPr lang="sk-SK" sz="3600" b="1" dirty="0" err="1"/>
              <a:t>MiCA</a:t>
            </a:r>
            <a:r>
              <a:rPr lang="sk-SK" sz="3600" b="1" dirty="0"/>
              <a:t> negarantuje?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8A59987F-313E-49B9-3FA3-EB49551A9E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661" y="286789"/>
            <a:ext cx="11681809" cy="999937"/>
          </a:xfrm>
        </p:spPr>
        <p:txBody>
          <a:bodyPr/>
          <a:lstStyle/>
          <a:p>
            <a:r>
              <a:rPr lang="sk-SK" b="1" dirty="0" err="1"/>
              <a:t>MiCA</a:t>
            </a:r>
            <a:r>
              <a:rPr lang="sk-SK" b="1" dirty="0"/>
              <a:t> zvyšuje ochranu, neodstraňuje investičné riziko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982C2F-9054-96B2-3EB8-6F390A52BB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E6F9F-8393-0046-8936-9662569AF597}" type="slidenum">
              <a:rPr lang="sk-SK" smtClean="0"/>
              <a:pPr/>
              <a:t>7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8804007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E7D40B-AF9C-F8E7-ECE2-CD528D160D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>
            <a:extLst>
              <a:ext uri="{FF2B5EF4-FFF2-40B4-BE49-F238E27FC236}">
                <a16:creationId xmlns:a16="http://schemas.microsoft.com/office/drawing/2014/main" id="{72B8DED2-19C7-33EC-81DE-0CCFBAF3CB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25597" y="1950106"/>
            <a:ext cx="12243193" cy="2173838"/>
          </a:xfrm>
        </p:spPr>
        <p:txBody>
          <a:bodyPr/>
          <a:lstStyle/>
          <a:p>
            <a:pPr algn="ctr"/>
            <a:br>
              <a:rPr lang="sk-SK" dirty="0"/>
            </a:br>
            <a:r>
              <a:rPr lang="sk-SK" dirty="0"/>
              <a:t>Ako Slováci investujú do kryptoaktív?</a:t>
            </a:r>
            <a:br>
              <a:rPr lang="sk-SK" dirty="0"/>
            </a:br>
            <a:endParaRPr lang="en-SK" sz="3600" dirty="0">
              <a:solidFill>
                <a:srgbClr val="91CEFF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B7FD8657-3078-BCF1-D36B-9A46CF8460D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sk-SK" dirty="0"/>
              <a:t>29.júl 2026</a:t>
            </a:r>
            <a:endParaRPr lang="en-SK" dirty="0"/>
          </a:p>
        </p:txBody>
      </p:sp>
      <p:pic>
        <p:nvPicPr>
          <p:cNvPr id="5" name="Obrázok 18" descr="Obrázok, na ktorom je symbol, grafika, kruh, písmo&#10;&#10;Automaticky generovaný popis">
            <a:extLst>
              <a:ext uri="{FF2B5EF4-FFF2-40B4-BE49-F238E27FC236}">
                <a16:creationId xmlns:a16="http://schemas.microsoft.com/office/drawing/2014/main" id="{1AA3BAD8-1A11-2783-62C0-D77C71BB23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08595" y="6279422"/>
            <a:ext cx="275394" cy="313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0313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6FF2EE-5E59-EE3C-7016-03F9B2A044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5135" y="1341762"/>
            <a:ext cx="5095355" cy="4789458"/>
          </a:xfrm>
        </p:spPr>
        <p:txBody>
          <a:bodyPr anchor="t">
            <a:normAutofit fontScale="92500"/>
          </a:bodyPr>
          <a:lstStyle/>
          <a:p>
            <a:pPr marL="285750" indent="-285750">
              <a:buBlip>
                <a:blip r:embed="rId3"/>
              </a:buBlip>
            </a:pPr>
            <a:r>
              <a:rPr lang="sk-SK" sz="2400" dirty="0"/>
              <a:t>Realizovala pre NBS agentúra </a:t>
            </a:r>
            <a:r>
              <a:rPr lang="sk-SK" sz="2400" dirty="0" err="1"/>
              <a:t>Focus</a:t>
            </a:r>
            <a:r>
              <a:rPr lang="sk-SK" sz="2400" dirty="0"/>
              <a:t>                 v novembri 2025</a:t>
            </a:r>
          </a:p>
          <a:p>
            <a:pPr marL="285750" indent="-285750">
              <a:buBlip>
                <a:blip r:embed="rId3"/>
              </a:buBlip>
            </a:pPr>
            <a:r>
              <a:rPr lang="sk-SK" sz="2400" dirty="0"/>
              <a:t>Pravidelný prieskum: 2021, 2023</a:t>
            </a:r>
          </a:p>
          <a:p>
            <a:pPr marL="285750" indent="-285750">
              <a:buBlip>
                <a:blip r:embed="rId3"/>
              </a:buBlip>
            </a:pPr>
            <a:r>
              <a:rPr lang="sk-SK" sz="2400" dirty="0"/>
              <a:t>Prvýkrát prieskum v podmienkach regulovaného trhu (</a:t>
            </a:r>
            <a:r>
              <a:rPr lang="sk-SK" sz="2400" dirty="0" err="1"/>
              <a:t>MiCA</a:t>
            </a:r>
            <a:r>
              <a:rPr lang="sk-SK" sz="2400" dirty="0"/>
              <a:t>)</a:t>
            </a:r>
          </a:p>
          <a:p>
            <a:endParaRPr lang="sk-SK" sz="2400" dirty="0"/>
          </a:p>
          <a:p>
            <a:pPr marL="285750" indent="-285750">
              <a:buBlip>
                <a:blip r:embed="rId3"/>
              </a:buBlip>
            </a:pPr>
            <a:r>
              <a:rPr lang="sk-SK" sz="2400" dirty="0"/>
              <a:t>Reprezentatívna vzorka: 1 541 respondentov </a:t>
            </a:r>
          </a:p>
          <a:p>
            <a:pPr marL="285750" indent="-285750">
              <a:buBlip>
                <a:blip r:embed="rId3"/>
              </a:buBlip>
            </a:pPr>
            <a:r>
              <a:rPr lang="sk-SK" sz="2400" dirty="0"/>
              <a:t>Posilňovacia vzorka: 211</a:t>
            </a:r>
          </a:p>
          <a:p>
            <a:pPr marL="285750" indent="-285750">
              <a:buBlip>
                <a:blip r:embed="rId3"/>
              </a:buBlip>
            </a:pPr>
            <a:r>
              <a:rPr lang="sk-SK" sz="2400" dirty="0"/>
              <a:t>Spolu: 417 používateľov </a:t>
            </a:r>
            <a:r>
              <a:rPr lang="sk-SK" sz="2400" dirty="0" err="1"/>
              <a:t>kryptoaktív</a:t>
            </a:r>
            <a:endParaRPr lang="sk-SK" sz="2400" dirty="0"/>
          </a:p>
          <a:p>
            <a:pPr marL="285750" indent="-285750">
              <a:buBlip>
                <a:blip r:embed="rId3"/>
              </a:buBlip>
            </a:pPr>
            <a:endParaRPr lang="sk-SK" dirty="0"/>
          </a:p>
        </p:txBody>
      </p:sp>
      <p:sp>
        <p:nvSpPr>
          <p:cNvPr id="2" name="Zástupný objekt pre číslo snímky 1">
            <a:extLst>
              <a:ext uri="{FF2B5EF4-FFF2-40B4-BE49-F238E27FC236}">
                <a16:creationId xmlns:a16="http://schemas.microsoft.com/office/drawing/2014/main" id="{B93E4A5B-2D57-ACF8-D2C4-7175BA7CC9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2270" y="297573"/>
            <a:ext cx="2743200" cy="365125"/>
          </a:xfrm>
        </p:spPr>
        <p:txBody>
          <a:bodyPr/>
          <a:lstStyle/>
          <a:p>
            <a:fld id="{92EE6F9F-8393-0046-8936-9662569AF597}" type="slidenum">
              <a:rPr lang="sk-SK" smtClean="0"/>
              <a:pPr/>
              <a:t>9</a:t>
            </a:fld>
            <a:endParaRPr lang="sk-SK" dirty="0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6562CCCE-7B83-6A02-2922-3572E0B192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6530" y="294294"/>
            <a:ext cx="5711839" cy="679373"/>
          </a:xfrm>
        </p:spPr>
        <p:txBody>
          <a:bodyPr/>
          <a:lstStyle/>
          <a:p>
            <a:r>
              <a:rPr lang="sk-SK" b="1" dirty="0">
                <a:hlinkClick r:id="rId4"/>
              </a:rPr>
              <a:t>Spotrebiteľský prieskum</a:t>
            </a:r>
            <a:endParaRPr lang="en-SK" b="1" dirty="0"/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82A48A93-3B39-FD55-D625-C1F99EE1EFE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73441973"/>
              </p:ext>
            </p:extLst>
          </p:nvPr>
        </p:nvGraphicFramePr>
        <p:xfrm>
          <a:off x="5351930" y="633980"/>
          <a:ext cx="6840070" cy="56455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187514356"/>
      </p:ext>
    </p:extLst>
  </p:cSld>
  <p:clrMapOvr>
    <a:masterClrMapping/>
  </p:clrMapOvr>
</p:sld>
</file>

<file path=ppt/theme/theme1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9F0D3DAE-D710-4211-82D3-B390F911DC7D}" vid="{BD72DFA1-8E25-410C-AD30-6C2A521E4E05}"/>
    </a:ext>
  </a:extLst>
</a:theme>
</file>

<file path=ppt/theme/theme2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78F3B21F34DA045AF838C100D17C168" ma:contentTypeVersion="3" ma:contentTypeDescription="Create a new document." ma:contentTypeScope="" ma:versionID="b61c831c9822e573db8410a51e178494">
  <xsd:schema xmlns:xsd="http://www.w3.org/2001/XMLSchema" xmlns:xs="http://www.w3.org/2001/XMLSchema" xmlns:p="http://schemas.microsoft.com/office/2006/metadata/properties" xmlns:ns2="1260e0d8-60a5-4c2b-8835-793632c5b063" targetNamespace="http://schemas.microsoft.com/office/2006/metadata/properties" ma:root="true" ma:fieldsID="7452d87f30216475cce380b85e8a54ed" ns2:_="">
    <xsd:import namespace="1260e0d8-60a5-4c2b-8835-793632c5b063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260e0d8-60a5-4c2b-8835-793632c5b063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5ACCE90-73BA-4078-905C-543C31AABC7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C7EC427-0B69-4072-A1BA-62A0F9B641A1}">
  <ds:schemaRefs>
    <ds:schemaRef ds:uri="http://schemas.microsoft.com/office/2006/metadata/properties"/>
    <ds:schemaRef ds:uri="http://purl.org/dc/elements/1.1/"/>
    <ds:schemaRef ds:uri="1260e0d8-60a5-4c2b-8835-793632c5b063"/>
    <ds:schemaRef ds:uri="http://purl.org/dc/dcmitype/"/>
    <ds:schemaRef ds:uri="http://purl.org/dc/terms/"/>
    <ds:schemaRef ds:uri="http://schemas.microsoft.com/office/2006/documentManagement/types"/>
    <ds:schemaRef ds:uri="http://www.w3.org/XML/1998/namespace"/>
    <ds:schemaRef ds:uri="http://schemas.microsoft.com/office/infopath/2007/PartnerControls"/>
    <ds:schemaRef ds:uri="http://schemas.openxmlformats.org/package/2006/metadata/core-properties"/>
  </ds:schemaRefs>
</ds:datastoreItem>
</file>

<file path=customXml/itemProps3.xml><?xml version="1.0" encoding="utf-8"?>
<ds:datastoreItem xmlns:ds="http://schemas.openxmlformats.org/officeDocument/2006/customXml" ds:itemID="{586F36FF-D064-43F8-BA9E-5E8E9C1FB24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260e0d8-60a5-4c2b-8835-793632c5b06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NBS_Prezentacia_v05-1-2026 (2)</Template>
  <TotalTime>1890</TotalTime>
  <Words>813</Words>
  <Application>Microsoft Office PowerPoint</Application>
  <PresentationFormat>Widescreen</PresentationFormat>
  <Paragraphs>205</Paragraphs>
  <Slides>21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Aptos</vt:lpstr>
      <vt:lpstr>Arial</vt:lpstr>
      <vt:lpstr>Calibri</vt:lpstr>
      <vt:lpstr>Cambria</vt:lpstr>
      <vt:lpstr>Sitka Banner</vt:lpstr>
      <vt:lpstr>Motív Office</vt:lpstr>
      <vt:lpstr> Krypto po MiCA: regulovaný trh, niektoré riziká zostávajú </vt:lpstr>
      <vt:lpstr>PowerPoint Presentation</vt:lpstr>
      <vt:lpstr>Prechodné obdobie sa skončilo</vt:lpstr>
      <vt:lpstr>PowerPoint Presentation</vt:lpstr>
      <vt:lpstr>Šesť slovenských subjektov získalo povolenie</vt:lpstr>
      <vt:lpstr>Slovensko je počtom domácich CASP približne v strede EÚ/EHP</vt:lpstr>
      <vt:lpstr>MiCA zvyšuje ochranu, neodstraňuje investičné riziko</vt:lpstr>
      <vt:lpstr> Ako Slováci investujú do kryptoaktív? </vt:lpstr>
      <vt:lpstr>Spotrebiteľský prieskum</vt:lpstr>
      <vt:lpstr>Povedomie o kryptoaktívach zostáva vysoké</vt:lpstr>
      <vt:lpstr>Počet používateľov rastie, vlastníctvo stagnuje</vt:lpstr>
      <vt:lpstr>Krypto sa posúva od špekulácie k investícii</vt:lpstr>
      <vt:lpstr>Krypto je doplnková zložka portfólia</vt:lpstr>
      <vt:lpstr>Vo vlastníctve kryptoaktív dominuje Bitcoin</vt:lpstr>
      <vt:lpstr>Bezpečnostné incidenty a podvody zostávajú hrozbou</vt:lpstr>
      <vt:lpstr>Výsledok investovania výrazne závisí od fázy trhu</vt:lpstr>
      <vt:lpstr> Ako investovať do kryptoaktív? </vt:lpstr>
      <vt:lpstr>Základné pravidlá pri investovaní do kryptoaktív</vt:lpstr>
      <vt:lpstr>Základné pravidlá pri investovaní do kryptoaktív</vt:lpstr>
      <vt:lpstr>Záver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Spotrebiteľský prieskum  o kryptoaktívach  Odbor finančných technológií a inovácií (OFI)</dc:title>
  <dc:creator>Sedliaková Anna</dc:creator>
  <cp:lastModifiedBy>Ďuriač Daniel</cp:lastModifiedBy>
  <cp:revision>119</cp:revision>
  <dcterms:created xsi:type="dcterms:W3CDTF">2026-04-16T14:48:47Z</dcterms:created>
  <dcterms:modified xsi:type="dcterms:W3CDTF">2026-07-29T06:34:34Z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0x010100678F3B21F34DA045AF838C100D17C168</vt:lpwstr>
  </property>
</Properties>
</file>