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sldIdLst>
    <p:sldId id="257" r:id="rId6"/>
    <p:sldId id="301" r:id="rId7"/>
    <p:sldId id="321" r:id="rId8"/>
    <p:sldId id="293" r:id="rId9"/>
    <p:sldId id="322" r:id="rId10"/>
    <p:sldId id="323" r:id="rId11"/>
    <p:sldId id="324" r:id="rId12"/>
    <p:sldId id="325" r:id="rId13"/>
    <p:sldId id="306" r:id="rId14"/>
    <p:sldId id="304" r:id="rId15"/>
    <p:sldId id="307" r:id="rId16"/>
    <p:sldId id="308" r:id="rId17"/>
    <p:sldId id="327" r:id="rId18"/>
    <p:sldId id="312" r:id="rId19"/>
    <p:sldId id="328" r:id="rId20"/>
    <p:sldId id="317" r:id="rId21"/>
    <p:sldId id="318" r:id="rId22"/>
    <p:sldId id="278" r:id="rId23"/>
    <p:sldId id="326" r:id="rId24"/>
    <p:sldId id="298" r:id="rId25"/>
    <p:sldId id="329" r:id="rId26"/>
    <p:sldId id="330" r:id="rId27"/>
    <p:sldId id="331" r:id="rId28"/>
    <p:sldId id="332" r:id="rId29"/>
  </p:sldIdLst>
  <p:sldSz cx="12192000" cy="6858000"/>
  <p:notesSz cx="9928225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Ďuriač Daniel" initials="ĎD" lastIdx="1" clrIdx="0">
    <p:extLst>
      <p:ext uri="{19B8F6BF-5375-455C-9EA6-DF929625EA0E}">
        <p15:presenceInfo xmlns:p15="http://schemas.microsoft.com/office/powerpoint/2012/main" userId="S::DuriacD@nbs.sk::3c5aecf1-7c5b-4438-887a-b63c1c251c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35A"/>
    <a:srgbClr val="0067AC"/>
    <a:srgbClr val="4472C4"/>
    <a:srgbClr val="A6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931" autoAdjust="0"/>
  </p:normalViewPr>
  <p:slideViewPr>
    <p:cSldViewPr snapToGrid="0" snapToObjects="1">
      <p:cViewPr varScale="1">
        <p:scale>
          <a:sx n="94" d="100"/>
          <a:sy n="94" d="100"/>
        </p:scale>
        <p:origin x="274" y="91"/>
      </p:cViewPr>
      <p:guideLst>
        <p:guide orient="horz" pos="414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>
                <a:solidFill>
                  <a:schemeClr val="tx1"/>
                </a:solidFill>
              </a:rPr>
              <a:t>Dôvody nákupu kryptoaktív</a:t>
            </a:r>
          </a:p>
        </c:rich>
      </c:tx>
      <c:layout>
        <c:manualLayout>
          <c:xMode val="edge"/>
          <c:yMode val="edge"/>
          <c:x val="0.35293112606208088"/>
          <c:y val="8.1600158610881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30307151579633"/>
          <c:y val="0.14802856219725025"/>
          <c:w val="0.76823788535417026"/>
          <c:h val="0.81124053593906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Iný dôvod</c:v>
                </c:pt>
                <c:pt idx="1">
                  <c:v>Neverím finančnému systému</c:v>
                </c:pt>
                <c:pt idx="2">
                  <c:v>Relatívna anonymita</c:v>
                </c:pt>
                <c:pt idx="3">
                  <c:v>Platba za tovary a služby</c:v>
                </c:pt>
                <c:pt idx="4">
                  <c:v>Diverzifikácia</c:v>
                </c:pt>
                <c:pt idx="5">
                  <c:v>Ochrana proti inflácií</c:v>
                </c:pt>
                <c:pt idx="6">
                  <c:v>Dlhodobý penzijný plán</c:v>
                </c:pt>
                <c:pt idx="7">
                  <c:v>Namiesto cenných papierov</c:v>
                </c:pt>
                <c:pt idx="8">
                  <c:v>Špekulácia</c:v>
                </c:pt>
                <c:pt idx="9">
                  <c:v>Bližšie oboznámenie sa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1.0999999999999999E-2</c:v>
                </c:pt>
                <c:pt idx="1">
                  <c:v>0.122</c:v>
                </c:pt>
                <c:pt idx="2">
                  <c:v>0.122</c:v>
                </c:pt>
                <c:pt idx="3">
                  <c:v>0.14399999999999999</c:v>
                </c:pt>
                <c:pt idx="4">
                  <c:v>0.222</c:v>
                </c:pt>
                <c:pt idx="5">
                  <c:v>0.24399999999999999</c:v>
                </c:pt>
                <c:pt idx="6">
                  <c:v>0.25600000000000001</c:v>
                </c:pt>
                <c:pt idx="7">
                  <c:v>0.32200000000000001</c:v>
                </c:pt>
                <c:pt idx="8">
                  <c:v>0.4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9-4A0F-AA53-D07A4BDBD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8110079"/>
        <c:axId val="1028110495"/>
      </c:barChart>
      <c:catAx>
        <c:axId val="102811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110495"/>
        <c:crosses val="autoZero"/>
        <c:auto val="1"/>
        <c:lblAlgn val="ctr"/>
        <c:lblOffset val="100"/>
        <c:noMultiLvlLbl val="0"/>
      </c:catAx>
      <c:valAx>
        <c:axId val="102811049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2811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>
                <a:solidFill>
                  <a:schemeClr val="tx1"/>
                </a:solidFill>
              </a:rPr>
              <a:t>Obdobie</a:t>
            </a:r>
            <a:r>
              <a:rPr lang="sk-SK" b="1" baseline="0">
                <a:solidFill>
                  <a:schemeClr val="tx1"/>
                </a:solidFill>
              </a:rPr>
              <a:t> prvého nákupu kryptoaktív</a:t>
            </a:r>
            <a:endParaRPr lang="sk-SK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47588262515813"/>
          <c:y val="0.20343407218606349"/>
          <c:w val="0.77716288971703684"/>
          <c:h val="0.796566009953237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Nechcem odpovedať</c:v>
                </c:pt>
                <c:pt idx="1">
                  <c:v>2017 a skôr </c:v>
                </c:pt>
                <c:pt idx="2">
                  <c:v>2018-2019</c:v>
                </c:pt>
                <c:pt idx="3">
                  <c:v>2020-2021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6.7000000000000004E-2</c:v>
                </c:pt>
                <c:pt idx="1">
                  <c:v>0.23300000000000001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0-425D-BCAC-E43790FBB7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2788543"/>
        <c:axId val="602797695"/>
      </c:barChart>
      <c:catAx>
        <c:axId val="602788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97695"/>
        <c:crosses val="autoZero"/>
        <c:auto val="1"/>
        <c:lblAlgn val="ctr"/>
        <c:lblOffset val="100"/>
        <c:noMultiLvlLbl val="0"/>
      </c:catAx>
      <c:valAx>
        <c:axId val="60279769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0278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200" b="1" dirty="0">
                <a:solidFill>
                  <a:schemeClr val="tx1"/>
                </a:solidFill>
              </a:rPr>
              <a:t>Celková</a:t>
            </a:r>
            <a:r>
              <a:rPr lang="sk-SK" sz="1200" b="1" baseline="0" dirty="0">
                <a:solidFill>
                  <a:schemeClr val="tx1"/>
                </a:solidFill>
              </a:rPr>
              <a:t> hodnota vlastnených kryptoaktív</a:t>
            </a:r>
            <a:endParaRPr lang="sk-SK" sz="12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105118804593864"/>
          <c:y val="0.21649942298804295"/>
          <c:w val="0.70254169617686679"/>
          <c:h val="0.729567113437431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nechcem odpovedať</c:v>
                </c:pt>
                <c:pt idx="1">
                  <c:v>viac ako 5 000 €</c:v>
                </c:pt>
                <c:pt idx="2">
                  <c:v>1 001 až 5 000 €</c:v>
                </c:pt>
                <c:pt idx="3">
                  <c:v>251 až 1 000 €</c:v>
                </c:pt>
                <c:pt idx="4">
                  <c:v>do 250 €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0.11899999999999999</c:v>
                </c:pt>
                <c:pt idx="1">
                  <c:v>0.11899999999999999</c:v>
                </c:pt>
                <c:pt idx="2">
                  <c:v>0.153</c:v>
                </c:pt>
                <c:pt idx="3">
                  <c:v>0.254</c:v>
                </c:pt>
                <c:pt idx="4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8-4444-BC04-59E2C96074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nechcem odpovedať</c:v>
                </c:pt>
                <c:pt idx="1">
                  <c:v>viac ako 5 000 €</c:v>
                </c:pt>
                <c:pt idx="2">
                  <c:v>1 001 až 5 000 €</c:v>
                </c:pt>
                <c:pt idx="3">
                  <c:v>251 až 1 000 €</c:v>
                </c:pt>
                <c:pt idx="4">
                  <c:v>do 250 €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3E8-4444-BC04-59E2C96074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nechcem odpovedať</c:v>
                </c:pt>
                <c:pt idx="1">
                  <c:v>viac ako 5 000 €</c:v>
                </c:pt>
                <c:pt idx="2">
                  <c:v>1 001 až 5 000 €</c:v>
                </c:pt>
                <c:pt idx="3">
                  <c:v>251 až 1 000 €</c:v>
                </c:pt>
                <c:pt idx="4">
                  <c:v>do 250 €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3E8-4444-BC04-59E2C96074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5479919"/>
        <c:axId val="445482415"/>
      </c:barChart>
      <c:catAx>
        <c:axId val="445479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482415"/>
        <c:crosses val="autoZero"/>
        <c:auto val="1"/>
        <c:lblAlgn val="ctr"/>
        <c:lblOffset val="100"/>
        <c:noMultiLvlLbl val="0"/>
      </c:catAx>
      <c:valAx>
        <c:axId val="44548241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4547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8304-6116-1C46-811E-1FEF8C4FB9B9}" type="datetimeFigureOut">
              <a:rPr lang="sk-SK" smtClean="0"/>
              <a:t>5. 10. 2022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46DF-9B5A-4940-A46B-E8523D7E9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04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dirty="0"/>
              <a:t>otvorenie trhu s kryptoaktívami pre široké spektrum klientov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dirty="0"/>
              <a:t>nárast trhu s kryptoaktívami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dirty="0"/>
              <a:t>vznik nových poskytovateľov služieb kryptoaktív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dirty="0"/>
              <a:t>aktívnejšie využívanie kryptoaktív v rôznych oblastiach finančného trhu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dirty="0"/>
              <a:t>obchodná príležitosť pre v súčasnosti dohliadané subjekty-možnosť ponúknuť svojím klientom nový typ produktov a služieb a vytvoriť nový zdroj príjmov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dirty="0"/>
              <a:t>dodatočné nároky z hľadiska riadenia rizika – zvýšené AML riziko, operačné (technologické) riziko a riziko poškodenia spotrebiteľa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5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239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65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83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rgbClr val="A683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472F33DC-DA1D-2248-BBF8-5C7322CDB89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200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999E3C-0B57-EB4E-882D-C45B1953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3EADC-7807-6E4C-A852-E44F73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6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A49D2DB0-F242-FC44-AF8E-92E1E21150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50983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4C87C30-0CDF-0745-8198-CF9E05A0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AB291D7-8CE8-2B48-8E17-774B388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27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C696E328-21F3-D547-804C-B3A3332D04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1291491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687C601-DC2C-2E45-A70D-76112306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C62D56-688C-C745-9085-04ED406E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059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1DE2-AB4F-47F6-B9B5-4CDD37E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C167D-3AA5-4CB2-845E-D5165694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DBFA-FADA-4CCC-AAF3-D606C03E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0D91-DCBC-4171-9FE8-40973AF585AC}" type="datetimeFigureOut">
              <a:rPr lang="sk-SK" smtClean="0"/>
              <a:t>5. 10. 2022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7B805-E1DF-4CF2-A025-F6D4076F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2256-0372-4FA0-B7D3-0543F936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EF5A-CD97-44A8-AE77-DD4457A9E7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229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472D-EF2E-4E8C-AC80-FD22530E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5A29A-AC32-4E23-8834-B0404394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0D91-DCBC-4171-9FE8-40973AF585AC}" type="datetimeFigureOut">
              <a:rPr lang="sk-SK" smtClean="0"/>
              <a:t>5. 10. 2022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BA0D5-5867-46AC-8C8C-D798F999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BF9A2-10DA-4837-9E82-974CF836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EF5A-CD97-44A8-AE77-DD4457A9E7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175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DEF0-DA4D-44DB-9A4B-9BB91DAF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56501-51C0-4F50-AFDE-25D8E51E4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8C99-F91B-4BCD-BF3A-14F472E04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92497-FBFA-4367-9048-835F7107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0D91-DCBC-4171-9FE8-40973AF585AC}" type="datetimeFigureOut">
              <a:rPr lang="sk-SK" smtClean="0"/>
              <a:t>5. 10. 2022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F45FD-52DD-4F7E-A765-CB291A69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C730D-4BD0-4A30-8B94-EFC2135C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EF5A-CD97-44A8-AE77-DD4457A9E7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43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/ Prede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4E59-6FB1-9347-860E-CA1E9F23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600"/>
            <a:ext cx="10515600" cy="4910400"/>
          </a:xfrm>
        </p:spPr>
        <p:txBody>
          <a:bodyPr tIns="72000" bIns="72000" anchor="ctr" anchorCtr="0"/>
          <a:lstStyle>
            <a:lvl1pPr algn="ctr"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sk-S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53C02C4-4FA1-F043-91AA-15F5D325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2F8825-FA6A-6D4C-AF21-A5576A9C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FA34EF-C986-D143-9AD1-837977851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6C42478-1194-6344-84B2-D54A264C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C8DE990-9189-C94E-995F-0CC9A317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3830619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C8773CAC-334F-DD46-855F-72CFDFC25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5302" y="1267200"/>
            <a:ext cx="6378498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CC8DADB-B0C7-F54F-8594-817520C8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066BAAC-371C-6547-B045-188244A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1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D1B7725-6829-0D4F-A72C-AC141F8490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296" y="1288758"/>
            <a:ext cx="5197567" cy="4794688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B9E9B45-C928-924A-8FA3-72026C0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42DE18CA-8E6B-8645-964B-602E6415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58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288758"/>
            <a:ext cx="10469137" cy="412055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679689"/>
            <a:ext cx="10469137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18D291C-082E-0441-9C75-F21E4882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2D312-4770-FA4E-A049-B365AAF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anie obrazok s popisom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288758"/>
            <a:ext cx="5012472" cy="4105686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5672255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9A5AC6E-146A-CE43-9043-A9CAF000B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88757"/>
            <a:ext cx="5211336" cy="409356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036A9B-A1E3-9045-A629-19597A46D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666193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FDFD298-29B7-8C49-8F37-ABB79FD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CBEAFDC-2DAE-1848-8DAD-D8B4815A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E667F88-2B5B-FE4B-B81A-CE64F5A43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D50C2A6-953C-8141-9659-A931CD7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14408-B4A2-A241-831E-B6B5891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F54B-A675-9F4E-8966-E13985D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"/>
            <a:ext cx="10515600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AB9E-E14D-904E-9850-6668D345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0339"/>
            <a:ext cx="7083287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2" r:id="rId3"/>
    <p:sldLayoutId id="2147483663" r:id="rId4"/>
    <p:sldLayoutId id="2147483655" r:id="rId5"/>
    <p:sldLayoutId id="2147483650" r:id="rId6"/>
    <p:sldLayoutId id="2147483661" r:id="rId7"/>
    <p:sldLayoutId id="2147483662" r:id="rId8"/>
    <p:sldLayoutId id="2147483656" r:id="rId9"/>
    <p:sldLayoutId id="2147483660" r:id="rId10"/>
    <p:sldLayoutId id="2147483654" r:id="rId11"/>
    <p:sldLayoutId id="2147483659" r:id="rId12"/>
    <p:sldLayoutId id="2147483664" r:id="rId13"/>
    <p:sldLayoutId id="2147483665" r:id="rId14"/>
    <p:sldLayoutId id="214748366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67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A6835A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208A-F657-854A-B168-2437DB45BD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8830" y="1632834"/>
            <a:ext cx="11754339" cy="1446720"/>
          </a:xfrm>
        </p:spPr>
        <p:txBody>
          <a:bodyPr/>
          <a:lstStyle/>
          <a:p>
            <a:pPr algn="ctr"/>
            <a:r>
              <a:rPr lang="sk-SK" sz="5400" dirty="0">
                <a:latin typeface="Cambria" panose="02040503050406030204" pitchFamily="18" charset="0"/>
                <a:ea typeface="Cambria" panose="02040503050406030204" pitchFamily="18" charset="0"/>
              </a:rPr>
              <a:t>Vplyv regulácie </a:t>
            </a:r>
            <a:r>
              <a:rPr lang="sk-SK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kryptoaktív</a:t>
            </a:r>
            <a:r>
              <a:rPr lang="sk-SK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MiCA</a:t>
            </a:r>
            <a:r>
              <a:rPr lang="sk-SK" sz="5400" dirty="0">
                <a:latin typeface="Cambria" panose="02040503050406030204" pitchFamily="18" charset="0"/>
                <a:ea typeface="Cambria" panose="02040503050406030204" pitchFamily="18" charset="0"/>
              </a:rPr>
              <a:t> na slovenský trh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7946-D4EF-D943-A461-7E347CF5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Daniel Ďuriač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9E9ED-2936-C04D-A4C3-B3A998801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6.10.2022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768F2C-9DF3-B24F-A425-52FCBF673B46}"/>
              </a:ext>
            </a:extLst>
          </p:cNvPr>
          <p:cNvSpPr/>
          <p:nvPr/>
        </p:nvSpPr>
        <p:spPr>
          <a:xfrm>
            <a:off x="7675663" y="5458067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02B4E-29BF-C44F-9505-E79536B3AA9C}"/>
              </a:ext>
            </a:extLst>
          </p:cNvPr>
          <p:cNvSpPr/>
          <p:nvPr/>
        </p:nvSpPr>
        <p:spPr>
          <a:xfrm>
            <a:off x="7680226" y="5993199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D153-23F1-FC49-BD4B-9C0375D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3" y="5573609"/>
            <a:ext cx="237488" cy="2493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A3182-6570-F34B-9C6E-6147AC6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23" y="6076461"/>
            <a:ext cx="261032" cy="278729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F32D320-E551-4C38-8A1E-C23EB1E043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4112" y="3778446"/>
            <a:ext cx="9328882" cy="649992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Slovenský finančný trh a inovácie 2022</a:t>
            </a:r>
          </a:p>
        </p:txBody>
      </p:sp>
    </p:spTree>
    <p:extLst>
      <p:ext uri="{BB962C8B-B14F-4D97-AF65-F5344CB8AC3E}">
        <p14:creationId xmlns:p14="http://schemas.microsoft.com/office/powerpoint/2010/main" val="40065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Rozsah pôsobnosti</a:t>
            </a:r>
          </a:p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553" y="1235224"/>
            <a:ext cx="10515600" cy="513858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sk-SK" sz="1400" b="1" dirty="0" err="1"/>
              <a:t>MiCA</a:t>
            </a:r>
            <a:r>
              <a:rPr lang="sk-SK" sz="1400" b="1" dirty="0"/>
              <a:t> sa vzťahuje na osoby, ktoré:</a:t>
            </a:r>
          </a:p>
          <a:p>
            <a:pPr lvl="1">
              <a:lnSpc>
                <a:spcPct val="170000"/>
              </a:lnSpc>
            </a:pPr>
            <a:r>
              <a:rPr lang="sk-SK" sz="1100" dirty="0"/>
              <a:t>sa zaoberajú  emisiou, verejnou ponukou a uvádzaním </a:t>
            </a:r>
            <a:r>
              <a:rPr lang="sk-SK" sz="1100" dirty="0" err="1"/>
              <a:t>kryptoaktív</a:t>
            </a:r>
            <a:r>
              <a:rPr lang="sk-SK" sz="1100" dirty="0"/>
              <a:t> na trh </a:t>
            </a:r>
          </a:p>
          <a:p>
            <a:pPr lvl="1">
              <a:lnSpc>
                <a:spcPct val="170000"/>
              </a:lnSpc>
            </a:pPr>
            <a:r>
              <a:rPr lang="sk-SK" sz="1100" dirty="0"/>
              <a:t>poskytujú služby súvisiace s kryptoaktívami v rámci EÚ</a:t>
            </a:r>
          </a:p>
          <a:p>
            <a:pPr lvl="1">
              <a:lnSpc>
                <a:spcPct val="170000"/>
              </a:lnSpc>
            </a:pPr>
            <a:r>
              <a:rPr lang="sk-SK" sz="1100" dirty="0"/>
              <a:t>vykonávajú aktivity, ktorými dochádza k zneužívaniu trhu</a:t>
            </a:r>
          </a:p>
          <a:p>
            <a:pPr>
              <a:lnSpc>
                <a:spcPct val="170000"/>
              </a:lnSpc>
            </a:pPr>
            <a:r>
              <a:rPr lang="sk-SK" sz="1400" b="1" dirty="0" err="1"/>
              <a:t>MiCA</a:t>
            </a:r>
            <a:r>
              <a:rPr lang="sk-SK" sz="1400" b="1" dirty="0"/>
              <a:t> sa nevzťahuje na: </a:t>
            </a:r>
          </a:p>
          <a:p>
            <a:pPr marL="628650" lvl="1" indent="-285750">
              <a:lnSpc>
                <a:spcPct val="170000"/>
              </a:lnSpc>
            </a:pPr>
            <a:r>
              <a:rPr lang="sk-SK" sz="1100" dirty="0"/>
              <a:t>finančné nástroje (</a:t>
            </a:r>
            <a:r>
              <a:rPr lang="sk-SK" sz="1100" dirty="0" err="1"/>
              <a:t>MiFID</a:t>
            </a:r>
            <a:r>
              <a:rPr lang="sk-SK" sz="1100" dirty="0"/>
              <a:t>)</a:t>
            </a:r>
          </a:p>
          <a:p>
            <a:pPr marL="628650" lvl="1" indent="-285750">
              <a:lnSpc>
                <a:spcPct val="170000"/>
              </a:lnSpc>
            </a:pPr>
            <a:r>
              <a:rPr lang="sk-SK" sz="1100" dirty="0"/>
              <a:t>finančné prostriedky okrem prípadov, keď spĺňajú podmienky na tokeny elektronických peňazí </a:t>
            </a:r>
          </a:p>
          <a:p>
            <a:pPr marL="628650" lvl="1" indent="-285750">
              <a:lnSpc>
                <a:spcPct val="170000"/>
              </a:lnSpc>
            </a:pPr>
            <a:r>
              <a:rPr lang="sk-SK" sz="1100" dirty="0"/>
              <a:t>ECB a centrálne banky</a:t>
            </a:r>
          </a:p>
          <a:p>
            <a:pPr marL="628650" lvl="1" indent="-285750">
              <a:lnSpc>
                <a:spcPct val="170000"/>
              </a:lnSpc>
            </a:pPr>
            <a:r>
              <a:rPr lang="sk-SK" sz="1100" dirty="0"/>
              <a:t>poisťovne a zaisťovne </a:t>
            </a:r>
          </a:p>
          <a:p>
            <a:pPr marL="628650" lvl="1" indent="-285750">
              <a:lnSpc>
                <a:spcPct val="170000"/>
              </a:lnSpc>
            </a:pPr>
            <a:r>
              <a:rPr lang="sk-SK" sz="1100" dirty="0"/>
              <a:t>osoby poskytujúce služby kryptoaktív výlučne svojim materským spoločnostiam, svojim dcérskym spoločnostiam alebo dcérskym spoločnostiam svojich materských spoločností</a:t>
            </a:r>
          </a:p>
          <a:p>
            <a:pPr marL="628650" lvl="1" indent="-285750">
              <a:lnSpc>
                <a:spcPct val="170000"/>
              </a:lnSpc>
            </a:pPr>
            <a:r>
              <a:rPr lang="sk-SK" sz="1100" dirty="0"/>
              <a:t>nezastupiteľné </a:t>
            </a:r>
            <a:r>
              <a:rPr lang="sk-SK" sz="1100" dirty="0" err="1"/>
              <a:t>kryptoaktíva</a:t>
            </a:r>
            <a:r>
              <a:rPr lang="sk-SK" sz="1100" dirty="0"/>
              <a:t> (NFT)</a:t>
            </a:r>
          </a:p>
          <a:p>
            <a:pPr marL="342900" indent="-342900">
              <a:buAutoNum type="alphaLcParenR"/>
            </a:pPr>
            <a:endParaRPr lang="sk-SK" sz="1800" dirty="0"/>
          </a:p>
          <a:p>
            <a:pPr marL="342900" indent="-342900">
              <a:buAutoNum type="alphaLcParenR"/>
            </a:pPr>
            <a:endParaRPr lang="sk-SK" sz="1800" dirty="0"/>
          </a:p>
          <a:p>
            <a:pPr marL="342900" indent="-342900">
              <a:buAutoNum type="alphaLcParenR"/>
            </a:pPr>
            <a:endParaRPr lang="sk-SK" sz="2800" dirty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endParaRPr lang="sk-SK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297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sk-SK" b="1" dirty="0"/>
              <a:t>Zverejňovanie informácii pri emisii </a:t>
            </a:r>
            <a:r>
              <a:rPr lang="sk-SK" b="1" dirty="0" err="1"/>
              <a:t>kryptoaktív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553" y="1235225"/>
            <a:ext cx="10515600" cy="4852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050" b="1" dirty="0"/>
              <a:t>podmienky pre verejnú ponuku/ uvedenie na obchodnú platformu kryptoaktív:</a:t>
            </a:r>
          </a:p>
          <a:p>
            <a:pPr lvl="1">
              <a:lnSpc>
                <a:spcPct val="150000"/>
              </a:lnSpc>
            </a:pPr>
            <a:r>
              <a:rPr lang="sk-SK" sz="1000" dirty="0"/>
              <a:t>právnická osoba </a:t>
            </a:r>
          </a:p>
          <a:p>
            <a:pPr lvl="1">
              <a:lnSpc>
                <a:spcPct val="150000"/>
              </a:lnSpc>
            </a:pPr>
            <a:r>
              <a:rPr lang="sk-SK" sz="1000" dirty="0"/>
              <a:t>vypracovanie tzv. </a:t>
            </a:r>
            <a:r>
              <a:rPr lang="sk-SK" sz="1000" dirty="0" err="1"/>
              <a:t>whitepaperu</a:t>
            </a:r>
            <a:endParaRPr lang="sk-SK" sz="1000" dirty="0"/>
          </a:p>
          <a:p>
            <a:pPr lvl="1">
              <a:lnSpc>
                <a:spcPct val="150000"/>
              </a:lnSpc>
            </a:pPr>
            <a:r>
              <a:rPr lang="sk-SK" sz="1000" dirty="0"/>
              <a:t>notifikovať najmenej 20 pracovných dni vopred príslušnému orgánu dohľadu</a:t>
            </a:r>
          </a:p>
          <a:p>
            <a:pPr lvl="1">
              <a:lnSpc>
                <a:spcPct val="150000"/>
              </a:lnSpc>
            </a:pPr>
            <a:r>
              <a:rPr lang="sk-SK" sz="1000" dirty="0"/>
              <a:t>zverejniť </a:t>
            </a:r>
            <a:r>
              <a:rPr lang="sk-SK" sz="1000" dirty="0" err="1"/>
              <a:t>whitepaper</a:t>
            </a:r>
            <a:r>
              <a:rPr lang="sk-SK" sz="1000" dirty="0"/>
              <a:t>  a marketingovú komunikáciu na webe</a:t>
            </a:r>
          </a:p>
          <a:p>
            <a:pPr>
              <a:lnSpc>
                <a:spcPct val="150000"/>
              </a:lnSpc>
            </a:pPr>
            <a:r>
              <a:rPr lang="sk-SK" sz="1050" b="1" dirty="0" err="1"/>
              <a:t>whitepaper</a:t>
            </a:r>
            <a:r>
              <a:rPr lang="sk-SK" sz="1050" b="1" dirty="0"/>
              <a:t> musí obsahovať informácie najmä o:</a:t>
            </a:r>
          </a:p>
          <a:p>
            <a:pPr lvl="1">
              <a:lnSpc>
                <a:spcPct val="150000"/>
              </a:lnSpc>
            </a:pPr>
            <a:r>
              <a:rPr lang="sk-SK" sz="1000" dirty="0"/>
              <a:t>emitentovi</a:t>
            </a:r>
          </a:p>
          <a:p>
            <a:pPr lvl="1">
              <a:lnSpc>
                <a:spcPct val="150000"/>
              </a:lnSpc>
            </a:pPr>
            <a:r>
              <a:rPr lang="sk-SK" sz="1000" dirty="0"/>
              <a:t>ponuke </a:t>
            </a:r>
            <a:r>
              <a:rPr lang="sk-SK" sz="1000" dirty="0" err="1"/>
              <a:t>kryptoaktív</a:t>
            </a:r>
            <a:endParaRPr lang="sk-SK" sz="1000" dirty="0"/>
          </a:p>
          <a:p>
            <a:pPr lvl="1">
              <a:lnSpc>
                <a:spcPct val="150000"/>
              </a:lnSpc>
            </a:pPr>
            <a:r>
              <a:rPr lang="sk-SK" sz="1000" dirty="0"/>
              <a:t>právach a povinnostiach spojených s kryptoaktívami</a:t>
            </a:r>
          </a:p>
          <a:p>
            <a:pPr lvl="1">
              <a:lnSpc>
                <a:spcPct val="150000"/>
              </a:lnSpc>
            </a:pPr>
            <a:r>
              <a:rPr lang="sk-SK" sz="1000" dirty="0"/>
              <a:t>rizikách</a:t>
            </a:r>
          </a:p>
          <a:p>
            <a:pPr lvl="1">
              <a:lnSpc>
                <a:spcPct val="150000"/>
              </a:lnSpc>
            </a:pPr>
            <a:r>
              <a:rPr lang="sk-SK" sz="1000" dirty="0" err="1"/>
              <a:t>enviromentálnych</a:t>
            </a:r>
            <a:r>
              <a:rPr lang="sk-SK" sz="1000" dirty="0"/>
              <a:t> dopadoch konsenzus mechanizmu</a:t>
            </a:r>
          </a:p>
          <a:p>
            <a:pPr>
              <a:lnSpc>
                <a:spcPct val="150000"/>
              </a:lnSpc>
            </a:pPr>
            <a:r>
              <a:rPr lang="sk-SK" sz="1050" b="1" dirty="0"/>
              <a:t>orgány dohľadu neschvaľujú </a:t>
            </a:r>
            <a:r>
              <a:rPr lang="sk-SK" sz="1050" b="1" dirty="0" err="1"/>
              <a:t>whitepaper</a:t>
            </a:r>
            <a:r>
              <a:rPr lang="sk-SK" sz="1050" b="1" dirty="0"/>
              <a:t>, ale môžu vyžadovať:</a:t>
            </a:r>
          </a:p>
          <a:p>
            <a:pPr lvl="1">
              <a:lnSpc>
                <a:spcPct val="150000"/>
              </a:lnSpc>
            </a:pPr>
            <a:r>
              <a:rPr lang="sk-SK" sz="1000" dirty="0"/>
              <a:t>doplnenie dodatočných informácii 	</a:t>
            </a:r>
          </a:p>
          <a:p>
            <a:pPr lvl="1">
              <a:lnSpc>
                <a:spcPct val="150000"/>
              </a:lnSpc>
            </a:pPr>
            <a:r>
              <a:rPr lang="sk-SK" sz="1000" dirty="0"/>
              <a:t>dočasne alebo trvalo zablokovať verejnú ponuku/ uvedenie na obchodnú platformu, ak by došlo k porušeniu MiCA 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11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err="1"/>
              <a:t>Stablecoiny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553" y="1235225"/>
            <a:ext cx="10515600" cy="51385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100" b="1" dirty="0"/>
              <a:t>dva typy </a:t>
            </a:r>
            <a:r>
              <a:rPr lang="sk-SK" sz="1100" b="1" dirty="0" err="1"/>
              <a:t>stablecoinov</a:t>
            </a:r>
            <a:endParaRPr lang="sk-SK" sz="1100" b="1" dirty="0"/>
          </a:p>
          <a:p>
            <a:pPr lvl="1">
              <a:lnSpc>
                <a:spcPct val="150000"/>
              </a:lnSpc>
            </a:pPr>
            <a:r>
              <a:rPr lang="sk-SK" sz="1050" dirty="0"/>
              <a:t>tokeny elektronických peňazí  (e -</a:t>
            </a:r>
            <a:r>
              <a:rPr lang="sk-SK" sz="1050" dirty="0" err="1"/>
              <a:t>money</a:t>
            </a:r>
            <a:r>
              <a:rPr lang="sk-SK" sz="1050" dirty="0"/>
              <a:t> </a:t>
            </a:r>
            <a:r>
              <a:rPr lang="sk-SK" sz="1050" dirty="0" err="1"/>
              <a:t>tokens</a:t>
            </a:r>
            <a:r>
              <a:rPr lang="sk-SK" sz="1050" dirty="0"/>
              <a:t>) -  EMT</a:t>
            </a:r>
          </a:p>
          <a:p>
            <a:pPr lvl="1">
              <a:lnSpc>
                <a:spcPct val="150000"/>
              </a:lnSpc>
            </a:pPr>
            <a:r>
              <a:rPr lang="sk-SK" sz="1050" dirty="0"/>
              <a:t>tokeny kryté aktívami (</a:t>
            </a:r>
            <a:r>
              <a:rPr lang="sk-SK" sz="1050" dirty="0" err="1"/>
              <a:t>asset</a:t>
            </a:r>
            <a:r>
              <a:rPr lang="sk-SK" sz="1050" dirty="0"/>
              <a:t>- </a:t>
            </a:r>
            <a:r>
              <a:rPr lang="sk-SK" sz="1050" dirty="0" err="1"/>
              <a:t>referenced</a:t>
            </a:r>
            <a:r>
              <a:rPr lang="sk-SK" sz="1050" dirty="0"/>
              <a:t> </a:t>
            </a:r>
            <a:r>
              <a:rPr lang="sk-SK" sz="1050" dirty="0" err="1"/>
              <a:t>tokens</a:t>
            </a:r>
            <a:r>
              <a:rPr lang="sk-SK" sz="1050" dirty="0"/>
              <a:t>) – ART</a:t>
            </a:r>
          </a:p>
          <a:p>
            <a:pPr>
              <a:lnSpc>
                <a:spcPct val="150000"/>
              </a:lnSpc>
            </a:pPr>
            <a:r>
              <a:rPr lang="sk-SK" sz="1100" b="1" dirty="0"/>
              <a:t>EMT - naviazané na hodnotu jednej oficiálnej meny (napr. euro, dolár)</a:t>
            </a:r>
          </a:p>
          <a:p>
            <a:pPr>
              <a:lnSpc>
                <a:spcPct val="150000"/>
              </a:lnSpc>
            </a:pPr>
            <a:r>
              <a:rPr lang="sk-SK" sz="1100" b="1" dirty="0"/>
              <a:t>ART – naviazané na akúkoľvek hodnotu alebo právo resp. ich kombináciu vrátane naviazania na hodnotu viacerých oficiálnych mien </a:t>
            </a:r>
          </a:p>
          <a:p>
            <a:pPr>
              <a:lnSpc>
                <a:spcPct val="150000"/>
              </a:lnSpc>
            </a:pPr>
            <a:r>
              <a:rPr lang="sk-SK" sz="1100" b="1" dirty="0"/>
              <a:t>EMT môžu emitovať:</a:t>
            </a:r>
          </a:p>
          <a:p>
            <a:pPr lvl="1">
              <a:lnSpc>
                <a:spcPct val="150000"/>
              </a:lnSpc>
            </a:pPr>
            <a:r>
              <a:rPr lang="sk-SK" sz="1050" dirty="0"/>
              <a:t>banky</a:t>
            </a:r>
          </a:p>
          <a:p>
            <a:pPr lvl="1">
              <a:lnSpc>
                <a:spcPct val="150000"/>
              </a:lnSpc>
            </a:pPr>
            <a:r>
              <a:rPr lang="sk-SK" sz="1050" dirty="0"/>
              <a:t>inštitúcie elektronických peňazí</a:t>
            </a:r>
          </a:p>
          <a:p>
            <a:pPr>
              <a:lnSpc>
                <a:spcPct val="150000"/>
              </a:lnSpc>
            </a:pPr>
            <a:r>
              <a:rPr lang="sk-SK" sz="1100" b="1" dirty="0"/>
              <a:t>ART môžu emitovať:</a:t>
            </a:r>
          </a:p>
          <a:p>
            <a:pPr lvl="1">
              <a:lnSpc>
                <a:spcPct val="150000"/>
              </a:lnSpc>
            </a:pPr>
            <a:r>
              <a:rPr lang="sk-SK" sz="1050" dirty="0"/>
              <a:t>banky</a:t>
            </a:r>
          </a:p>
          <a:p>
            <a:pPr lvl="1">
              <a:lnSpc>
                <a:spcPct val="150000"/>
              </a:lnSpc>
            </a:pPr>
            <a:r>
              <a:rPr lang="sk-SK" sz="1050" dirty="0"/>
              <a:t>emitenti ART (nový typ licencie) </a:t>
            </a:r>
          </a:p>
          <a:p>
            <a:pPr>
              <a:lnSpc>
                <a:spcPct val="150000"/>
              </a:lnSpc>
            </a:pPr>
            <a:r>
              <a:rPr lang="sk-SK" sz="1100" b="1" dirty="0"/>
              <a:t>po získaní povolenia môžu vďaka </a:t>
            </a:r>
            <a:r>
              <a:rPr lang="sk-SK" sz="1100" b="1" dirty="0" err="1"/>
              <a:t>passportingu</a:t>
            </a:r>
            <a:r>
              <a:rPr lang="sk-SK" sz="1100" b="1" dirty="0"/>
              <a:t> pôsobiť v celej EÚ</a:t>
            </a:r>
          </a:p>
          <a:p>
            <a:pPr>
              <a:lnSpc>
                <a:spcPct val="150000"/>
              </a:lnSpc>
            </a:pPr>
            <a:r>
              <a:rPr lang="sk-SK" sz="1100" b="1" dirty="0"/>
              <a:t>nad emitentami významných ART a EMT bude vykonávať dohľad EBA</a:t>
            </a:r>
          </a:p>
          <a:p>
            <a:pPr>
              <a:lnSpc>
                <a:spcPct val="150000"/>
              </a:lnSpc>
            </a:pPr>
            <a:endParaRPr lang="sk-SK" sz="2000" b="1" dirty="0"/>
          </a:p>
          <a:p>
            <a:pPr>
              <a:lnSpc>
                <a:spcPct val="150000"/>
              </a:lnSpc>
            </a:pPr>
            <a:endParaRPr lang="sk-SK" sz="2000" b="1" dirty="0"/>
          </a:p>
          <a:p>
            <a:pPr>
              <a:lnSpc>
                <a:spcPct val="150000"/>
              </a:lnSpc>
            </a:pP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664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err="1"/>
              <a:t>Stablecoiny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553" y="1235225"/>
            <a:ext cx="10515600" cy="51385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400" b="1" dirty="0"/>
              <a:t>povinnosť notifikovať a zverejniť detailnejší </a:t>
            </a:r>
            <a:r>
              <a:rPr lang="sk-SK" sz="1400" b="1" dirty="0" err="1"/>
              <a:t>whitepaper</a:t>
            </a:r>
            <a:endParaRPr lang="sk-SK" sz="1400" b="1" dirty="0"/>
          </a:p>
          <a:p>
            <a:pPr>
              <a:lnSpc>
                <a:spcPct val="150000"/>
              </a:lnSpc>
            </a:pPr>
            <a:r>
              <a:rPr lang="sk-SK" sz="1400" b="1" dirty="0"/>
              <a:t>emitenti musia neustále udržovať dostatočnú výšku rezervných aktív a musia ich držať oddelene od vlastného majetku</a:t>
            </a:r>
          </a:p>
          <a:p>
            <a:pPr>
              <a:lnSpc>
                <a:spcPct val="150000"/>
              </a:lnSpc>
            </a:pPr>
            <a:r>
              <a:rPr lang="sk-SK" sz="1400" b="1" dirty="0"/>
              <a:t>rezervné aktíva by mali byť bezpečné a dostatočne likvidné</a:t>
            </a:r>
          </a:p>
          <a:p>
            <a:pPr>
              <a:lnSpc>
                <a:spcPct val="150000"/>
              </a:lnSpc>
            </a:pPr>
            <a:r>
              <a:rPr lang="pl-PL" sz="1400" b="1" dirty="0"/>
              <a:t>zákaz poskytovať úroky za držanie EMT a ART</a:t>
            </a:r>
          </a:p>
          <a:p>
            <a:pPr>
              <a:lnSpc>
                <a:spcPct val="150000"/>
              </a:lnSpc>
            </a:pPr>
            <a:r>
              <a:rPr lang="sk-SK" sz="1400" b="1" dirty="0"/>
              <a:t>ak je ART alebo EMT, ktorý nie je naviazaný na oficiálnu menu EÚ, využívaný ako prostriedok výmeny (</a:t>
            </a:r>
            <a:r>
              <a:rPr lang="sk-SK" sz="1400" b="1" dirty="0" err="1"/>
              <a:t>means</a:t>
            </a:r>
            <a:r>
              <a:rPr lang="sk-SK" sz="1400" b="1" dirty="0"/>
              <a:t> of </a:t>
            </a:r>
            <a:r>
              <a:rPr lang="sk-SK" sz="1400" b="1" dirty="0" err="1"/>
              <a:t>exchange</a:t>
            </a:r>
            <a:r>
              <a:rPr lang="sk-SK" sz="1400" b="1" dirty="0"/>
              <a:t>) a presiahne stanovené limity, musí emitent obmedziť vydávanie, aby sa dostal pod tieto limity:</a:t>
            </a:r>
          </a:p>
          <a:p>
            <a:pPr lvl="1">
              <a:lnSpc>
                <a:spcPct val="150000"/>
              </a:lnSpc>
            </a:pPr>
            <a:r>
              <a:rPr lang="sk-SK" sz="1100" dirty="0"/>
              <a:t>1 mil. transakcií denne</a:t>
            </a:r>
          </a:p>
          <a:p>
            <a:pPr lvl="1">
              <a:lnSpc>
                <a:spcPct val="150000"/>
              </a:lnSpc>
            </a:pPr>
            <a:r>
              <a:rPr lang="sk-SK" sz="1100" dirty="0"/>
              <a:t>200 mil. € hodnota transakcii denne</a:t>
            </a:r>
          </a:p>
          <a:p>
            <a:pPr>
              <a:lnSpc>
                <a:spcPct val="150000"/>
              </a:lnSpc>
            </a:pPr>
            <a:endParaRPr lang="sk-SK" sz="2000" b="1" dirty="0"/>
          </a:p>
          <a:p>
            <a:pPr>
              <a:lnSpc>
                <a:spcPct val="150000"/>
              </a:lnSpc>
            </a:pPr>
            <a:endParaRPr lang="sk-SK" sz="2000" b="1" dirty="0"/>
          </a:p>
          <a:p>
            <a:pPr>
              <a:lnSpc>
                <a:spcPct val="150000"/>
              </a:lnSpc>
            </a:pPr>
            <a:endParaRPr lang="sk-SK" sz="2000" b="1" dirty="0"/>
          </a:p>
          <a:p>
            <a:pPr>
              <a:lnSpc>
                <a:spcPct val="150000"/>
              </a:lnSpc>
            </a:pP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82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k-SK" b="1" dirty="0"/>
              <a:t>Poskytovanie služieb </a:t>
            </a:r>
            <a:r>
              <a:rPr lang="sk-SK" b="1" dirty="0" err="1"/>
              <a:t>kryptoaktív</a:t>
            </a:r>
            <a:endParaRPr lang="sk-SK" b="1" dirty="0"/>
          </a:p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553" y="1235225"/>
            <a:ext cx="10515600" cy="51385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600" b="1" dirty="0"/>
              <a:t>na poskytovanie nasledovných služieb </a:t>
            </a:r>
            <a:r>
              <a:rPr lang="sk-SK" sz="1600" b="1" dirty="0" err="1"/>
              <a:t>kryptoaktív</a:t>
            </a:r>
            <a:r>
              <a:rPr lang="sk-SK" sz="1600" b="1" dirty="0"/>
              <a:t> bude treba získať povolenie od orgánu dohľadu:</a:t>
            </a:r>
          </a:p>
          <a:p>
            <a:pPr lvl="1">
              <a:lnSpc>
                <a:spcPct val="150000"/>
              </a:lnSpc>
            </a:pPr>
            <a:r>
              <a:rPr lang="sk-SK" sz="1200" dirty="0"/>
              <a:t>úschova a správa </a:t>
            </a:r>
            <a:r>
              <a:rPr lang="sk-SK" sz="1200" dirty="0" err="1"/>
              <a:t>kryptoaktív</a:t>
            </a:r>
            <a:r>
              <a:rPr lang="sk-SK" sz="1200" dirty="0"/>
              <a:t> v mene tretích strán</a:t>
            </a:r>
          </a:p>
          <a:p>
            <a:pPr lvl="1">
              <a:lnSpc>
                <a:spcPct val="150000"/>
              </a:lnSpc>
            </a:pPr>
            <a:r>
              <a:rPr lang="sk-SK" sz="1200" dirty="0"/>
              <a:t>prevádzkovanie obchodnej platformy pre </a:t>
            </a:r>
            <a:r>
              <a:rPr lang="sk-SK" sz="1200" dirty="0" err="1"/>
              <a:t>kryptoaktíva</a:t>
            </a:r>
            <a:r>
              <a:rPr lang="sk-SK" sz="1200" dirty="0"/>
              <a:t>;</a:t>
            </a:r>
          </a:p>
          <a:p>
            <a:pPr lvl="1">
              <a:lnSpc>
                <a:spcPct val="150000"/>
              </a:lnSpc>
            </a:pPr>
            <a:r>
              <a:rPr lang="sk-SK" sz="1200" dirty="0"/>
              <a:t>výmena </a:t>
            </a:r>
            <a:r>
              <a:rPr lang="sk-SK" sz="1200" dirty="0" err="1"/>
              <a:t>kryptoaktív</a:t>
            </a:r>
            <a:r>
              <a:rPr lang="sk-SK" sz="1200" dirty="0"/>
              <a:t> za oficiálnu menu;</a:t>
            </a:r>
          </a:p>
          <a:p>
            <a:pPr lvl="1">
              <a:lnSpc>
                <a:spcPct val="150000"/>
              </a:lnSpc>
            </a:pPr>
            <a:r>
              <a:rPr lang="sk-SK" sz="1200" dirty="0"/>
              <a:t>výmena </a:t>
            </a:r>
            <a:r>
              <a:rPr lang="sk-SK" sz="1200" dirty="0" err="1"/>
              <a:t>kryptoaktív</a:t>
            </a:r>
            <a:r>
              <a:rPr lang="sk-SK" sz="1200" dirty="0"/>
              <a:t> za iné </a:t>
            </a:r>
            <a:r>
              <a:rPr lang="sk-SK" sz="1200" dirty="0" err="1"/>
              <a:t>kryptoaktíva</a:t>
            </a:r>
            <a:r>
              <a:rPr lang="sk-SK" sz="1200" dirty="0"/>
              <a:t>;</a:t>
            </a:r>
          </a:p>
          <a:p>
            <a:pPr lvl="1">
              <a:lnSpc>
                <a:spcPct val="150000"/>
              </a:lnSpc>
            </a:pPr>
            <a:r>
              <a:rPr lang="sk-SK" sz="1200" dirty="0"/>
              <a:t>vykonávanie pokynov týkajúcich sa </a:t>
            </a:r>
            <a:r>
              <a:rPr lang="sk-SK" sz="1200" dirty="0" err="1"/>
              <a:t>kryptoaktív</a:t>
            </a:r>
            <a:r>
              <a:rPr lang="sk-SK" sz="1200" dirty="0"/>
              <a:t> v mene tretích strán;</a:t>
            </a:r>
          </a:p>
          <a:p>
            <a:pPr lvl="1">
              <a:lnSpc>
                <a:spcPct val="150000"/>
              </a:lnSpc>
            </a:pPr>
            <a:r>
              <a:rPr lang="sk-SK" sz="1200" dirty="0"/>
              <a:t>umiestňovanie </a:t>
            </a:r>
            <a:r>
              <a:rPr lang="sk-SK" sz="1200" dirty="0" err="1"/>
              <a:t>kryptoaktív</a:t>
            </a:r>
            <a:r>
              <a:rPr lang="sk-SK" sz="1200" dirty="0"/>
              <a:t>;</a:t>
            </a:r>
          </a:p>
          <a:p>
            <a:pPr lvl="1">
              <a:lnSpc>
                <a:spcPct val="150000"/>
              </a:lnSpc>
            </a:pPr>
            <a:r>
              <a:rPr lang="sk-SK" sz="1200" dirty="0"/>
              <a:t>prijímanie a postupovanie pokynov týkajúcich sa </a:t>
            </a:r>
            <a:r>
              <a:rPr lang="sk-SK" sz="1200" dirty="0" err="1"/>
              <a:t>kryptoaktív</a:t>
            </a:r>
            <a:r>
              <a:rPr lang="sk-SK" sz="1200" dirty="0"/>
              <a:t> v mene tretích strán;</a:t>
            </a:r>
          </a:p>
          <a:p>
            <a:pPr lvl="1">
              <a:lnSpc>
                <a:spcPct val="150000"/>
              </a:lnSpc>
            </a:pPr>
            <a:r>
              <a:rPr lang="sk-SK" sz="1200" dirty="0"/>
              <a:t> poskytovanie poradenstva o </a:t>
            </a:r>
            <a:r>
              <a:rPr lang="sk-SK" sz="1200" dirty="0" err="1"/>
              <a:t>kryptoaktívach</a:t>
            </a:r>
            <a:endParaRPr lang="sk-SK" sz="1200" dirty="0"/>
          </a:p>
          <a:p>
            <a:pPr lvl="1">
              <a:lnSpc>
                <a:spcPct val="150000"/>
              </a:lnSpc>
            </a:pPr>
            <a:r>
              <a:rPr lang="sk-SK" sz="1200" dirty="0"/>
              <a:t> riadenie portfólia </a:t>
            </a:r>
            <a:r>
              <a:rPr lang="sk-SK" sz="1200" dirty="0" err="1"/>
              <a:t>kryptoaktív</a:t>
            </a:r>
            <a:endParaRPr lang="sk-SK" sz="1200" dirty="0"/>
          </a:p>
          <a:p>
            <a:pPr lvl="1">
              <a:lnSpc>
                <a:spcPct val="150000"/>
              </a:lnSpc>
            </a:pPr>
            <a:r>
              <a:rPr lang="sk-SK" sz="1200" dirty="0"/>
              <a:t>poskytovanie služieb prevodu </a:t>
            </a:r>
            <a:r>
              <a:rPr lang="sk-SK" sz="1200" dirty="0" err="1"/>
              <a:t>kryptoaktív</a:t>
            </a:r>
            <a:r>
              <a:rPr lang="sk-SK" sz="1200" dirty="0"/>
              <a:t> v mene tretích strán</a:t>
            </a:r>
          </a:p>
          <a:p>
            <a:pPr>
              <a:lnSpc>
                <a:spcPct val="150000"/>
              </a:lnSpc>
            </a:pPr>
            <a:endParaRPr lang="sk-SK" sz="1700" b="1" dirty="0"/>
          </a:p>
          <a:p>
            <a:endParaRPr lang="sk-SK" sz="1700" dirty="0"/>
          </a:p>
          <a:p>
            <a:pPr lvl="1"/>
            <a:endParaRPr lang="sk-SK" sz="1200" dirty="0"/>
          </a:p>
          <a:p>
            <a:pPr lvl="1"/>
            <a:endParaRPr lang="sk-SK" sz="1200" dirty="0"/>
          </a:p>
          <a:p>
            <a:pPr lvl="1"/>
            <a:endParaRPr lang="sk-SK" sz="1200" b="1" dirty="0"/>
          </a:p>
          <a:p>
            <a:pPr lvl="1"/>
            <a:endParaRPr lang="sk-SK" sz="1200" b="1" dirty="0"/>
          </a:p>
          <a:p>
            <a:pPr lvl="1"/>
            <a:endParaRPr lang="sk-SK" sz="1200" b="1" dirty="0"/>
          </a:p>
          <a:p>
            <a:endParaRPr lang="sk-SK" sz="1700" b="1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87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k-SK" b="1" dirty="0"/>
              <a:t>Poskytovanie služieb </a:t>
            </a:r>
            <a:r>
              <a:rPr lang="sk-SK" b="1" dirty="0" err="1"/>
              <a:t>kryptoaktív</a:t>
            </a:r>
            <a:endParaRPr lang="sk-SK" b="1" dirty="0"/>
          </a:p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553" y="1235225"/>
            <a:ext cx="10515600" cy="51385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400" b="1" dirty="0"/>
              <a:t>výnimky:</a:t>
            </a:r>
          </a:p>
          <a:p>
            <a:pPr lvl="1">
              <a:lnSpc>
                <a:spcPct val="150000"/>
              </a:lnSpc>
            </a:pPr>
            <a:r>
              <a:rPr lang="sk-SK" sz="1400" dirty="0"/>
              <a:t>banky</a:t>
            </a:r>
          </a:p>
          <a:p>
            <a:pPr lvl="1">
              <a:lnSpc>
                <a:spcPct val="150000"/>
              </a:lnSpc>
            </a:pPr>
            <a:r>
              <a:rPr lang="sk-SK" sz="1400" dirty="0"/>
              <a:t>obchodník s cennými papiermi (v rozsahu investičných služieb, na ktoré má povolenie )</a:t>
            </a:r>
          </a:p>
          <a:p>
            <a:pPr lvl="1">
              <a:lnSpc>
                <a:spcPct val="150000"/>
              </a:lnSpc>
            </a:pPr>
            <a:r>
              <a:rPr lang="sk-SK" sz="1400" dirty="0"/>
              <a:t>správcovská spoločnosť (v rozsahu investičných služieb, na ktoré má povolenie )</a:t>
            </a:r>
          </a:p>
          <a:p>
            <a:pPr lvl="1">
              <a:lnSpc>
                <a:spcPct val="150000"/>
              </a:lnSpc>
            </a:pPr>
            <a:r>
              <a:rPr lang="sk-SK" sz="1400" dirty="0"/>
              <a:t>burza cenných papierov  (iba prevádzkovanie obchodnej platformy pre </a:t>
            </a:r>
            <a:r>
              <a:rPr lang="sk-SK" sz="1400" dirty="0" err="1"/>
              <a:t>kryptoaktíva</a:t>
            </a:r>
            <a:r>
              <a:rPr lang="sk-SK" sz="1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sk-SK" sz="1400" dirty="0"/>
              <a:t>inštitúcia elektronických peňazí (iba úschova a správa kryptoaktív v mene tretích strán vo vzťahu k jej EMT)</a:t>
            </a:r>
            <a:endParaRPr lang="sk-SK" sz="1050" dirty="0"/>
          </a:p>
          <a:p>
            <a:pPr>
              <a:lnSpc>
                <a:spcPct val="150000"/>
              </a:lnSpc>
            </a:pPr>
            <a:r>
              <a:rPr lang="sk-SK" sz="1400" b="1" dirty="0"/>
              <a:t>subjekty, ktoré môžu poskytovať služby kryptoaktív bez dodatočného povolenia musia 30 pracovných dní vopred notifikovať  príslušný orgán dohľadu</a:t>
            </a:r>
          </a:p>
          <a:p>
            <a:pPr>
              <a:lnSpc>
                <a:spcPct val="150000"/>
              </a:lnSpc>
            </a:pPr>
            <a:r>
              <a:rPr lang="sk-SK" sz="1400" b="1" dirty="0" err="1"/>
              <a:t>passporting</a:t>
            </a:r>
            <a:r>
              <a:rPr lang="sk-SK" sz="1400" b="1" dirty="0"/>
              <a:t> - voľné poskytovanie služieb v celej EÚ</a:t>
            </a:r>
          </a:p>
          <a:p>
            <a:endParaRPr lang="sk-SK" sz="1700" dirty="0"/>
          </a:p>
          <a:p>
            <a:pPr lvl="1"/>
            <a:endParaRPr lang="sk-SK" sz="1200" dirty="0"/>
          </a:p>
          <a:p>
            <a:pPr lvl="1"/>
            <a:endParaRPr lang="sk-SK" sz="1200" dirty="0"/>
          </a:p>
          <a:p>
            <a:pPr lvl="1"/>
            <a:endParaRPr lang="sk-SK" sz="1200" b="1" dirty="0"/>
          </a:p>
          <a:p>
            <a:pPr lvl="1"/>
            <a:endParaRPr lang="sk-SK" sz="1200" b="1" dirty="0"/>
          </a:p>
          <a:p>
            <a:pPr lvl="1"/>
            <a:endParaRPr lang="sk-SK" sz="1200" b="1" dirty="0"/>
          </a:p>
          <a:p>
            <a:endParaRPr lang="sk-SK" sz="1700" b="1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102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k-SK" b="1" dirty="0"/>
              <a:t>Predchádzanie zneužívaniu trhu </a:t>
            </a:r>
          </a:p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553" y="1235225"/>
            <a:ext cx="10515600" cy="51385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800" b="1" dirty="0"/>
              <a:t>na rozdiel od iných častí </a:t>
            </a:r>
            <a:r>
              <a:rPr lang="sk-SK" sz="1800" b="1" dirty="0" err="1"/>
              <a:t>MiCA</a:t>
            </a:r>
            <a:r>
              <a:rPr lang="sk-SK" sz="1800" b="1" dirty="0"/>
              <a:t> sa ustanovenia ohľadom zneužívania trhu vzťahujú akúkoľvek fyzickú alebo právnickú osobu</a:t>
            </a:r>
          </a:p>
          <a:p>
            <a:pPr>
              <a:lnSpc>
                <a:spcPct val="150000"/>
              </a:lnSpc>
            </a:pPr>
            <a:r>
              <a:rPr lang="sk-SK" sz="1800" b="1" dirty="0"/>
              <a:t>MiCA upravuje tri typy zneužívania trhu:</a:t>
            </a:r>
          </a:p>
          <a:p>
            <a:pPr marL="685800" lvl="1">
              <a:lnSpc>
                <a:spcPct val="150000"/>
              </a:lnSpc>
              <a:buFont typeface="+mj-lt"/>
              <a:buAutoNum type="arabicPeriod"/>
            </a:pPr>
            <a:r>
              <a:rPr lang="sk-SK" sz="1600" b="1" dirty="0"/>
              <a:t>obchodovanie s využitím dôverných informácií</a:t>
            </a:r>
          </a:p>
          <a:p>
            <a:pPr lvl="2">
              <a:lnSpc>
                <a:spcPct val="150000"/>
              </a:lnSpc>
            </a:pPr>
            <a:r>
              <a:rPr lang="sk-SK" sz="1200" dirty="0"/>
              <a:t>napr. nákup alebo predaj kryptoaktív prípadne odporúčanie inej osobe ohľadom nákupu či predaju na základe dôvernej informácie</a:t>
            </a:r>
          </a:p>
          <a:p>
            <a:pPr marL="685800" lvl="1">
              <a:lnSpc>
                <a:spcPct val="150000"/>
              </a:lnSpc>
              <a:buFont typeface="+mj-lt"/>
              <a:buAutoNum type="arabicPeriod"/>
            </a:pPr>
            <a:r>
              <a:rPr lang="sk-SK" sz="1600" b="1" dirty="0"/>
              <a:t>neoprávnené zverejnenie dôverných informácií </a:t>
            </a:r>
          </a:p>
          <a:p>
            <a:pPr lvl="2">
              <a:lnSpc>
                <a:spcPct val="150000"/>
              </a:lnSpc>
            </a:pPr>
            <a:r>
              <a:rPr lang="sk-SK" sz="1200" dirty="0"/>
              <a:t>akékoľvek zverejnenie mimo bežného oficiálneho spôsobu môže byť kvalifikované ako neoprávnené zverejnenie</a:t>
            </a:r>
            <a:r>
              <a:rPr lang="sk-SK" sz="1100" dirty="0"/>
              <a:t>	</a:t>
            </a:r>
          </a:p>
          <a:p>
            <a:pPr marL="685800" lvl="1">
              <a:lnSpc>
                <a:spcPct val="150000"/>
              </a:lnSpc>
              <a:buFont typeface="+mj-lt"/>
              <a:buAutoNum type="arabicPeriod"/>
            </a:pPr>
            <a:r>
              <a:rPr lang="sk-SK" sz="1600" b="1" dirty="0"/>
              <a:t>manipulácia s trhom </a:t>
            </a:r>
          </a:p>
          <a:p>
            <a:pPr lvl="2">
              <a:lnSpc>
                <a:spcPct val="150000"/>
              </a:lnSpc>
            </a:pPr>
            <a:r>
              <a:rPr lang="sk-SK" sz="1200" dirty="0"/>
              <a:t>falošné signály pri obchodovaní</a:t>
            </a:r>
          </a:p>
          <a:p>
            <a:pPr lvl="2">
              <a:lnSpc>
                <a:spcPct val="150000"/>
              </a:lnSpc>
            </a:pPr>
            <a:r>
              <a:rPr lang="sk-SK" sz="1200" dirty="0"/>
              <a:t>vyjadrenia v médiách bez zverejnenia svojej pozície</a:t>
            </a:r>
          </a:p>
          <a:p>
            <a:pPr marL="0" indent="0">
              <a:buNone/>
            </a:pPr>
            <a:endParaRPr lang="sk-SK" sz="1700" dirty="0"/>
          </a:p>
          <a:p>
            <a:endParaRPr lang="sk-SK" sz="1700" b="1" dirty="0"/>
          </a:p>
          <a:p>
            <a:pPr marL="0" indent="0">
              <a:buNone/>
            </a:pPr>
            <a:endParaRPr lang="sk-SK" sz="1700" b="1" dirty="0"/>
          </a:p>
          <a:p>
            <a:endParaRPr lang="sk-SK" sz="1700" dirty="0"/>
          </a:p>
          <a:p>
            <a:pPr lvl="1"/>
            <a:endParaRPr lang="sk-SK" sz="1200" dirty="0"/>
          </a:p>
          <a:p>
            <a:pPr lvl="1"/>
            <a:endParaRPr lang="sk-SK" sz="1200" dirty="0"/>
          </a:p>
          <a:p>
            <a:pPr lvl="1"/>
            <a:endParaRPr lang="sk-SK" sz="1200" b="1" dirty="0"/>
          </a:p>
          <a:p>
            <a:pPr lvl="1"/>
            <a:endParaRPr lang="sk-SK" sz="1200" b="1" dirty="0"/>
          </a:p>
          <a:p>
            <a:pPr lvl="1"/>
            <a:endParaRPr lang="sk-SK" sz="1200" b="1" dirty="0"/>
          </a:p>
          <a:p>
            <a:endParaRPr lang="sk-SK" sz="1700" b="1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076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Príslušné orgány</a:t>
            </a:r>
          </a:p>
          <a:p>
            <a:pPr algn="ctr"/>
            <a:endParaRPr lang="sk-SK" b="1" dirty="0"/>
          </a:p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553" y="1235225"/>
            <a:ext cx="10515600" cy="513858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sk-SK" sz="1200" b="1" dirty="0"/>
              <a:t>každý členský štát si určí príslušný orgán dohľadu, ktorý bude vykonávať úlohy vyplývajúce z MiCA</a:t>
            </a:r>
          </a:p>
          <a:p>
            <a:pPr>
              <a:lnSpc>
                <a:spcPct val="170000"/>
              </a:lnSpc>
            </a:pPr>
            <a:r>
              <a:rPr lang="sk-SK" sz="1200" b="1" dirty="0"/>
              <a:t>príslušné orgány dohľadu budú zodpovedať za licencovanie a dohľad v rámci svojej jurisdikcie</a:t>
            </a:r>
          </a:p>
          <a:p>
            <a:pPr>
              <a:lnSpc>
                <a:spcPct val="170000"/>
              </a:lnSpc>
            </a:pPr>
            <a:r>
              <a:rPr lang="sk-SK" sz="1200" b="1" dirty="0"/>
              <a:t>EBA a ESMA budú vykonávať regulačnú činnosť (RTS, ITS, Usmernenia) a zabezpečovať spoluprácu medzi národnými orgánmi dohľadu </a:t>
            </a:r>
          </a:p>
          <a:p>
            <a:pPr>
              <a:lnSpc>
                <a:spcPct val="170000"/>
              </a:lnSpc>
            </a:pPr>
            <a:r>
              <a:rPr lang="sk-SK" sz="1200" b="1" dirty="0"/>
              <a:t>EBA bude zodpovedať aj za dohľad nad emitentami významných ART a EMT</a:t>
            </a:r>
          </a:p>
          <a:p>
            <a:pPr>
              <a:lnSpc>
                <a:spcPct val="170000"/>
              </a:lnSpc>
            </a:pPr>
            <a:r>
              <a:rPr lang="sk-SK" sz="1200" b="1" dirty="0"/>
              <a:t>ESMA bude prevádzkovať registre, do ktorých sa zapisujú:</a:t>
            </a:r>
          </a:p>
          <a:p>
            <a:pPr lvl="1">
              <a:lnSpc>
                <a:spcPct val="170000"/>
              </a:lnSpc>
            </a:pPr>
            <a:r>
              <a:rPr lang="sk-SK" sz="1100" dirty="0" err="1"/>
              <a:t>whitepapere</a:t>
            </a:r>
            <a:endParaRPr lang="sk-SK" sz="1100" dirty="0"/>
          </a:p>
          <a:p>
            <a:pPr lvl="1">
              <a:lnSpc>
                <a:spcPct val="170000"/>
              </a:lnSpc>
            </a:pPr>
            <a:r>
              <a:rPr lang="sk-SK" sz="1100" dirty="0"/>
              <a:t>emitenti ART</a:t>
            </a:r>
          </a:p>
          <a:p>
            <a:pPr lvl="1">
              <a:lnSpc>
                <a:spcPct val="170000"/>
              </a:lnSpc>
            </a:pPr>
            <a:r>
              <a:rPr lang="sk-SK" sz="1100" dirty="0"/>
              <a:t>emitenti EMT</a:t>
            </a:r>
          </a:p>
          <a:p>
            <a:pPr lvl="1">
              <a:lnSpc>
                <a:spcPct val="170000"/>
              </a:lnSpc>
            </a:pPr>
            <a:r>
              <a:rPr lang="sk-SK" sz="1100" dirty="0"/>
              <a:t>poskytovatelia služieb </a:t>
            </a:r>
            <a:r>
              <a:rPr lang="sk-SK" sz="1100" dirty="0" err="1"/>
              <a:t>kryptoaktív</a:t>
            </a:r>
            <a:endParaRPr lang="sk-SK" sz="1100" dirty="0"/>
          </a:p>
          <a:p>
            <a:pPr marL="0" indent="0">
              <a:buNone/>
            </a:pPr>
            <a:endParaRPr lang="sk-SK" sz="1700" dirty="0"/>
          </a:p>
          <a:p>
            <a:endParaRPr lang="sk-SK" sz="1700" b="1" dirty="0"/>
          </a:p>
          <a:p>
            <a:pPr marL="0" indent="0">
              <a:buNone/>
            </a:pPr>
            <a:endParaRPr lang="sk-SK" sz="1700" b="1" dirty="0"/>
          </a:p>
          <a:p>
            <a:endParaRPr lang="sk-SK" sz="1700" dirty="0"/>
          </a:p>
          <a:p>
            <a:pPr lvl="1"/>
            <a:endParaRPr lang="sk-SK" sz="1200" dirty="0"/>
          </a:p>
          <a:p>
            <a:pPr lvl="1"/>
            <a:endParaRPr lang="sk-SK" sz="1200" dirty="0"/>
          </a:p>
          <a:p>
            <a:pPr lvl="1"/>
            <a:endParaRPr lang="sk-SK" sz="1200" b="1" dirty="0"/>
          </a:p>
          <a:p>
            <a:pPr lvl="1"/>
            <a:endParaRPr lang="sk-SK" sz="1200" b="1" dirty="0"/>
          </a:p>
          <a:p>
            <a:pPr lvl="1"/>
            <a:endParaRPr lang="sk-SK" sz="1200" b="1" dirty="0"/>
          </a:p>
          <a:p>
            <a:endParaRPr lang="sk-SK" sz="1700" b="1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118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9E580-CA22-4033-B8D6-A333FE547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k-SK" b="1" dirty="0"/>
              <a:t>MiCA – časový pohľad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A18-327B-4B56-88F6-25A76E37E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785" y="1267200"/>
            <a:ext cx="10752015" cy="510661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sk-SK" sz="1400" dirty="0"/>
              <a:t>20 dní po zverejnení v Úradnom vestníku EÚ  – nadobudnutie účinnosti </a:t>
            </a:r>
          </a:p>
          <a:p>
            <a:pPr>
              <a:lnSpc>
                <a:spcPct val="160000"/>
              </a:lnSpc>
            </a:pPr>
            <a:r>
              <a:rPr lang="sk-SK" sz="1400" dirty="0"/>
              <a:t>12 mesiacov po nadobudnutí účinnosti – uplatňovanie ustanovení ohľadom </a:t>
            </a:r>
            <a:r>
              <a:rPr lang="sk-SK" sz="1400" dirty="0" err="1"/>
              <a:t>stablecoinov</a:t>
            </a:r>
            <a:r>
              <a:rPr lang="sk-SK" sz="1400" dirty="0"/>
              <a:t> </a:t>
            </a:r>
          </a:p>
          <a:p>
            <a:pPr>
              <a:lnSpc>
                <a:spcPct val="160000"/>
              </a:lnSpc>
            </a:pPr>
            <a:r>
              <a:rPr lang="sk-SK" sz="1400" dirty="0"/>
              <a:t>18 mesiacov po nadobudnutí účinnosti  – uplatňovanie ostatných ustanovení</a:t>
            </a:r>
          </a:p>
          <a:p>
            <a:pPr>
              <a:lnSpc>
                <a:spcPct val="160000"/>
              </a:lnSpc>
            </a:pPr>
            <a:r>
              <a:rPr lang="sk-SK" sz="1400" dirty="0"/>
              <a:t>18 mesiacov od dňa uplatňovania   – poskytovatelia služieb </a:t>
            </a:r>
            <a:r>
              <a:rPr lang="sk-SK" sz="1400" dirty="0" err="1"/>
              <a:t>kryptoaktív</a:t>
            </a:r>
            <a:r>
              <a:rPr lang="sk-SK" sz="1400" dirty="0"/>
              <a:t>, ktorí fungovali v súlade s právnymi predpismi pred účinnosťou </a:t>
            </a:r>
            <a:r>
              <a:rPr lang="sk-SK" sz="1400" dirty="0" err="1"/>
              <a:t>MiCA</a:t>
            </a:r>
            <a:endParaRPr lang="sk-SK" sz="1400" dirty="0"/>
          </a:p>
          <a:p>
            <a:pPr marL="0" indent="0">
              <a:lnSpc>
                <a:spcPct val="160000"/>
              </a:lnSpc>
              <a:buNone/>
            </a:pPr>
            <a:endParaRPr lang="sk-SK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94D2-C7EC-403A-9BBF-F238777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92E3-FFD6-448A-9841-F91D91F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18</a:t>
            </a:fld>
            <a:endParaRPr lang="sk-SK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D7C57DF-9111-4AD9-8790-24DC16409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67980"/>
              </p:ext>
            </p:extLst>
          </p:nvPr>
        </p:nvGraphicFramePr>
        <p:xfrm>
          <a:off x="2910646" y="3977398"/>
          <a:ext cx="5690913" cy="159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825">
                  <a:extLst>
                    <a:ext uri="{9D8B030D-6E8A-4147-A177-3AD203B41FA5}">
                      <a16:colId xmlns:a16="http://schemas.microsoft.com/office/drawing/2014/main" val="4212445956"/>
                    </a:ext>
                  </a:extLst>
                </a:gridCol>
                <a:gridCol w="1480088">
                  <a:extLst>
                    <a:ext uri="{9D8B030D-6E8A-4147-A177-3AD203B41FA5}">
                      <a16:colId xmlns:a16="http://schemas.microsoft.com/office/drawing/2014/main" val="2131544490"/>
                    </a:ext>
                  </a:extLst>
                </a:gridCol>
              </a:tblGrid>
              <a:tr h="270064">
                <a:tc>
                  <a:txBody>
                    <a:bodyPr/>
                    <a:lstStyle/>
                    <a:p>
                      <a:r>
                        <a:rPr lang="sk-SK" sz="1400" b="0" dirty="0">
                          <a:solidFill>
                            <a:schemeClr val="tx1"/>
                          </a:solidFill>
                        </a:rPr>
                        <a:t>zverejnenie prvého návrhu MiCA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0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45334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r>
                        <a:rPr lang="sk-SK" sz="1400" b="1" i="0" dirty="0">
                          <a:solidFill>
                            <a:schemeClr val="bg1"/>
                          </a:solidFill>
                        </a:rPr>
                        <a:t>rokovania ohľadom MiCA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i="0" dirty="0">
                          <a:solidFill>
                            <a:schemeClr val="bg1"/>
                          </a:solidFill>
                        </a:rPr>
                        <a:t>2020 - 2022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28503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r>
                        <a:rPr lang="sk-SK" sz="1400" noProof="0" dirty="0"/>
                        <a:t>zverejnenie v Úradnom vestníku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2022/ 2023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870589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r>
                        <a:rPr lang="sk-SK" sz="1400" noProof="0" dirty="0"/>
                        <a:t>uplatňovanie – ustanovenia o </a:t>
                      </a:r>
                      <a:r>
                        <a:rPr lang="sk-SK" sz="1400" noProof="0" dirty="0" err="1"/>
                        <a:t>stablecoinoch</a:t>
                      </a:r>
                      <a:endParaRPr lang="sk-SK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2023/ 2024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17138"/>
                  </a:ext>
                </a:extLst>
              </a:tr>
              <a:tr h="379745">
                <a:tc>
                  <a:txBody>
                    <a:bodyPr/>
                    <a:lstStyle/>
                    <a:p>
                      <a:r>
                        <a:rPr lang="sk-SK" sz="1400" noProof="0" dirty="0"/>
                        <a:t>uplatňovanie </a:t>
                      </a:r>
                      <a:r>
                        <a:rPr lang="en-US" sz="1400" dirty="0"/>
                        <a:t>– </a:t>
                      </a:r>
                      <a:r>
                        <a:rPr lang="sk-SK" sz="1400" dirty="0"/>
                        <a:t>zvyšné ustanovenia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2024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4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19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72A01B-8458-4652-80F1-0F4EF8DA9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900" y="1949449"/>
            <a:ext cx="10394795" cy="2035737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A6835A"/>
                </a:solidFill>
              </a:rPr>
              <a:t>Očakávané dopady </a:t>
            </a:r>
            <a:r>
              <a:rPr lang="sk-SK" dirty="0" err="1">
                <a:solidFill>
                  <a:srgbClr val="A6835A"/>
                </a:solidFill>
              </a:rPr>
              <a:t>MiCA</a:t>
            </a:r>
            <a:endParaRPr lang="en-US" dirty="0">
              <a:solidFill>
                <a:srgbClr val="A68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7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72A01B-8458-4652-80F1-0F4EF8DA9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900" y="1949449"/>
            <a:ext cx="10394795" cy="2035737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A6835A"/>
                </a:solidFill>
              </a:rPr>
              <a:t>Súčasná situácia v SR a v EÚ</a:t>
            </a:r>
          </a:p>
          <a:p>
            <a:pPr algn="ctr"/>
            <a:endParaRPr lang="en-US" dirty="0">
              <a:solidFill>
                <a:srgbClr val="A68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9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0709C4-6D81-4895-BFAC-6F1E869AAD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953" y="1267200"/>
            <a:ext cx="10933723" cy="50182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služby </a:t>
            </a:r>
            <a:r>
              <a:rPr lang="sk-SK" sz="1800" dirty="0" err="1"/>
              <a:t>kryptoaktív</a:t>
            </a:r>
            <a:r>
              <a:rPr lang="sk-SK" sz="1800" dirty="0"/>
              <a:t> aj vo finančných inštitúciách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zlepšenie kvality služieb u poskytovateľov, ktorí budú disponovať povolením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zníženie počtu podvodov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transparentnejšie informácie o </a:t>
            </a:r>
            <a:r>
              <a:rPr lang="sk-SK" sz="1800" dirty="0" err="1"/>
              <a:t>kryptoaktívách</a:t>
            </a:r>
            <a:endParaRPr lang="sk-SK" sz="18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obmedzenie zneužívania trhu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2239-B4C4-4FB2-AFFC-CFAB45F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20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3373-A946-49FD-AE0C-0AE55A2BB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sk-SK" b="1" dirty="0"/>
              <a:t>Očakávané dopady pre spotrebiteľov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5F57E3B-C3AF-4595-A878-B97D982B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5142" y="6373810"/>
            <a:ext cx="8012843" cy="365125"/>
          </a:xfrm>
        </p:spPr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972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0709C4-6D81-4895-BFAC-6F1E869AAD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953" y="1267200"/>
            <a:ext cx="10933723" cy="50182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prečistenie trhu – zostanú iba tie subjekty, ktoré budú schopné získať povolenie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vyššie náklady na dodržiavanie regulácie (</a:t>
            </a:r>
            <a:r>
              <a:rPr lang="sk-SK" sz="1800" dirty="0" err="1"/>
              <a:t>compliance</a:t>
            </a:r>
            <a:r>
              <a:rPr lang="sk-SK" sz="1800" dirty="0"/>
              <a:t>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obchodná príležitosť pre finančné inštitúcie (napr. banky a obchodníci s cennými papiermi) 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väčšia spolupráca medzi poskytovateľmi služieb </a:t>
            </a:r>
            <a:r>
              <a:rPr lang="sk-SK" sz="1800" dirty="0" err="1"/>
              <a:t>kryptoaktív</a:t>
            </a:r>
            <a:r>
              <a:rPr lang="sk-SK" sz="1800" dirty="0"/>
              <a:t> a finančnými inštitúciami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slovenské subjekty budú môcť vďaka </a:t>
            </a:r>
            <a:r>
              <a:rPr lang="sk-SK" sz="1800" dirty="0" err="1"/>
              <a:t>passportingu</a:t>
            </a:r>
            <a:r>
              <a:rPr lang="sk-SK" sz="1800" dirty="0"/>
              <a:t> voľne pôsobiť v celej EÚ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2239-B4C4-4FB2-AFFC-CFAB45F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21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3373-A946-49FD-AE0C-0AE55A2BB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dirty="0"/>
              <a:t>Očakávané dopady pre podnikateľov</a:t>
            </a:r>
          </a:p>
          <a:p>
            <a:pPr algn="ctr"/>
            <a:r>
              <a:rPr lang="sk-SK" sz="3200" b="1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5F57E3B-C3AF-4595-A878-B97D982B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496" y="6285470"/>
            <a:ext cx="8012843" cy="365125"/>
          </a:xfrm>
        </p:spPr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60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0709C4-6D81-4895-BFAC-6F1E869AAD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953" y="1267200"/>
            <a:ext cx="10933723" cy="50182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 err="1"/>
              <a:t>kryptoaktíva</a:t>
            </a:r>
            <a:r>
              <a:rPr lang="sk-SK" sz="1800" dirty="0"/>
              <a:t> zostanú </a:t>
            </a:r>
            <a:r>
              <a:rPr lang="sk-SK" sz="1800" dirty="0" err="1"/>
              <a:t>volatilné</a:t>
            </a:r>
            <a:endParaRPr lang="sk-SK" sz="18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 err="1"/>
              <a:t>MiCA</a:t>
            </a:r>
            <a:r>
              <a:rPr lang="sk-SK" sz="1800" dirty="0"/>
              <a:t> nezavádza žiadnu garančnú schému na ochranu vlastníkov </a:t>
            </a:r>
            <a:r>
              <a:rPr lang="sk-SK" sz="1800" dirty="0" err="1"/>
              <a:t>kryptoaktív</a:t>
            </a:r>
            <a:endParaRPr lang="sk-SK" sz="18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 err="1"/>
              <a:t>MiCA</a:t>
            </a:r>
            <a:r>
              <a:rPr lang="sk-SK" sz="1800" dirty="0"/>
              <a:t> neupravuje všetky služby </a:t>
            </a:r>
            <a:r>
              <a:rPr lang="sk-SK" sz="1800" dirty="0" err="1"/>
              <a:t>kryptoaktív</a:t>
            </a:r>
            <a:r>
              <a:rPr lang="sk-SK" sz="1800" dirty="0"/>
              <a:t> (požičiavanie </a:t>
            </a:r>
            <a:r>
              <a:rPr lang="sk-SK" sz="1800" dirty="0" err="1"/>
              <a:t>kryptoaktív</a:t>
            </a:r>
            <a:r>
              <a:rPr lang="sk-SK" sz="1800" dirty="0"/>
              <a:t>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 err="1"/>
              <a:t>MiCA</a:t>
            </a:r>
            <a:r>
              <a:rPr lang="sk-SK" sz="1800" dirty="0"/>
              <a:t> sa nebude vzťahovať na skutočne decentralizované poskytované služieb </a:t>
            </a:r>
            <a:r>
              <a:rPr lang="sk-SK" sz="1800" dirty="0" err="1"/>
              <a:t>kryptoaktív</a:t>
            </a:r>
            <a:r>
              <a:rPr lang="sk-SK" sz="1800" dirty="0"/>
              <a:t> (</a:t>
            </a:r>
            <a:r>
              <a:rPr lang="sk-SK" sz="1800" dirty="0" err="1"/>
              <a:t>DeFi</a:t>
            </a:r>
            <a:r>
              <a:rPr lang="sk-SK" sz="1800" dirty="0"/>
              <a:t>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 err="1"/>
              <a:t>MiCA</a:t>
            </a:r>
            <a:r>
              <a:rPr lang="sk-SK" sz="1800" dirty="0"/>
              <a:t> sa nebude vzťahovať na nezastupiteľné tokeny (</a:t>
            </a:r>
            <a:r>
              <a:rPr lang="sk-SK" sz="1800" dirty="0" err="1"/>
              <a:t>NFTs</a:t>
            </a:r>
            <a:r>
              <a:rPr lang="sk-SK" sz="1800" dirty="0"/>
              <a:t>)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2239-B4C4-4FB2-AFFC-CFAB45F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22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3373-A946-49FD-AE0C-0AE55A2BB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k-SK" b="1" dirty="0" err="1"/>
              <a:t>MiCA</a:t>
            </a:r>
            <a:r>
              <a:rPr lang="sk-SK" b="1" dirty="0"/>
              <a:t> nerieši všetky aspekty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5F57E3B-C3AF-4595-A878-B97D982B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496" y="6285470"/>
            <a:ext cx="8012843" cy="365125"/>
          </a:xfrm>
        </p:spPr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0194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0709C4-6D81-4895-BFAC-6F1E869AAD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953" y="1267200"/>
            <a:ext cx="10933723" cy="50182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regulácia </a:t>
            </a:r>
            <a:r>
              <a:rPr lang="sk-SK" sz="1800" dirty="0" err="1"/>
              <a:t>kryptoaktív</a:t>
            </a:r>
            <a:r>
              <a:rPr lang="sk-SK" sz="1800" dirty="0"/>
              <a:t> s </a:t>
            </a:r>
            <a:r>
              <a:rPr lang="sk-SK" sz="1800" dirty="0" err="1"/>
              <a:t>MiCA</a:t>
            </a:r>
            <a:r>
              <a:rPr lang="sk-SK" sz="1800" dirty="0"/>
              <a:t> nekončí, ale iba začína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v najbližších rokoch bude </a:t>
            </a:r>
            <a:r>
              <a:rPr lang="sk-SK" sz="1800" dirty="0" err="1"/>
              <a:t>MiCA</a:t>
            </a:r>
            <a:r>
              <a:rPr lang="sk-SK" sz="1800" dirty="0"/>
              <a:t> doplnená aj o Level 2 legislatívu (RTS, ITS)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 err="1"/>
              <a:t>MiCA</a:t>
            </a:r>
            <a:r>
              <a:rPr lang="sk-SK" sz="1800" dirty="0"/>
              <a:t> obsahuje viaceré „</a:t>
            </a:r>
            <a:r>
              <a:rPr lang="sk-SK" sz="1800" dirty="0" err="1"/>
              <a:t>review</a:t>
            </a:r>
            <a:r>
              <a:rPr lang="sk-SK" sz="1800" dirty="0"/>
              <a:t> </a:t>
            </a:r>
            <a:r>
              <a:rPr lang="sk-SK" sz="1800" dirty="0" err="1"/>
              <a:t>clause</a:t>
            </a:r>
            <a:r>
              <a:rPr lang="sk-SK" sz="1800" dirty="0"/>
              <a:t>“ a dá sa predpokladať, že po pár rokoch dôjde k úpravám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/>
              <a:t>EÚ sa vďaka </a:t>
            </a:r>
            <a:r>
              <a:rPr lang="sk-SK" sz="1800" dirty="0" err="1"/>
              <a:t>MiCA</a:t>
            </a:r>
            <a:r>
              <a:rPr lang="sk-SK" sz="1800" dirty="0"/>
              <a:t> stane prvou veľkou jurisdikciou vo svete, ktorá má komplexnú reguláciu </a:t>
            </a:r>
            <a:r>
              <a:rPr lang="sk-SK" sz="1800" dirty="0" err="1"/>
              <a:t>kryptoaktív</a:t>
            </a:r>
            <a:r>
              <a:rPr lang="sk-SK" sz="1800" dirty="0"/>
              <a:t>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k-SK" sz="1800" dirty="0" err="1"/>
              <a:t>MiCA</a:t>
            </a:r>
            <a:r>
              <a:rPr lang="sk-SK" sz="1800" dirty="0"/>
              <a:t> sa môže sa stať vzorom aj pre regulácie v iných jurisdikciách 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2239-B4C4-4FB2-AFFC-CFAB45F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23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3373-A946-49FD-AE0C-0AE55A2BB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k-SK" b="1" dirty="0" err="1"/>
              <a:t>MiCA</a:t>
            </a:r>
            <a:r>
              <a:rPr lang="sk-SK" b="1" dirty="0"/>
              <a:t> je iba prvý krok...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5F57E3B-C3AF-4595-A878-B97D982B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496" y="6285470"/>
            <a:ext cx="8012843" cy="365125"/>
          </a:xfrm>
        </p:spPr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2802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581902-9285-4D95-8C09-F549819B3DB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84229" y="1692338"/>
            <a:ext cx="7753556" cy="431294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4E2B6-43B5-485D-B6F9-FA6B25C5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24</a:t>
            </a:fld>
            <a:endParaRPr lang="sk-S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38371-FDAB-4230-AC7C-D2DCA4E6B296}"/>
              </a:ext>
            </a:extLst>
          </p:cNvPr>
          <p:cNvSpPr txBox="1"/>
          <p:nvPr/>
        </p:nvSpPr>
        <p:spPr>
          <a:xfrm>
            <a:off x="2753868" y="1809568"/>
            <a:ext cx="6684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4472C4"/>
                </a:solidFill>
              </a:rPr>
              <a:t>Vďaka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56907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FDD88-30F2-4C22-8836-3B739D0A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Právna úprava v SR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64B9-0782-483F-8A43-FFD3458E93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199"/>
            <a:ext cx="10515600" cy="51726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žiadna komplexná regulácia </a:t>
            </a:r>
            <a:r>
              <a:rPr lang="sk-SK" sz="2000" b="1" dirty="0" err="1"/>
              <a:t>kryptoaktív</a:t>
            </a:r>
            <a:endParaRPr lang="sk-SK" sz="2000" b="1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čiastková regulácia v oblasti AML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od novembra 2020 potrebujú niektoré </a:t>
            </a:r>
            <a:r>
              <a:rPr lang="sk-SK" sz="2000" b="1" dirty="0" err="1"/>
              <a:t>kryptospoločnosti</a:t>
            </a:r>
            <a:r>
              <a:rPr lang="sk-SK" sz="2000" b="1" dirty="0"/>
              <a:t> viazanú živnosť: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800" dirty="0"/>
              <a:t>poskytovateľ služieb peňaženky virtuálnej meny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800" dirty="0"/>
              <a:t>poskytovateľ služieb zmenárne virtuálnej meny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povinné osoby podľa AML zákona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identifikácia klientov, nahlasovanie neobvyklých obchodných operácií, program vlastnej činnosti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kontrolu nevykonáva NBS, ale FSJ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sk-SK" sz="2800" b="1" dirty="0"/>
          </a:p>
          <a:p>
            <a:endParaRPr lang="sk-SK" sz="2500" dirty="0"/>
          </a:p>
          <a:p>
            <a:endParaRPr lang="sk-SK" sz="2500" dirty="0"/>
          </a:p>
          <a:p>
            <a:endParaRPr lang="sk-SK" sz="2500" dirty="0"/>
          </a:p>
          <a:p>
            <a:endParaRPr lang="sk-SK" sz="1900" dirty="0"/>
          </a:p>
          <a:p>
            <a:endParaRPr lang="sk-SK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F1E0F-8235-41D6-B40C-C97B3E0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775" y="6373810"/>
            <a:ext cx="9468293" cy="365125"/>
          </a:xfrm>
        </p:spPr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CCAC0-D97F-4189-B848-E3B3104B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19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FDD88-30F2-4C22-8836-3B739D0A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Súčasná situácia v SR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64B9-0782-483F-8A43-FFD3458E93E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získanie viazanej živnosti je veľmi jednoduché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k septembru 2022 malo viazanú živnosť: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poskytovateľ služieb peňaženky virtuálnej meny  - 401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poskytovateľ služieb zmenárne virtuálnej meny - 339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na slovenskom trhu pôsobí veľmi veľa subjektov s rôznou kvalitou poskytovania služieb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spotrebitelia majú často problém rozlíšiť medzi legitímnymi a podvodnými poskytovateľmi služieb </a:t>
            </a:r>
            <a:r>
              <a:rPr lang="sk-SK" sz="2000" b="1" dirty="0" err="1"/>
              <a:t>kryptoaktív</a:t>
            </a:r>
            <a:endParaRPr lang="sk-SK" sz="2000" b="1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podvody sú veľmi rozšírené  </a:t>
            </a:r>
          </a:p>
          <a:p>
            <a:endParaRPr lang="sk-SK" sz="2500" dirty="0"/>
          </a:p>
          <a:p>
            <a:endParaRPr lang="sk-SK" sz="2500" dirty="0"/>
          </a:p>
          <a:p>
            <a:endParaRPr lang="sk-SK" sz="2500" dirty="0"/>
          </a:p>
          <a:p>
            <a:endParaRPr lang="sk-SK" sz="1900" dirty="0"/>
          </a:p>
          <a:p>
            <a:endParaRPr lang="sk-SK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F1E0F-8235-41D6-B40C-C97B3E0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775" y="6373810"/>
            <a:ext cx="9468293" cy="365125"/>
          </a:xfrm>
        </p:spPr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CCAC0-D97F-4189-B848-E3B3104B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552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FDD88-30F2-4C22-8836-3B739D0A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sk-SK" b="1" dirty="0"/>
              <a:t>Prieskum kryptoaktív a digitálneho eura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64B9-0782-483F-8A43-FFD3458E93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439920"/>
            <a:ext cx="10515600" cy="48528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prieskum uskutočnila pre NBS agentúra </a:t>
            </a:r>
            <a:r>
              <a:rPr lang="sk-SK" sz="2000" b="1" dirty="0" err="1"/>
              <a:t>Focus</a:t>
            </a:r>
            <a:r>
              <a:rPr lang="sk-SK" sz="2000" b="1" dirty="0"/>
              <a:t> v dňoch 26.11. - 3.12.2021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b="1" dirty="0"/>
              <a:t>cieľom bolo získať relevantné dáta </a:t>
            </a:r>
            <a:r>
              <a:rPr lang="pl-PL" sz="2000" b="1" dirty="0"/>
              <a:t>o vedomostiach, postojoch a skúsenostiach dospelej slovenskej populácie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/>
              <a:t>hlavné zistenia:</a:t>
            </a:r>
          </a:p>
          <a:p>
            <a:pPr marL="628650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/>
              <a:t>84,1 % respondentov počulo o kryptoaktívach/kryptomenách/ Bitcoine </a:t>
            </a:r>
          </a:p>
          <a:p>
            <a:pPr marL="628650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/>
              <a:t>5,8 % respondentov vlastní kryptoaktíva</a:t>
            </a:r>
          </a:p>
          <a:p>
            <a:pPr marL="628650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/>
              <a:t>3,1 % v minulosti vlastnilo kryptoaktíva</a:t>
            </a:r>
          </a:p>
          <a:p>
            <a:pPr marL="628650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/>
              <a:t>dokopy až 8,9 % dospelej slovenskej populácie má praktické skúsenosti s kryptoaktívami</a:t>
            </a:r>
          </a:p>
          <a:p>
            <a:pPr marL="628650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l-PL" sz="1900" dirty="0"/>
          </a:p>
          <a:p>
            <a:pPr marL="628650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l-PL" sz="1900" b="1" dirty="0"/>
          </a:p>
          <a:p>
            <a:pPr marL="3429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k-SK" sz="2000" dirty="0"/>
          </a:p>
          <a:p>
            <a:pPr marL="3429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k-SK" sz="2000" dirty="0"/>
          </a:p>
          <a:p>
            <a:pPr marL="628650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sk-SK" sz="2300" dirty="0"/>
          </a:p>
          <a:p>
            <a:pPr marL="628650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sk-SK" sz="2300" dirty="0"/>
          </a:p>
          <a:p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F1E0F-8235-41D6-B40C-C97B3E0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CCAC0-D97F-4189-B848-E3B3104B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721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FDD88-30F2-4C22-8836-3B739D0A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6516"/>
            <a:ext cx="9191400" cy="687119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4700" b="1" dirty="0"/>
              <a:t>	Zistenia z prieskumu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64B9-0782-483F-8A43-FFD3458E93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9707" y="1267199"/>
            <a:ext cx="11091621" cy="50906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k-SK" sz="16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k-SK" sz="1800" dirty="0"/>
          </a:p>
          <a:p>
            <a:pPr marL="0" indent="0">
              <a:lnSpc>
                <a:spcPct val="120000"/>
              </a:lnSpc>
              <a:buNone/>
            </a:pPr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F1E0F-8235-41D6-B40C-C97B3E0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CCAC0-D97F-4189-B848-E3B3104B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60CD659-3FED-4CE3-9EAF-12EAF7FEB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978221"/>
              </p:ext>
            </p:extLst>
          </p:nvPr>
        </p:nvGraphicFramePr>
        <p:xfrm>
          <a:off x="379707" y="3338310"/>
          <a:ext cx="10974093" cy="303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1B6F7EA-B262-43F6-ACB5-D5FA34D89899}"/>
              </a:ext>
            </a:extLst>
          </p:cNvPr>
          <p:cNvGraphicFramePr/>
          <p:nvPr/>
        </p:nvGraphicFramePr>
        <p:xfrm>
          <a:off x="0" y="1085819"/>
          <a:ext cx="5878084" cy="201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4492DE5-B4A3-400B-8028-967ECFCC2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195406"/>
              </p:ext>
            </p:extLst>
          </p:nvPr>
        </p:nvGraphicFramePr>
        <p:xfrm>
          <a:off x="6019301" y="1152510"/>
          <a:ext cx="5972883" cy="217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5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FDD88-30F2-4C22-8836-3B739D0A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Súčasná situácia v EÚ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64B9-0782-483F-8A43-FFD3458E93E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čiastočná harmonizácia iba v oblasti AML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v ostatných oblastiach každý členský štát postupuje samostatne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niektoré členské štáty majú národnú reguláciu </a:t>
            </a:r>
            <a:r>
              <a:rPr lang="sk-SK" sz="2000" dirty="0" err="1"/>
              <a:t>kryptoaktív</a:t>
            </a:r>
            <a:r>
              <a:rPr lang="sk-SK" sz="2000" dirty="0"/>
              <a:t> (napr. FR, DE, MT)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poskytovateľ služieb </a:t>
            </a:r>
            <a:r>
              <a:rPr lang="sk-SK" sz="2000" dirty="0" err="1"/>
              <a:t>kryptoaktív</a:t>
            </a:r>
            <a:r>
              <a:rPr lang="sk-SK" sz="2000" dirty="0"/>
              <a:t> musí dodržiavať odlišnú právnu úpravu v každom členskom štáte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právna neistota a roztrieštený trh obmedzuje potenciál rastu poskytovateľov služieb </a:t>
            </a:r>
            <a:r>
              <a:rPr lang="sk-SK" sz="2000" dirty="0" err="1"/>
              <a:t>kryptoaktív</a:t>
            </a:r>
            <a:r>
              <a:rPr lang="sk-SK" sz="2000" dirty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sk-SK" sz="2800" b="1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sk-SK" sz="2800" b="1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sk-SK" sz="2800" b="1" dirty="0"/>
          </a:p>
          <a:p>
            <a:endParaRPr lang="sk-SK" sz="2500" dirty="0"/>
          </a:p>
          <a:p>
            <a:endParaRPr lang="sk-SK" sz="2500" dirty="0"/>
          </a:p>
          <a:p>
            <a:endParaRPr lang="sk-SK" sz="2500" dirty="0"/>
          </a:p>
          <a:p>
            <a:endParaRPr lang="sk-SK" sz="1900" dirty="0"/>
          </a:p>
          <a:p>
            <a:endParaRPr lang="sk-SK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F1E0F-8235-41D6-B40C-C97B3E0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775" y="6373810"/>
            <a:ext cx="9468293" cy="365125"/>
          </a:xfrm>
        </p:spPr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CCAC0-D97F-4189-B848-E3B3104B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457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72A01B-8458-4652-80F1-0F4EF8DA9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900" y="1949449"/>
            <a:ext cx="10394795" cy="2035737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A6835A"/>
                </a:solidFill>
              </a:rPr>
              <a:t>Európska regulácia </a:t>
            </a:r>
            <a:r>
              <a:rPr lang="sk-SK" dirty="0" err="1">
                <a:solidFill>
                  <a:srgbClr val="A6835A"/>
                </a:solidFill>
              </a:rPr>
              <a:t>kryptoaktív</a:t>
            </a:r>
            <a:r>
              <a:rPr lang="sk-SK" dirty="0">
                <a:solidFill>
                  <a:srgbClr val="A6835A"/>
                </a:solidFill>
              </a:rPr>
              <a:t> </a:t>
            </a:r>
            <a:r>
              <a:rPr lang="sk-SK" dirty="0" err="1">
                <a:solidFill>
                  <a:srgbClr val="A6835A"/>
                </a:solidFill>
              </a:rPr>
              <a:t>MiCA</a:t>
            </a:r>
            <a:endParaRPr lang="sk-SK" dirty="0">
              <a:solidFill>
                <a:srgbClr val="A6835A"/>
              </a:solidFill>
            </a:endParaRPr>
          </a:p>
          <a:p>
            <a:pPr algn="ctr"/>
            <a:endParaRPr lang="en-US" dirty="0">
              <a:solidFill>
                <a:srgbClr val="A68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3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FDD88-30F2-4C22-8836-3B739D0A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MiCA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64B9-0782-483F-8A43-FFD3458E93E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MiCA - </a:t>
            </a:r>
            <a:r>
              <a:rPr lang="en-US" sz="1600" dirty="0"/>
              <a:t>Regulation on Markets in Crypto-assets</a:t>
            </a:r>
            <a:endParaRPr lang="sk-SK" sz="16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návrh regulácie trhu s kryptoaktívami v EÚ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maximálna harmonizácia právnej úpravy v EÚ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cieľ nie je regulovať technológiu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regulácia poskytovateľov služieb a emitentov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transparentné zverejňovanie informácie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600" dirty="0"/>
              <a:t>zabrániť zneužívaniu trhu </a:t>
            </a:r>
            <a:endParaRPr lang="sk-SK" sz="1400" dirty="0"/>
          </a:p>
          <a:p>
            <a:endParaRPr lang="sk-SK" sz="1900" dirty="0"/>
          </a:p>
          <a:p>
            <a:endParaRPr lang="sk-SK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F1E0F-8235-41D6-B40C-C97B3E0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775" y="6373810"/>
            <a:ext cx="9468293" cy="365125"/>
          </a:xfrm>
        </p:spPr>
        <p:txBody>
          <a:bodyPr/>
          <a:lstStyle/>
          <a:p>
            <a:pPr algn="ctr"/>
            <a:r>
              <a:rPr lang="sk-SK" dirty="0"/>
              <a:t>Vplyv regulácie </a:t>
            </a:r>
            <a:r>
              <a:rPr lang="sk-SK" dirty="0" err="1"/>
              <a:t>kryptoaktív</a:t>
            </a:r>
            <a:r>
              <a:rPr lang="sk-SK" dirty="0"/>
              <a:t> </a:t>
            </a:r>
            <a:r>
              <a:rPr lang="sk-SK" dirty="0" err="1"/>
              <a:t>MiCA</a:t>
            </a:r>
            <a:r>
              <a:rPr lang="sk-SK" dirty="0"/>
              <a:t> na slovenský trh</a:t>
            </a:r>
          </a:p>
          <a:p>
            <a:pPr algn="ctr"/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CCAC0-D97F-4189-B848-E3B3104B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69319"/>
      </p:ext>
    </p:extLst>
  </p:cSld>
  <p:clrMapOvr>
    <a:masterClrMapping/>
  </p:clrMapOvr>
</p:sld>
</file>

<file path=ppt/theme/theme1.xml><?xml version="1.0" encoding="utf-8"?>
<a:theme xmlns:a="http://schemas.openxmlformats.org/drawingml/2006/main" name="NBS POWERPOIN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FD28647-65DC-F448-B0EA-9459F8C97467}" vid="{9CDC66B7-B5F9-3843-88D4-49435785F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6A59482652A074F90B377E714AC8AE8" ma:contentTypeVersion="2" ma:contentTypeDescription="Upload an image." ma:contentTypeScope="" ma:versionID="54190887318d93c331e17768670b6989">
  <xsd:schema xmlns:xsd="http://www.w3.org/2001/XMLSchema" xmlns:xs="http://www.w3.org/2001/XMLSchema" xmlns:p="http://schemas.microsoft.com/office/2006/metadata/properties" xmlns:ns1="http://schemas.microsoft.com/sharepoint/v3" xmlns:ns2="CAD7385A-07AE-43A6-842E-8B888B839729" xmlns:ns3="http://schemas.microsoft.com/sharepoint/v3/fields" xmlns:ns4="d4dc1984-4e7d-439a-9f8d-a1b7ed460e00" targetNamespace="http://schemas.microsoft.com/office/2006/metadata/properties" ma:root="true" ma:fieldsID="f67a5eff6865efaa0e2f74915c1f153d" ns1:_="" ns2:_="" ns3:_="" ns4:_="">
    <xsd:import namespace="http://schemas.microsoft.com/sharepoint/v3"/>
    <xsd:import namespace="CAD7385A-07AE-43A6-842E-8B888B839729"/>
    <xsd:import namespace="http://schemas.microsoft.com/sharepoint/v3/fields"/>
    <xsd:import namespace="d4dc1984-4e7d-439a-9f8d-a1b7ed460e0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385A-07AE-43A6-842E-8B888B83972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1984-4e7d-439a-9f8d-a1b7ed460e00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AD7385A-07AE-43A6-842E-8B888B83972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d4dc1984-4e7d-439a-9f8d-a1b7ed460e00">PKHP4E2NMEFV-2092872618-3162</_dlc_DocId>
    <_dlc_DocIdUrl xmlns="d4dc1984-4e7d-439a-9f8d-a1b7ed460e00">
      <Url>https://intranet.nbs.sk/_layouts/15/DocIdRedir.aspx?ID=PKHP4E2NMEFV-2092872618-3162</Url>
      <Description>PKHP4E2NMEFV-2092872618-3162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2DE8C-A588-4389-9389-6D6A5DFE8A7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7A30212-54BC-49A7-96B6-1C2759B95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7385A-07AE-43A6-842E-8B888B839729"/>
    <ds:schemaRef ds:uri="http://schemas.microsoft.com/sharepoint/v3/fields"/>
    <ds:schemaRef ds:uri="d4dc1984-4e7d-439a-9f8d-a1b7ed460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3D16DE-8995-4798-943F-0CC8C1BB5FA4}">
  <ds:schemaRefs>
    <ds:schemaRef ds:uri="http://schemas.openxmlformats.org/package/2006/metadata/core-properties"/>
    <ds:schemaRef ds:uri="http://schemas.microsoft.com/office/2006/metadata/properties"/>
    <ds:schemaRef ds:uri="d4dc1984-4e7d-439a-9f8d-a1b7ed460e00"/>
    <ds:schemaRef ds:uri="http://purl.org/dc/terms/"/>
    <ds:schemaRef ds:uri="http://schemas.microsoft.com/sharepoint/v3/fields"/>
    <ds:schemaRef ds:uri="CAD7385A-07AE-43A6-842E-8B888B839729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1F2A9A22-346A-475F-B023-55386102BF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Kryptoaktíva a ICOs</Template>
  <TotalTime>3201</TotalTime>
  <Words>1556</Words>
  <Application>Microsoft Office PowerPoint</Application>
  <PresentationFormat>Widescreen</PresentationFormat>
  <Paragraphs>345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Verdana</vt:lpstr>
      <vt:lpstr>NBS POWERPOINT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Ďuriač Daniel</dc:creator>
  <cp:keywords/>
  <dc:description/>
  <cp:lastModifiedBy>Ďuriač Daniel</cp:lastModifiedBy>
  <cp:revision>351</cp:revision>
  <cp:lastPrinted>2021-06-25T13:24:51Z</cp:lastPrinted>
  <dcterms:created xsi:type="dcterms:W3CDTF">2020-06-05T13:08:55Z</dcterms:created>
  <dcterms:modified xsi:type="dcterms:W3CDTF">2022-10-05T08:57:37Z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0x0101009148F5A04DDD49CBA7127AADA5FB792B00AADE34325A8B49CDA8BB4DB53328F2140086A59482652A074F90B377E714AC8AE8</vt:lpwstr>
  </property>
  <property fmtid="{D5CDD505-2E9C-101B-9397-08002B2CF9AE}" pid="3" name="_dlc_DocIdItemGuid">
    <vt:lpwstr>25d78560-6748-45f2-bf8f-0a5effee4a3f</vt:lpwstr>
  </property>
</Properties>
</file>