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4"/>
  </p:notesMasterIdLst>
  <p:sldIdLst>
    <p:sldId id="256" r:id="rId4"/>
    <p:sldId id="362" r:id="rId5"/>
    <p:sldId id="261" r:id="rId6"/>
    <p:sldId id="262" r:id="rId7"/>
    <p:sldId id="263" r:id="rId8"/>
    <p:sldId id="294" r:id="rId9"/>
    <p:sldId id="295" r:id="rId10"/>
    <p:sldId id="296" r:id="rId11"/>
    <p:sldId id="272" r:id="rId12"/>
    <p:sldId id="278" r:id="rId13"/>
    <p:sldId id="279" r:id="rId14"/>
    <p:sldId id="297" r:id="rId15"/>
    <p:sldId id="267" r:id="rId16"/>
    <p:sldId id="268" r:id="rId17"/>
    <p:sldId id="269" r:id="rId18"/>
    <p:sldId id="358" r:id="rId19"/>
    <p:sldId id="359" r:id="rId20"/>
    <p:sldId id="363" r:id="rId21"/>
    <p:sldId id="361" r:id="rId22"/>
    <p:sldId id="270"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Helvetica" panose="020B0604020202020204" pitchFamily="34" charset="0"/>
      <p:regular r:id="rId29"/>
      <p:bold r:id="rId30"/>
      <p:italic r:id="rId31"/>
      <p:boldItalic r:id="rId32"/>
    </p:embeddedFont>
    <p:embeddedFont>
      <p:font typeface="Helvetica Bold" panose="020B0604020202020204" charset="-18"/>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9FC"/>
    <a:srgbClr val="F0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948B9-66E4-49A0-8088-75B64CAB42C6}" v="1" dt="2024-04-22T11:20:30.108"/>
  </p1510:revLst>
</p1510:revInfo>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VAĽOVÁ Jana FINQ" userId="1757ad9b-c611-427c-b792-e5bd4c1304e9" providerId="ADAL" clId="{744948B9-66E4-49A0-8088-75B64CAB42C6}"/>
    <pc:docChg chg="addSld delSld modSld">
      <pc:chgData name="KOVAĽOVÁ Jana FINQ" userId="1757ad9b-c611-427c-b792-e5bd4c1304e9" providerId="ADAL" clId="{744948B9-66E4-49A0-8088-75B64CAB42C6}" dt="2024-04-22T11:20:32.863" v="1" actId="47"/>
      <pc:docMkLst>
        <pc:docMk/>
      </pc:docMkLst>
      <pc:sldChg chg="del">
        <pc:chgData name="KOVAĽOVÁ Jana FINQ" userId="1757ad9b-c611-427c-b792-e5bd4c1304e9" providerId="ADAL" clId="{744948B9-66E4-49A0-8088-75B64CAB42C6}" dt="2024-04-22T11:20:32.863" v="1" actId="47"/>
        <pc:sldMkLst>
          <pc:docMk/>
          <pc:sldMk cId="2005955196" sldId="360"/>
        </pc:sldMkLst>
      </pc:sldChg>
      <pc:sldChg chg="add">
        <pc:chgData name="KOVAĽOVÁ Jana FINQ" userId="1757ad9b-c611-427c-b792-e5bd4c1304e9" providerId="ADAL" clId="{744948B9-66E4-49A0-8088-75B64CAB42C6}" dt="2024-04-22T11:20:30.106" v="0"/>
        <pc:sldMkLst>
          <pc:docMk/>
          <pc:sldMk cId="2541434603" sldId="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ACAC3-E360-42A8-99CE-214E63AA3BD8}" type="datetimeFigureOut">
              <a:rPr lang="sk-SK" smtClean="0"/>
              <a:t>22.4.2024</a:t>
            </a:fld>
            <a:endParaRPr lang="sk-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967CD-867E-4242-AB2B-6F484EC97616}" type="slidenum">
              <a:rPr lang="sk-SK" smtClean="0"/>
              <a:t>‹#›</a:t>
            </a:fld>
            <a:endParaRPr lang="sk-SK"/>
          </a:p>
        </p:txBody>
      </p:sp>
    </p:spTree>
    <p:extLst>
      <p:ext uri="{BB962C8B-B14F-4D97-AF65-F5344CB8AC3E}">
        <p14:creationId xmlns:p14="http://schemas.microsoft.com/office/powerpoint/2010/main" val="302738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fld id="{189967CD-867E-4242-AB2B-6F484EC97616}" type="slidenum">
              <a:rPr lang="sk-SK" smtClean="0"/>
              <a:t>2</a:t>
            </a:fld>
            <a:endParaRPr lang="sk-SK"/>
          </a:p>
        </p:txBody>
      </p:sp>
    </p:spTree>
    <p:extLst>
      <p:ext uri="{BB962C8B-B14F-4D97-AF65-F5344CB8AC3E}">
        <p14:creationId xmlns:p14="http://schemas.microsoft.com/office/powerpoint/2010/main" val="127888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svg"/><Relationship Id="rId3" Type="http://schemas.openxmlformats.org/officeDocument/2006/relationships/image" Target="../media/image3.sv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5.svg"/><Relationship Id="rId10"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53.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28700" y="3797767"/>
            <a:ext cx="16480451" cy="2080185"/>
          </a:xfrm>
          <a:prstGeom prst="rect">
            <a:avLst/>
          </a:prstGeom>
        </p:spPr>
        <p:txBody>
          <a:bodyPr lIns="0" tIns="0" rIns="0" bIns="0" rtlCol="0" anchor="t">
            <a:spAutoFit/>
          </a:bodyPr>
          <a:lstStyle/>
          <a:p>
            <a:pPr algn="ctr">
              <a:lnSpc>
                <a:spcPts val="8400"/>
              </a:lnSpc>
            </a:pPr>
            <a:r>
              <a:rPr lang="sk-SK" sz="6000" dirty="0">
                <a:solidFill>
                  <a:srgbClr val="FFFFFF"/>
                </a:solidFill>
                <a:latin typeface="Helvetica Bold"/>
              </a:rPr>
              <a:t>FinQ – program finančného vzdelávania a rozvoja finančnej kultúry pre školy </a:t>
            </a:r>
            <a:endParaRPr lang="en-US" sz="6000" dirty="0">
              <a:solidFill>
                <a:srgbClr val="FFFFFF"/>
              </a:solidFill>
              <a:latin typeface="Helvetica Bold"/>
            </a:endParaRPr>
          </a:p>
        </p:txBody>
      </p:sp>
      <p:grpSp>
        <p:nvGrpSpPr>
          <p:cNvPr id="4" name="Group 4"/>
          <p:cNvGrpSpPr/>
          <p:nvPr/>
        </p:nvGrpSpPr>
        <p:grpSpPr>
          <a:xfrm>
            <a:off x="5029200" y="9029698"/>
            <a:ext cx="6266075" cy="868287"/>
            <a:chOff x="0" y="0"/>
            <a:chExt cx="8354766" cy="1157716"/>
          </a:xfrm>
        </p:grpSpPr>
        <p:sp>
          <p:nvSpPr>
            <p:cNvPr id="5" name="Freeform 5"/>
            <p:cNvSpPr/>
            <p:nvPr/>
          </p:nvSpPr>
          <p:spPr>
            <a:xfrm>
              <a:off x="0" y="0"/>
              <a:ext cx="3650349" cy="1157716"/>
            </a:xfrm>
            <a:custGeom>
              <a:avLst/>
              <a:gdLst/>
              <a:ahLst/>
              <a:cxnLst/>
              <a:rect l="l" t="t" r="r" b="b"/>
              <a:pathLst>
                <a:path w="3650349" h="1157716">
                  <a:moveTo>
                    <a:pt x="0" y="0"/>
                  </a:moveTo>
                  <a:lnTo>
                    <a:pt x="3650349" y="0"/>
                  </a:lnTo>
                  <a:lnTo>
                    <a:pt x="3650349" y="1157716"/>
                  </a:lnTo>
                  <a:lnTo>
                    <a:pt x="0" y="1157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909280" y="361416"/>
              <a:ext cx="4445486" cy="796300"/>
            </a:xfrm>
            <a:custGeom>
              <a:avLst/>
              <a:gdLst/>
              <a:ahLst/>
              <a:cxnLst/>
              <a:rect l="l" t="t" r="r" b="b"/>
              <a:pathLst>
                <a:path w="4445486" h="796300">
                  <a:moveTo>
                    <a:pt x="0" y="0"/>
                  </a:moveTo>
                  <a:lnTo>
                    <a:pt x="4445486" y="0"/>
                  </a:lnTo>
                  <a:lnTo>
                    <a:pt x="4445486" y="796300"/>
                  </a:lnTo>
                  <a:lnTo>
                    <a:pt x="0" y="79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7" name="Obrázok 6" descr="Obrázok, na ktorom je čierny, temnota&#10;&#10;Automaticky generovaný popis">
            <a:extLst>
              <a:ext uri="{FF2B5EF4-FFF2-40B4-BE49-F238E27FC236}">
                <a16:creationId xmlns:a16="http://schemas.microsoft.com/office/drawing/2014/main" id="{365229BE-214C-554E-7D63-5353919A4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4907" y="8942450"/>
            <a:ext cx="2334796" cy="1042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8FD"/>
        </a:solidFill>
        <a:effectLst/>
      </p:bgPr>
    </p:bg>
    <p:spTree>
      <p:nvGrpSpPr>
        <p:cNvPr id="1" name=""/>
        <p:cNvGrpSpPr/>
        <p:nvPr/>
      </p:nvGrpSpPr>
      <p:grpSpPr>
        <a:xfrm>
          <a:off x="0" y="0"/>
          <a:ext cx="0" cy="0"/>
          <a:chOff x="0" y="0"/>
          <a:chExt cx="0" cy="0"/>
        </a:xfrm>
      </p:grpSpPr>
      <p:sp>
        <p:nvSpPr>
          <p:cNvPr id="2" name="AutoShape 2"/>
          <p:cNvSpPr/>
          <p:nvPr/>
        </p:nvSpPr>
        <p:spPr>
          <a:xfrm>
            <a:off x="-685800" y="-102637"/>
            <a:ext cx="19359476" cy="2349435"/>
          </a:xfrm>
          <a:prstGeom prst="rect">
            <a:avLst/>
          </a:prstGeom>
          <a:solidFill>
            <a:srgbClr val="1E6BB8"/>
          </a:solidFill>
          <a:ln cap="sq">
            <a:noFill/>
            <a:prstDash val="solid"/>
            <a:miter/>
          </a:ln>
        </p:spPr>
      </p:sp>
      <p:sp>
        <p:nvSpPr>
          <p:cNvPr id="3" name="AutoShape 3"/>
          <p:cNvSpPr/>
          <p:nvPr/>
        </p:nvSpPr>
        <p:spPr>
          <a:xfrm>
            <a:off x="-764243" y="1818400"/>
            <a:ext cx="19359476" cy="425098"/>
          </a:xfrm>
          <a:prstGeom prst="rect">
            <a:avLst/>
          </a:prstGeom>
          <a:solidFill>
            <a:srgbClr val="C8DFF1"/>
          </a:solidFill>
        </p:spPr>
      </p:sp>
      <p:sp>
        <p:nvSpPr>
          <p:cNvPr id="4" name="TextBox 4"/>
          <p:cNvSpPr txBox="1"/>
          <p:nvPr/>
        </p:nvSpPr>
        <p:spPr>
          <a:xfrm>
            <a:off x="131597" y="329568"/>
            <a:ext cx="18139106" cy="1226105"/>
          </a:xfrm>
          <a:prstGeom prst="rect">
            <a:avLst/>
          </a:prstGeom>
        </p:spPr>
        <p:txBody>
          <a:bodyPr lIns="0" tIns="0" rIns="0" bIns="0" rtlCol="0" anchor="t">
            <a:spAutoFit/>
          </a:bodyPr>
          <a:lstStyle/>
          <a:p>
            <a:pPr algn="ctr">
              <a:lnSpc>
                <a:spcPts val="5040"/>
              </a:lnSpc>
              <a:spcBef>
                <a:spcPct val="0"/>
              </a:spcBef>
            </a:pPr>
            <a:r>
              <a:rPr lang="sk-SK" sz="3200" cap="all" spc="115" dirty="0">
                <a:solidFill>
                  <a:srgbClr val="FFFFFF"/>
                </a:solidFill>
                <a:latin typeface="Helvetica Bold"/>
              </a:rPr>
              <a:t>Najlepší počiatočný priemer škôl podľa vzdelávacieho programu </a:t>
            </a:r>
          </a:p>
          <a:p>
            <a:pPr algn="ctr">
              <a:lnSpc>
                <a:spcPts val="5040"/>
              </a:lnSpc>
              <a:spcBef>
                <a:spcPct val="0"/>
              </a:spcBef>
            </a:pPr>
            <a:r>
              <a:rPr lang="sk-SK" sz="3200" cap="all" spc="115" dirty="0">
                <a:solidFill>
                  <a:srgbClr val="FFFFFF"/>
                </a:solidFill>
                <a:latin typeface="Helvetica Bold"/>
              </a:rPr>
              <a:t>(úvodná diagnostika)</a:t>
            </a:r>
          </a:p>
        </p:txBody>
      </p:sp>
      <p:graphicFrame>
        <p:nvGraphicFramePr>
          <p:cNvPr id="7" name="Tabuľka 6"/>
          <p:cNvGraphicFramePr>
            <a:graphicFrameLocks noGrp="1"/>
          </p:cNvGraphicFramePr>
          <p:nvPr>
            <p:extLst>
              <p:ext uri="{D42A27DB-BD31-4B8C-83A1-F6EECF244321}">
                <p14:modId xmlns:p14="http://schemas.microsoft.com/office/powerpoint/2010/main" val="3104618531"/>
              </p:ext>
            </p:extLst>
          </p:nvPr>
        </p:nvGraphicFramePr>
        <p:xfrm>
          <a:off x="533400" y="2933700"/>
          <a:ext cx="17297400" cy="6553200"/>
        </p:xfrm>
        <a:graphic>
          <a:graphicData uri="http://schemas.openxmlformats.org/drawingml/2006/table">
            <a:tbl>
              <a:tblPr firstRow="1" firstCol="1" bandRow="1">
                <a:tableStyleId>{5C22544A-7EE6-4342-B048-85BDC9FD1C3A}</a:tableStyleId>
              </a:tblPr>
              <a:tblGrid>
                <a:gridCol w="4453847">
                  <a:extLst>
                    <a:ext uri="{9D8B030D-6E8A-4147-A177-3AD203B41FA5}">
                      <a16:colId xmlns:a16="http://schemas.microsoft.com/office/drawing/2014/main" val="1005753297"/>
                    </a:ext>
                  </a:extLst>
                </a:gridCol>
                <a:gridCol w="9381819">
                  <a:extLst>
                    <a:ext uri="{9D8B030D-6E8A-4147-A177-3AD203B41FA5}">
                      <a16:colId xmlns:a16="http://schemas.microsoft.com/office/drawing/2014/main" val="3165348554"/>
                    </a:ext>
                  </a:extLst>
                </a:gridCol>
                <a:gridCol w="1865165">
                  <a:extLst>
                    <a:ext uri="{9D8B030D-6E8A-4147-A177-3AD203B41FA5}">
                      <a16:colId xmlns:a16="http://schemas.microsoft.com/office/drawing/2014/main" val="3630051113"/>
                    </a:ext>
                  </a:extLst>
                </a:gridCol>
                <a:gridCol w="1596569">
                  <a:extLst>
                    <a:ext uri="{9D8B030D-6E8A-4147-A177-3AD203B41FA5}">
                      <a16:colId xmlns:a16="http://schemas.microsoft.com/office/drawing/2014/main" val="288962447"/>
                    </a:ext>
                  </a:extLst>
                </a:gridCol>
              </a:tblGrid>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Vzdelávací program</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dirty="0">
                          <a:effectLst/>
                          <a:latin typeface="Helvetica" panose="020B0604020202020204" pitchFamily="34" charset="0"/>
                          <a:cs typeface="Helvetica" panose="020B0604020202020204" pitchFamily="34" charset="0"/>
                        </a:rPr>
                        <a:t>Škola</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dirty="0">
                          <a:effectLst/>
                          <a:latin typeface="Helvetica" panose="020B0604020202020204" pitchFamily="34" charset="0"/>
                          <a:cs typeface="Helvetica" panose="020B0604020202020204" pitchFamily="34" charset="0"/>
                        </a:rPr>
                        <a:t>Výsledok</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dirty="0">
                          <a:effectLst/>
                          <a:latin typeface="Helvetica" panose="020B0604020202020204" pitchFamily="34" charset="0"/>
                          <a:cs typeface="Helvetica" panose="020B0604020202020204" pitchFamily="34" charset="0"/>
                        </a:rPr>
                        <a:t>Úroveň</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3678536"/>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1. stupeň ZŠ</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dirty="0">
                          <a:solidFill>
                            <a:srgbClr val="0C4984"/>
                          </a:solidFill>
                          <a:latin typeface="Helvetica"/>
                          <a:ea typeface="+mn-ea"/>
                          <a:cs typeface="+mn-cs"/>
                        </a:rPr>
                        <a:t>Základná škola, Nejedlého 8, Bratislava</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a:solidFill>
                            <a:srgbClr val="0C4984"/>
                          </a:solidFill>
                          <a:latin typeface="Helvetica"/>
                          <a:ea typeface="+mn-ea"/>
                          <a:cs typeface="+mn-cs"/>
                        </a:rPr>
                        <a:t>3,14</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a:solidFill>
                            <a:srgbClr val="0C4984"/>
                          </a:solidFill>
                          <a:latin typeface="Helvetica"/>
                          <a:ea typeface="+mn-ea"/>
                          <a:cs typeface="+mn-cs"/>
                        </a:rPr>
                        <a:t>A2.1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14332720"/>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2. stupeň ZŠ</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dirty="0">
                          <a:solidFill>
                            <a:srgbClr val="0C4984"/>
                          </a:solidFill>
                          <a:latin typeface="Helvetica"/>
                          <a:ea typeface="+mn-ea"/>
                          <a:cs typeface="+mn-cs"/>
                        </a:rPr>
                        <a:t>Základná škola s MŠ, Grófske nádvorie 209/2, Fintice</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a:solidFill>
                            <a:srgbClr val="0C4984"/>
                          </a:solidFill>
                          <a:latin typeface="Helvetica"/>
                          <a:ea typeface="+mn-ea"/>
                          <a:cs typeface="+mn-cs"/>
                        </a:rPr>
                        <a:t>4,16</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a:solidFill>
                            <a:srgbClr val="0C4984"/>
                          </a:solidFill>
                          <a:latin typeface="Helvetica"/>
                          <a:ea typeface="+mn-ea"/>
                          <a:cs typeface="+mn-cs"/>
                        </a:rPr>
                        <a:t>A2.2</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54905094"/>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8 GYM 1. stupeň</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dirty="0">
                          <a:solidFill>
                            <a:srgbClr val="0C4984"/>
                          </a:solidFill>
                          <a:latin typeface="Helvetica"/>
                          <a:ea typeface="+mn-ea"/>
                          <a:cs typeface="+mn-cs"/>
                        </a:rPr>
                        <a:t>Gymnázium Ľudovíta Štúra, Hronská 1467/3, Zvolen</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4,76</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a:solidFill>
                            <a:srgbClr val="0C4984"/>
                          </a:solidFill>
                          <a:latin typeface="Helvetica"/>
                          <a:ea typeface="+mn-ea"/>
                          <a:cs typeface="+mn-cs"/>
                        </a:rPr>
                        <a:t>B1.1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22962113"/>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8 GYM 2. stupeň</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dirty="0">
                          <a:solidFill>
                            <a:srgbClr val="0C4984"/>
                          </a:solidFill>
                          <a:latin typeface="Helvetica"/>
                          <a:ea typeface="+mn-ea"/>
                          <a:cs typeface="+mn-cs"/>
                        </a:rPr>
                        <a:t>Gymnázium Antona Bernoláka, </a:t>
                      </a:r>
                      <a:r>
                        <a:rPr lang="sk-SK" sz="2800" u="none" strike="noStrike" kern="1200" spc="-61" dirty="0" err="1">
                          <a:solidFill>
                            <a:srgbClr val="0C4984"/>
                          </a:solidFill>
                          <a:latin typeface="Helvetica"/>
                          <a:ea typeface="+mn-ea"/>
                          <a:cs typeface="+mn-cs"/>
                        </a:rPr>
                        <a:t>Lichnerova</a:t>
                      </a:r>
                      <a:r>
                        <a:rPr lang="sk-SK" sz="2800" u="none" strike="noStrike" kern="1200" spc="-61" dirty="0">
                          <a:solidFill>
                            <a:srgbClr val="0C4984"/>
                          </a:solidFill>
                          <a:latin typeface="Helvetica"/>
                          <a:ea typeface="+mn-ea"/>
                          <a:cs typeface="+mn-cs"/>
                        </a:rPr>
                        <a:t> 69, Senec</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5,85</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B1.2</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9385058"/>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H odbory</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dirty="0">
                          <a:solidFill>
                            <a:srgbClr val="0C4984"/>
                          </a:solidFill>
                          <a:latin typeface="Helvetica"/>
                          <a:ea typeface="+mn-ea"/>
                          <a:cs typeface="+mn-cs"/>
                        </a:rPr>
                        <a:t>Hotelová akadémia, Južná trieda 10, Košice-Juh</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4,17</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A2.2</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1589928"/>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M a K odbory</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a:solidFill>
                            <a:srgbClr val="0C4984"/>
                          </a:solidFill>
                          <a:latin typeface="Helvetica"/>
                          <a:ea typeface="+mn-ea"/>
                          <a:cs typeface="+mn-cs"/>
                        </a:rPr>
                        <a:t>Obchodná akadémia, Mládežnícka 158/5, Sereď</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5,17</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B1.1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43809698"/>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M a K odbory 5 r.</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just">
                        <a:lnSpc>
                          <a:spcPct val="107000"/>
                        </a:lnSpc>
                        <a:spcAft>
                          <a:spcPts val="0"/>
                        </a:spcAft>
                      </a:pPr>
                      <a:r>
                        <a:rPr lang="sk-SK" sz="2800" u="none" strike="noStrike" kern="1200" spc="-61">
                          <a:solidFill>
                            <a:srgbClr val="0C4984"/>
                          </a:solidFill>
                          <a:latin typeface="Helvetica"/>
                          <a:ea typeface="+mn-ea"/>
                          <a:cs typeface="+mn-cs"/>
                        </a:rPr>
                        <a:t>Hotelová akadémia, Radničné nám. 300/1, Spišská N. V.</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4,71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B1.1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68922937"/>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4 GYM</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dirty="0">
                          <a:solidFill>
                            <a:srgbClr val="0C4984"/>
                          </a:solidFill>
                          <a:latin typeface="Helvetica"/>
                          <a:ea typeface="+mn-ea"/>
                          <a:cs typeface="+mn-cs"/>
                        </a:rPr>
                        <a:t>Gymnázium M. M. Hodžu, M. M. Hodžu 860/9, L. Mikuláš</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5,45</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B1.1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90642375"/>
                  </a:ext>
                </a:extLst>
              </a:tr>
              <a:tr h="655320">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5 GYM</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nSpc>
                          <a:spcPct val="107000"/>
                        </a:lnSpc>
                        <a:spcAft>
                          <a:spcPts val="0"/>
                        </a:spcAft>
                      </a:pPr>
                      <a:r>
                        <a:rPr lang="sk-SK" sz="2800" u="none" strike="noStrike" kern="1200" spc="-61" dirty="0">
                          <a:solidFill>
                            <a:srgbClr val="0C4984"/>
                          </a:solidFill>
                          <a:latin typeface="Helvetica"/>
                          <a:ea typeface="+mn-ea"/>
                          <a:cs typeface="+mn-cs"/>
                        </a:rPr>
                        <a:t>Gymnázium </a:t>
                      </a:r>
                      <a:r>
                        <a:rPr lang="sk-SK" sz="2800" u="none" strike="noStrike" kern="1200" spc="-61" dirty="0" err="1">
                          <a:solidFill>
                            <a:srgbClr val="0C4984"/>
                          </a:solidFill>
                          <a:latin typeface="Helvetica"/>
                          <a:ea typeface="+mn-ea"/>
                          <a:cs typeface="+mn-cs"/>
                        </a:rPr>
                        <a:t>Pierra</a:t>
                      </a:r>
                      <a:r>
                        <a:rPr lang="sk-SK" sz="2800" u="none" strike="noStrike" kern="1200" spc="-61" dirty="0">
                          <a:solidFill>
                            <a:srgbClr val="0C4984"/>
                          </a:solidFill>
                          <a:latin typeface="Helvetica"/>
                          <a:ea typeface="+mn-ea"/>
                          <a:cs typeface="+mn-cs"/>
                        </a:rPr>
                        <a:t> de </a:t>
                      </a:r>
                      <a:r>
                        <a:rPr lang="sk-SK" sz="2800" u="none" strike="noStrike" kern="1200" spc="-61" dirty="0" err="1">
                          <a:solidFill>
                            <a:srgbClr val="0C4984"/>
                          </a:solidFill>
                          <a:latin typeface="Helvetica"/>
                          <a:ea typeface="+mn-ea"/>
                          <a:cs typeface="+mn-cs"/>
                        </a:rPr>
                        <a:t>Coubertina</a:t>
                      </a:r>
                      <a:r>
                        <a:rPr lang="sk-SK" sz="2800" u="none" strike="noStrike" kern="1200" spc="-61" dirty="0">
                          <a:solidFill>
                            <a:srgbClr val="0C4984"/>
                          </a:solidFill>
                          <a:latin typeface="Helvetica"/>
                          <a:ea typeface="+mn-ea"/>
                          <a:cs typeface="+mn-cs"/>
                        </a:rPr>
                        <a:t>, Nám. SNP 9, Piešťany</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5,48</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lnSpc>
                          <a:spcPct val="107000"/>
                        </a:lnSpc>
                        <a:spcAft>
                          <a:spcPts val="0"/>
                        </a:spcAft>
                      </a:pPr>
                      <a:r>
                        <a:rPr lang="sk-SK" sz="2800" u="none" strike="noStrike" kern="1200" spc="-61" dirty="0">
                          <a:solidFill>
                            <a:srgbClr val="0C4984"/>
                          </a:solidFill>
                          <a:latin typeface="Helvetica"/>
                          <a:ea typeface="+mn-ea"/>
                          <a:cs typeface="+mn-cs"/>
                        </a:rPr>
                        <a:t>B1.1</a:t>
                      </a: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9130974"/>
                  </a:ext>
                </a:extLst>
              </a:tr>
            </a:tbl>
          </a:graphicData>
        </a:graphic>
      </p:graphicFrame>
    </p:spTree>
    <p:extLst>
      <p:ext uri="{BB962C8B-B14F-4D97-AF65-F5344CB8AC3E}">
        <p14:creationId xmlns:p14="http://schemas.microsoft.com/office/powerpoint/2010/main" val="179618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8FD"/>
        </a:solidFill>
        <a:effectLst/>
      </p:bgPr>
    </p:bg>
    <p:spTree>
      <p:nvGrpSpPr>
        <p:cNvPr id="1" name=""/>
        <p:cNvGrpSpPr/>
        <p:nvPr/>
      </p:nvGrpSpPr>
      <p:grpSpPr>
        <a:xfrm>
          <a:off x="0" y="0"/>
          <a:ext cx="0" cy="0"/>
          <a:chOff x="0" y="0"/>
          <a:chExt cx="0" cy="0"/>
        </a:xfrm>
      </p:grpSpPr>
      <p:sp>
        <p:nvSpPr>
          <p:cNvPr id="2" name="AutoShape 2"/>
          <p:cNvSpPr/>
          <p:nvPr/>
        </p:nvSpPr>
        <p:spPr>
          <a:xfrm>
            <a:off x="-685800" y="-102637"/>
            <a:ext cx="19359476" cy="2349435"/>
          </a:xfrm>
          <a:prstGeom prst="rect">
            <a:avLst/>
          </a:prstGeom>
          <a:solidFill>
            <a:srgbClr val="1E6BB8"/>
          </a:solidFill>
          <a:ln cap="sq">
            <a:noFill/>
            <a:prstDash val="solid"/>
            <a:miter/>
          </a:ln>
        </p:spPr>
      </p:sp>
      <p:sp>
        <p:nvSpPr>
          <p:cNvPr id="3" name="AutoShape 3"/>
          <p:cNvSpPr/>
          <p:nvPr/>
        </p:nvSpPr>
        <p:spPr>
          <a:xfrm>
            <a:off x="-764243" y="1818400"/>
            <a:ext cx="19359476" cy="425098"/>
          </a:xfrm>
          <a:prstGeom prst="rect">
            <a:avLst/>
          </a:prstGeom>
          <a:solidFill>
            <a:srgbClr val="C8DFF1"/>
          </a:solidFill>
        </p:spPr>
      </p:sp>
      <p:sp>
        <p:nvSpPr>
          <p:cNvPr id="4" name="TextBox 4"/>
          <p:cNvSpPr txBox="1"/>
          <p:nvPr/>
        </p:nvSpPr>
        <p:spPr>
          <a:xfrm>
            <a:off x="131597" y="329568"/>
            <a:ext cx="18139106" cy="1373518"/>
          </a:xfrm>
          <a:prstGeom prst="rect">
            <a:avLst/>
          </a:prstGeom>
        </p:spPr>
        <p:txBody>
          <a:bodyPr lIns="0" tIns="0" rIns="0" bIns="0" rtlCol="0" anchor="t">
            <a:spAutoFit/>
          </a:bodyPr>
          <a:lstStyle/>
          <a:p>
            <a:pPr algn="ctr">
              <a:lnSpc>
                <a:spcPts val="5599"/>
              </a:lnSpc>
            </a:pPr>
            <a:r>
              <a:rPr lang="sk-SK" sz="3200" b="1" cap="all" dirty="0">
                <a:solidFill>
                  <a:srgbClr val="FFFFFF"/>
                </a:solidFill>
                <a:latin typeface="Helvetica" panose="020B0604020202020204" pitchFamily="34" charset="0"/>
                <a:cs typeface="Helvetica" panose="020B0604020202020204" pitchFamily="34" charset="0"/>
              </a:rPr>
              <a:t>Najväčší progres priemeru školy podľa vzdelávacieho programu </a:t>
            </a:r>
          </a:p>
          <a:p>
            <a:pPr algn="ctr">
              <a:lnSpc>
                <a:spcPts val="5599"/>
              </a:lnSpc>
            </a:pPr>
            <a:r>
              <a:rPr lang="sk-SK" sz="3200" b="1" cap="all" dirty="0">
                <a:solidFill>
                  <a:srgbClr val="FFFFFF"/>
                </a:solidFill>
                <a:latin typeface="Helvetica" panose="020B0604020202020204" pitchFamily="34" charset="0"/>
                <a:cs typeface="Helvetica" panose="020B0604020202020204" pitchFamily="34" charset="0"/>
              </a:rPr>
              <a:t>(2022 </a:t>
            </a:r>
            <a:r>
              <a:rPr lang="sk-SK" sz="3200" b="1" cap="all" dirty="0" err="1">
                <a:solidFill>
                  <a:srgbClr val="FFFFFF"/>
                </a:solidFill>
                <a:latin typeface="Helvetica" panose="020B0604020202020204" pitchFamily="34" charset="0"/>
                <a:cs typeface="Helvetica" panose="020B0604020202020204" pitchFamily="34" charset="0"/>
              </a:rPr>
              <a:t>vs</a:t>
            </a:r>
            <a:r>
              <a:rPr lang="sk-SK" sz="3200" b="1" cap="all" dirty="0">
                <a:solidFill>
                  <a:srgbClr val="FFFFFF"/>
                </a:solidFill>
                <a:latin typeface="Helvetica" panose="020B0604020202020204" pitchFamily="34" charset="0"/>
                <a:cs typeface="Helvetica" panose="020B0604020202020204" pitchFamily="34" charset="0"/>
              </a:rPr>
              <a:t>. 2023)</a:t>
            </a:r>
          </a:p>
        </p:txBody>
      </p:sp>
      <p:graphicFrame>
        <p:nvGraphicFramePr>
          <p:cNvPr id="7" name="Tabuľka 6"/>
          <p:cNvGraphicFramePr>
            <a:graphicFrameLocks noGrp="1"/>
          </p:cNvGraphicFramePr>
          <p:nvPr>
            <p:extLst>
              <p:ext uri="{D42A27DB-BD31-4B8C-83A1-F6EECF244321}">
                <p14:modId xmlns:p14="http://schemas.microsoft.com/office/powerpoint/2010/main" val="1336944916"/>
              </p:ext>
            </p:extLst>
          </p:nvPr>
        </p:nvGraphicFramePr>
        <p:xfrm>
          <a:off x="514350" y="2857501"/>
          <a:ext cx="17373599" cy="6324597"/>
        </p:xfrm>
        <a:graphic>
          <a:graphicData uri="http://schemas.openxmlformats.org/drawingml/2006/table">
            <a:tbl>
              <a:tblPr firstRow="1" firstCol="1" bandRow="1">
                <a:tableStyleId>{5C22544A-7EE6-4342-B048-85BDC9FD1C3A}</a:tableStyleId>
              </a:tblPr>
              <a:tblGrid>
                <a:gridCol w="4267200">
                  <a:extLst>
                    <a:ext uri="{9D8B030D-6E8A-4147-A177-3AD203B41FA5}">
                      <a16:colId xmlns:a16="http://schemas.microsoft.com/office/drawing/2014/main" val="2076628623"/>
                    </a:ext>
                  </a:extLst>
                </a:gridCol>
                <a:gridCol w="9021914">
                  <a:extLst>
                    <a:ext uri="{9D8B030D-6E8A-4147-A177-3AD203B41FA5}">
                      <a16:colId xmlns:a16="http://schemas.microsoft.com/office/drawing/2014/main" val="665528117"/>
                    </a:ext>
                  </a:extLst>
                </a:gridCol>
                <a:gridCol w="2394030">
                  <a:extLst>
                    <a:ext uri="{9D8B030D-6E8A-4147-A177-3AD203B41FA5}">
                      <a16:colId xmlns:a16="http://schemas.microsoft.com/office/drawing/2014/main" val="3676237961"/>
                    </a:ext>
                  </a:extLst>
                </a:gridCol>
                <a:gridCol w="1690455">
                  <a:extLst>
                    <a:ext uri="{9D8B030D-6E8A-4147-A177-3AD203B41FA5}">
                      <a16:colId xmlns:a16="http://schemas.microsoft.com/office/drawing/2014/main" val="247752848"/>
                    </a:ext>
                  </a:extLst>
                </a:gridCol>
              </a:tblGrid>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Vzdelávací program</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07000"/>
                        </a:lnSpc>
                        <a:spcAft>
                          <a:spcPts val="0"/>
                        </a:spcAft>
                      </a:pPr>
                      <a:r>
                        <a:rPr lang="sk-SK" sz="2800" dirty="0">
                          <a:effectLst/>
                          <a:latin typeface="Helvetica" panose="020B0604020202020204" pitchFamily="34" charset="0"/>
                          <a:cs typeface="Helvetica" panose="020B0604020202020204" pitchFamily="34" charset="0"/>
                        </a:rPr>
                        <a:t>Škola</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07000"/>
                        </a:lnSpc>
                        <a:spcAft>
                          <a:spcPts val="0"/>
                        </a:spcAft>
                      </a:pPr>
                      <a:r>
                        <a:rPr lang="sk-SK" sz="2800" dirty="0">
                          <a:effectLst/>
                          <a:latin typeface="Helvetica" panose="020B0604020202020204" pitchFamily="34" charset="0"/>
                          <a:cs typeface="Helvetica" panose="020B0604020202020204" pitchFamily="34" charset="0"/>
                        </a:rPr>
                        <a:t>Trieda</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algn="ctr">
                        <a:lnSpc>
                          <a:spcPct val="107000"/>
                        </a:lnSpc>
                        <a:spcAft>
                          <a:spcPts val="0"/>
                        </a:spcAft>
                      </a:pPr>
                      <a:r>
                        <a:rPr lang="sk-SK" sz="2800" dirty="0">
                          <a:effectLst/>
                          <a:latin typeface="Helvetica" panose="020B0604020202020204" pitchFamily="34" charset="0"/>
                          <a:cs typeface="Helvetica" panose="020B0604020202020204" pitchFamily="34" charset="0"/>
                        </a:rPr>
                        <a:t>Progres</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extLst>
                  <a:ext uri="{0D108BD9-81ED-4DB2-BD59-A6C34878D82A}">
                    <a16:rowId xmlns:a16="http://schemas.microsoft.com/office/drawing/2014/main" val="3777958552"/>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1. stupeň ZŠ</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Základná škola, Dr. </a:t>
                      </a:r>
                      <a:r>
                        <a:rPr lang="sk-SK" sz="2800" u="none" strike="noStrike" kern="1200" spc="-61" dirty="0" err="1">
                          <a:solidFill>
                            <a:srgbClr val="0C4984"/>
                          </a:solidFill>
                          <a:latin typeface="Helvetica"/>
                          <a:ea typeface="+mn-ea"/>
                          <a:cs typeface="+mn-cs"/>
                        </a:rPr>
                        <a:t>Janského</a:t>
                      </a:r>
                      <a:r>
                        <a:rPr lang="sk-SK" sz="2800" u="none" strike="noStrike" kern="1200" spc="-61" dirty="0">
                          <a:solidFill>
                            <a:srgbClr val="0C4984"/>
                          </a:solidFill>
                          <a:latin typeface="Helvetica"/>
                          <a:ea typeface="+mn-ea"/>
                          <a:cs typeface="+mn-cs"/>
                        </a:rPr>
                        <a:t> 2, Žiar nad Hronom</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4.B</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a:solidFill>
                            <a:srgbClr val="0C4984"/>
                          </a:solidFill>
                          <a:latin typeface="Helvetica"/>
                          <a:ea typeface="+mn-ea"/>
                          <a:cs typeface="+mn-cs"/>
                        </a:rPr>
                        <a:t>1,13</a:t>
                      </a:r>
                    </a:p>
                  </a:txBody>
                  <a:tcPr marL="68580" marR="68580" marT="0" marB="0" anchor="ctr"/>
                </a:tc>
                <a:extLst>
                  <a:ext uri="{0D108BD9-81ED-4DB2-BD59-A6C34878D82A}">
                    <a16:rowId xmlns:a16="http://schemas.microsoft.com/office/drawing/2014/main" val="3045500404"/>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2. stupeň ZŠ</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Základná škola, Mierová 46, Bratislava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6.A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1,25</a:t>
                      </a:r>
                    </a:p>
                  </a:txBody>
                  <a:tcPr marL="68580" marR="68580" marT="0" marB="0" anchor="ctr"/>
                </a:tc>
                <a:extLst>
                  <a:ext uri="{0D108BD9-81ED-4DB2-BD59-A6C34878D82A}">
                    <a16:rowId xmlns:a16="http://schemas.microsoft.com/office/drawing/2014/main" val="813442749"/>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M a K odbory</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Súkromná SOŠ Pro </a:t>
                      </a:r>
                      <a:r>
                        <a:rPr lang="sk-SK" sz="2800" u="none" strike="noStrike" kern="1200" spc="-61" dirty="0" err="1">
                          <a:solidFill>
                            <a:srgbClr val="0C4984"/>
                          </a:solidFill>
                          <a:latin typeface="Helvetica"/>
                          <a:ea typeface="+mn-ea"/>
                          <a:cs typeface="+mn-cs"/>
                        </a:rPr>
                        <a:t>scholaris</a:t>
                      </a:r>
                      <a:r>
                        <a:rPr lang="sk-SK" sz="2800" u="none" strike="noStrike" kern="1200" spc="-61" dirty="0">
                          <a:solidFill>
                            <a:srgbClr val="0C4984"/>
                          </a:solidFill>
                          <a:latin typeface="Helvetica"/>
                          <a:ea typeface="+mn-ea"/>
                          <a:cs typeface="+mn-cs"/>
                        </a:rPr>
                        <a:t>, Hlavná 2, Žilina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3.ISS</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1,06</a:t>
                      </a:r>
                    </a:p>
                  </a:txBody>
                  <a:tcPr marL="68580" marR="68580" marT="0" marB="0" anchor="ctr"/>
                </a:tc>
                <a:extLst>
                  <a:ext uri="{0D108BD9-81ED-4DB2-BD59-A6C34878D82A}">
                    <a16:rowId xmlns:a16="http://schemas.microsoft.com/office/drawing/2014/main" val="4068444820"/>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M a K odbory 5 r.</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SPŠ elektrotechnická, Karola </a:t>
                      </a:r>
                      <a:r>
                        <a:rPr lang="sk-SK" sz="2800" u="none" strike="noStrike" kern="1200" spc="-61" dirty="0" err="1">
                          <a:solidFill>
                            <a:srgbClr val="0C4984"/>
                          </a:solidFill>
                          <a:latin typeface="Helvetica"/>
                          <a:ea typeface="+mn-ea"/>
                          <a:cs typeface="+mn-cs"/>
                        </a:rPr>
                        <a:t>Adlera</a:t>
                      </a:r>
                      <a:r>
                        <a:rPr lang="sk-SK" sz="2800" u="none" strike="noStrike" kern="1200" spc="-61" dirty="0">
                          <a:solidFill>
                            <a:srgbClr val="0C4984"/>
                          </a:solidFill>
                          <a:latin typeface="Helvetica"/>
                          <a:ea typeface="+mn-ea"/>
                          <a:cs typeface="+mn-cs"/>
                        </a:rPr>
                        <a:t> 5, Bratislava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2.TL</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1,35</a:t>
                      </a:r>
                    </a:p>
                  </a:txBody>
                  <a:tcPr marL="68580" marR="68580" marT="0" marB="0" anchor="ctr"/>
                </a:tc>
                <a:extLst>
                  <a:ext uri="{0D108BD9-81ED-4DB2-BD59-A6C34878D82A}">
                    <a16:rowId xmlns:a16="http://schemas.microsoft.com/office/drawing/2014/main" val="259678491"/>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8 GYM 1. stupeň</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Spojená škola Svätej Rodiny, </a:t>
                      </a:r>
                      <a:r>
                        <a:rPr lang="sk-SK" sz="2800" u="none" strike="noStrike" kern="1200" spc="-61" dirty="0" err="1">
                          <a:solidFill>
                            <a:srgbClr val="0C4984"/>
                          </a:solidFill>
                          <a:latin typeface="Helvetica"/>
                          <a:ea typeface="+mn-ea"/>
                          <a:cs typeface="+mn-cs"/>
                        </a:rPr>
                        <a:t>Gercenova</a:t>
                      </a:r>
                      <a:r>
                        <a:rPr lang="sk-SK" sz="2800" u="none" strike="noStrike" kern="1200" spc="-61" dirty="0">
                          <a:solidFill>
                            <a:srgbClr val="0C4984"/>
                          </a:solidFill>
                          <a:latin typeface="Helvetica"/>
                          <a:ea typeface="+mn-ea"/>
                          <a:cs typeface="+mn-cs"/>
                        </a:rPr>
                        <a:t> 10, Bratislava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sekunda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0,53</a:t>
                      </a:r>
                    </a:p>
                  </a:txBody>
                  <a:tcPr marL="68580" marR="68580" marT="0" marB="0" anchor="ctr"/>
                </a:tc>
                <a:extLst>
                  <a:ext uri="{0D108BD9-81ED-4DB2-BD59-A6C34878D82A}">
                    <a16:rowId xmlns:a16="http://schemas.microsoft.com/office/drawing/2014/main" val="3874760162"/>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8 GYM 2. stupeň</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Gymnázium – </a:t>
                      </a:r>
                      <a:r>
                        <a:rPr lang="sk-SK" sz="2800" u="none" strike="noStrike" kern="1200" spc="-61" dirty="0" err="1">
                          <a:solidFill>
                            <a:srgbClr val="0C4984"/>
                          </a:solidFill>
                          <a:latin typeface="Helvetica"/>
                          <a:ea typeface="+mn-ea"/>
                          <a:cs typeface="+mn-cs"/>
                        </a:rPr>
                        <a:t>Gimnázium</a:t>
                      </a:r>
                      <a:r>
                        <a:rPr lang="sk-SK" sz="2800" u="none" strike="noStrike" kern="1200" spc="-61" dirty="0">
                          <a:solidFill>
                            <a:srgbClr val="0C4984"/>
                          </a:solidFill>
                          <a:latin typeface="Helvetica"/>
                          <a:ea typeface="+mn-ea"/>
                          <a:cs typeface="+mn-cs"/>
                        </a:rPr>
                        <a:t>, </a:t>
                      </a:r>
                      <a:r>
                        <a:rPr lang="sk-SK" sz="2800" u="none" strike="noStrike" kern="1200" spc="-61" dirty="0" err="1">
                          <a:solidFill>
                            <a:srgbClr val="0C4984"/>
                          </a:solidFill>
                          <a:latin typeface="Helvetica"/>
                          <a:ea typeface="+mn-ea"/>
                          <a:cs typeface="+mn-cs"/>
                        </a:rPr>
                        <a:t>Horešská</a:t>
                      </a:r>
                      <a:r>
                        <a:rPr lang="sk-SK" sz="2800" u="none" strike="noStrike" kern="1200" spc="-61" dirty="0">
                          <a:solidFill>
                            <a:srgbClr val="0C4984"/>
                          </a:solidFill>
                          <a:latin typeface="Helvetica"/>
                          <a:ea typeface="+mn-ea"/>
                          <a:cs typeface="+mn-cs"/>
                        </a:rPr>
                        <a:t> 18, Kráľ. Chlmec</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Septima D</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1,09</a:t>
                      </a:r>
                    </a:p>
                  </a:txBody>
                  <a:tcPr marL="68580" marR="68580" marT="0" marB="0" anchor="ctr"/>
                </a:tc>
                <a:extLst>
                  <a:ext uri="{0D108BD9-81ED-4DB2-BD59-A6C34878D82A}">
                    <a16:rowId xmlns:a16="http://schemas.microsoft.com/office/drawing/2014/main" val="2676989510"/>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4 GYM</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Gymnázium A. Bernoláka, Ul. mieru 307/23, Námestovo</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3.A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0,86</a:t>
                      </a:r>
                    </a:p>
                  </a:txBody>
                  <a:tcPr marL="68580" marR="68580" marT="0" marB="0" anchor="ctr"/>
                </a:tc>
                <a:extLst>
                  <a:ext uri="{0D108BD9-81ED-4DB2-BD59-A6C34878D82A}">
                    <a16:rowId xmlns:a16="http://schemas.microsoft.com/office/drawing/2014/main" val="2991631645"/>
                  </a:ext>
                </a:extLst>
              </a:tr>
              <a:tr h="702733">
                <a:tc>
                  <a:txBody>
                    <a:bodyPr/>
                    <a:lstStyle/>
                    <a:p>
                      <a:pPr marL="179388" indent="0">
                        <a:lnSpc>
                          <a:spcPct val="107000"/>
                        </a:lnSpc>
                        <a:spcAft>
                          <a:spcPts val="0"/>
                        </a:spcAft>
                      </a:pPr>
                      <a:r>
                        <a:rPr lang="sk-SK" sz="2800" dirty="0">
                          <a:effectLst/>
                          <a:latin typeface="Helvetica" panose="020B0604020202020204" pitchFamily="34" charset="0"/>
                          <a:cs typeface="Helvetica" panose="020B0604020202020204" pitchFamily="34" charset="0"/>
                        </a:rPr>
                        <a:t>5 GYM</a:t>
                      </a:r>
                      <a:endParaRPr lang="sk-SK" sz="2800" dirty="0">
                        <a:effectLst/>
                        <a:latin typeface="Helvetica" panose="020B0604020202020204" pitchFamily="34" charset="0"/>
                        <a:ea typeface="Calibri" panose="020F0502020204030204" pitchFamily="34" charset="0"/>
                        <a:cs typeface="Helvetica" panose="020B0604020202020204" pitchFamily="34" charset="0"/>
                      </a:endParaRPr>
                    </a:p>
                  </a:txBody>
                  <a:tcPr marL="68580" marR="68580" marT="0" marB="0" anchor="ctr"/>
                </a:tc>
                <a:tc>
                  <a:txBody>
                    <a:bodyPr/>
                    <a:lstStyle/>
                    <a:p>
                      <a:pPr marL="0" algn="l"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Gymnázium, </a:t>
                      </a:r>
                      <a:r>
                        <a:rPr lang="sk-SK" sz="2800" u="none" strike="noStrike" kern="1200" spc="-61" dirty="0" err="1">
                          <a:solidFill>
                            <a:srgbClr val="0C4984"/>
                          </a:solidFill>
                          <a:latin typeface="Helvetica"/>
                          <a:ea typeface="+mn-ea"/>
                          <a:cs typeface="+mn-cs"/>
                        </a:rPr>
                        <a:t>Grösslingová</a:t>
                      </a:r>
                      <a:r>
                        <a:rPr lang="sk-SK" sz="2800" u="none" strike="noStrike" kern="1200" spc="-61" dirty="0">
                          <a:solidFill>
                            <a:srgbClr val="0C4984"/>
                          </a:solidFill>
                          <a:latin typeface="Helvetica"/>
                          <a:ea typeface="+mn-ea"/>
                          <a:cs typeface="+mn-cs"/>
                        </a:rPr>
                        <a:t> 18, Bratislava</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3.C</a:t>
                      </a:r>
                    </a:p>
                  </a:txBody>
                  <a:tcPr marL="68580" marR="68580" marT="0" marB="0" anchor="ctr"/>
                </a:tc>
                <a:tc>
                  <a:txBody>
                    <a:bodyPr/>
                    <a:lstStyle/>
                    <a:p>
                      <a:pPr marL="0" algn="ctr" defTabSz="914400" rtl="0" eaLnBrk="1" latinLnBrk="0" hangingPunct="1">
                        <a:lnSpc>
                          <a:spcPct val="107000"/>
                        </a:lnSpc>
                        <a:spcAft>
                          <a:spcPts val="0"/>
                        </a:spcAft>
                      </a:pPr>
                      <a:r>
                        <a:rPr lang="sk-SK" sz="2800" u="none" strike="noStrike" kern="1200" spc="-61" dirty="0">
                          <a:solidFill>
                            <a:srgbClr val="0C4984"/>
                          </a:solidFill>
                          <a:latin typeface="Helvetica"/>
                          <a:ea typeface="+mn-ea"/>
                          <a:cs typeface="+mn-cs"/>
                        </a:rPr>
                        <a:t>0,37</a:t>
                      </a:r>
                    </a:p>
                  </a:txBody>
                  <a:tcPr marL="68580" marR="68580" marT="0" marB="0" anchor="ctr"/>
                </a:tc>
                <a:extLst>
                  <a:ext uri="{0D108BD9-81ED-4DB2-BD59-A6C34878D82A}">
                    <a16:rowId xmlns:a16="http://schemas.microsoft.com/office/drawing/2014/main" val="2135391056"/>
                  </a:ext>
                </a:extLst>
              </a:tr>
            </a:tbl>
          </a:graphicData>
        </a:graphic>
      </p:graphicFrame>
    </p:spTree>
    <p:extLst>
      <p:ext uri="{BB962C8B-B14F-4D97-AF65-F5344CB8AC3E}">
        <p14:creationId xmlns:p14="http://schemas.microsoft.com/office/powerpoint/2010/main" val="389992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3229412D-4AE1-9D6C-06EC-2C4A2ABB1845}"/>
              </a:ext>
            </a:extLst>
          </p:cNvPr>
          <p:cNvSpPr txBox="1"/>
          <p:nvPr/>
        </p:nvSpPr>
        <p:spPr>
          <a:xfrm>
            <a:off x="381000" y="952500"/>
            <a:ext cx="16992600" cy="1191736"/>
          </a:xfrm>
          <a:prstGeom prst="rect">
            <a:avLst/>
          </a:prstGeom>
          <a:noFill/>
        </p:spPr>
        <p:txBody>
          <a:bodyPr wrap="square">
            <a:spAutoFit/>
          </a:bodyPr>
          <a:lstStyle/>
          <a:p>
            <a:pPr marL="457200" algn="just">
              <a:lnSpc>
                <a:spcPct val="115000"/>
              </a:lnSpc>
              <a:spcAft>
                <a:spcPts val="800"/>
              </a:spcAft>
            </a:pPr>
            <a:r>
              <a:rPr lang="sk-SK" sz="3200" b="1" i="1" kern="100" dirty="0">
                <a:effectLst/>
                <a:latin typeface="Calibri" panose="020F0502020204030204" pitchFamily="34" charset="0"/>
                <a:ea typeface="Calibri" panose="020F0502020204030204" pitchFamily="34" charset="0"/>
                <a:cs typeface="Times New Roman" panose="02020603050405020304" pitchFamily="18" charset="0"/>
              </a:rPr>
              <a:t>Zoznam 9. ročníkov s programom FinQ, ktoré sa dostali na minimálnu kvalitatívnu úroveň, teda na úroveň žiakov 1. stupňa 8 ročných gymnázií:</a:t>
            </a:r>
            <a:endParaRPr lang="sk-SK"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uľka 5">
            <a:extLst>
              <a:ext uri="{FF2B5EF4-FFF2-40B4-BE49-F238E27FC236}">
                <a16:creationId xmlns:a16="http://schemas.microsoft.com/office/drawing/2014/main" id="{E948DE0F-0DDB-B91F-87B0-00E189F9CEDC}"/>
              </a:ext>
            </a:extLst>
          </p:cNvPr>
          <p:cNvGraphicFramePr>
            <a:graphicFrameLocks noGrp="1"/>
          </p:cNvGraphicFramePr>
          <p:nvPr>
            <p:extLst>
              <p:ext uri="{D42A27DB-BD31-4B8C-83A1-F6EECF244321}">
                <p14:modId xmlns:p14="http://schemas.microsoft.com/office/powerpoint/2010/main" val="3275442049"/>
              </p:ext>
            </p:extLst>
          </p:nvPr>
        </p:nvGraphicFramePr>
        <p:xfrm>
          <a:off x="478790" y="2705100"/>
          <a:ext cx="16437609" cy="7122627"/>
        </p:xfrm>
        <a:graphic>
          <a:graphicData uri="http://schemas.openxmlformats.org/drawingml/2006/table">
            <a:tbl>
              <a:tblPr firstRow="1" firstCol="1" bandRow="1">
                <a:tableStyleId>{5C22544A-7EE6-4342-B048-85BDC9FD1C3A}</a:tableStyleId>
              </a:tblPr>
              <a:tblGrid>
                <a:gridCol w="2571797">
                  <a:extLst>
                    <a:ext uri="{9D8B030D-6E8A-4147-A177-3AD203B41FA5}">
                      <a16:colId xmlns:a16="http://schemas.microsoft.com/office/drawing/2014/main" val="3400528452"/>
                    </a:ext>
                  </a:extLst>
                </a:gridCol>
                <a:gridCol w="3162378">
                  <a:extLst>
                    <a:ext uri="{9D8B030D-6E8A-4147-A177-3AD203B41FA5}">
                      <a16:colId xmlns:a16="http://schemas.microsoft.com/office/drawing/2014/main" val="3403411460"/>
                    </a:ext>
                  </a:extLst>
                </a:gridCol>
                <a:gridCol w="1621732">
                  <a:extLst>
                    <a:ext uri="{9D8B030D-6E8A-4147-A177-3AD203B41FA5}">
                      <a16:colId xmlns:a16="http://schemas.microsoft.com/office/drawing/2014/main" val="609855952"/>
                    </a:ext>
                  </a:extLst>
                </a:gridCol>
                <a:gridCol w="1135213">
                  <a:extLst>
                    <a:ext uri="{9D8B030D-6E8A-4147-A177-3AD203B41FA5}">
                      <a16:colId xmlns:a16="http://schemas.microsoft.com/office/drawing/2014/main" val="1343720"/>
                    </a:ext>
                  </a:extLst>
                </a:gridCol>
                <a:gridCol w="1704257">
                  <a:extLst>
                    <a:ext uri="{9D8B030D-6E8A-4147-A177-3AD203B41FA5}">
                      <a16:colId xmlns:a16="http://schemas.microsoft.com/office/drawing/2014/main" val="2155689367"/>
                    </a:ext>
                  </a:extLst>
                </a:gridCol>
                <a:gridCol w="1809836">
                  <a:extLst>
                    <a:ext uri="{9D8B030D-6E8A-4147-A177-3AD203B41FA5}">
                      <a16:colId xmlns:a16="http://schemas.microsoft.com/office/drawing/2014/main" val="1568900696"/>
                    </a:ext>
                  </a:extLst>
                </a:gridCol>
                <a:gridCol w="1407019">
                  <a:extLst>
                    <a:ext uri="{9D8B030D-6E8A-4147-A177-3AD203B41FA5}">
                      <a16:colId xmlns:a16="http://schemas.microsoft.com/office/drawing/2014/main" val="3570299968"/>
                    </a:ext>
                  </a:extLst>
                </a:gridCol>
                <a:gridCol w="1408438">
                  <a:extLst>
                    <a:ext uri="{9D8B030D-6E8A-4147-A177-3AD203B41FA5}">
                      <a16:colId xmlns:a16="http://schemas.microsoft.com/office/drawing/2014/main" val="1938745617"/>
                    </a:ext>
                  </a:extLst>
                </a:gridCol>
                <a:gridCol w="1616939">
                  <a:extLst>
                    <a:ext uri="{9D8B030D-6E8A-4147-A177-3AD203B41FA5}">
                      <a16:colId xmlns:a16="http://schemas.microsoft.com/office/drawing/2014/main" val="4144577088"/>
                    </a:ext>
                  </a:extLst>
                </a:gridCol>
              </a:tblGrid>
              <a:tr h="1386838">
                <a:tc>
                  <a:txBody>
                    <a:bodyPr/>
                    <a:lstStyle/>
                    <a:p>
                      <a:pPr algn="ctr">
                        <a:lnSpc>
                          <a:spcPct val="107000"/>
                        </a:lnSpc>
                        <a:spcAft>
                          <a:spcPts val="800"/>
                        </a:spcAft>
                      </a:pPr>
                      <a:r>
                        <a:rPr lang="sk-SK" sz="2400" kern="0" dirty="0">
                          <a:effectLst/>
                        </a:rPr>
                        <a:t>Škola</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dirty="0">
                          <a:effectLst/>
                        </a:rPr>
                        <a:t>Adresa školy</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dirty="0">
                          <a:effectLst/>
                        </a:rPr>
                        <a:t>Vzdelávací program</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dirty="0">
                          <a:effectLst/>
                        </a:rPr>
                        <a:t>Trieda</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a:effectLst/>
                        </a:rPr>
                        <a:t>Úroveň triedy 2022</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a:effectLst/>
                        </a:rPr>
                        <a:t>Úroveň triedy 2023</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a:effectLst/>
                        </a:rPr>
                        <a:t>Výsledok triedy 2022</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a:effectLst/>
                        </a:rPr>
                        <a:t>Výsledok triedy 2023</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tc>
                  <a:txBody>
                    <a:bodyPr/>
                    <a:lstStyle/>
                    <a:p>
                      <a:pPr algn="ctr">
                        <a:lnSpc>
                          <a:spcPct val="107000"/>
                        </a:lnSpc>
                        <a:spcAft>
                          <a:spcPts val="800"/>
                        </a:spcAft>
                      </a:pPr>
                      <a:r>
                        <a:rPr lang="sk-SK" sz="2400" kern="0">
                          <a:effectLst/>
                        </a:rPr>
                        <a:t>PROGRES</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ctr"/>
                </a:tc>
                <a:extLst>
                  <a:ext uri="{0D108BD9-81ED-4DB2-BD59-A6C34878D82A}">
                    <a16:rowId xmlns:a16="http://schemas.microsoft.com/office/drawing/2014/main" val="3989861702"/>
                  </a:ext>
                </a:extLst>
              </a:tr>
              <a:tr h="1088471">
                <a:tc>
                  <a:txBody>
                    <a:bodyPr/>
                    <a:lstStyle/>
                    <a:p>
                      <a:pPr>
                        <a:lnSpc>
                          <a:spcPct val="107000"/>
                        </a:lnSpc>
                        <a:spcAft>
                          <a:spcPts val="800"/>
                        </a:spcAft>
                      </a:pPr>
                      <a:r>
                        <a:rPr lang="sk-SK" sz="2400" kern="0">
                          <a:effectLst/>
                        </a:rPr>
                        <a:t>Základná škola</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Lesnícka 1, Prešov</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2. stupeň</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9.C</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kern="0">
                          <a:effectLst/>
                        </a:rPr>
                        <a:t>A2.2</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b="1" kern="0" dirty="0">
                          <a:effectLst/>
                        </a:rPr>
                        <a:t>B1.1</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a:effectLst/>
                        </a:rPr>
                        <a:t>4,36</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a:effectLst/>
                        </a:rPr>
                        <a:t>4,50</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b="1" kern="0" dirty="0">
                          <a:effectLst/>
                        </a:rPr>
                        <a:t>0,14</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extLst>
                  <a:ext uri="{0D108BD9-81ED-4DB2-BD59-A6C34878D82A}">
                    <a16:rowId xmlns:a16="http://schemas.microsoft.com/office/drawing/2014/main" val="3454687086"/>
                  </a:ext>
                </a:extLst>
              </a:tr>
              <a:tr h="1502995">
                <a:tc>
                  <a:txBody>
                    <a:bodyPr/>
                    <a:lstStyle/>
                    <a:p>
                      <a:pPr>
                        <a:lnSpc>
                          <a:spcPct val="107000"/>
                        </a:lnSpc>
                        <a:spcAft>
                          <a:spcPts val="800"/>
                        </a:spcAft>
                      </a:pPr>
                      <a:r>
                        <a:rPr lang="sk-SK" sz="2400" kern="0">
                          <a:effectLst/>
                        </a:rPr>
                        <a:t>Základná škola</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Mierová 46, Bratislava-Ružinov</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2. stupeň</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9.B</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kern="0" dirty="0">
                          <a:effectLst/>
                        </a:rPr>
                        <a:t>A2.2</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b="1" kern="0" dirty="0">
                          <a:effectLst/>
                        </a:rPr>
                        <a:t>B1.1</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a:effectLst/>
                        </a:rPr>
                        <a:t>4,12</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a:effectLst/>
                        </a:rPr>
                        <a:t>4,50</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b="1" kern="0" dirty="0">
                          <a:effectLst/>
                        </a:rPr>
                        <a:t>0,38</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extLst>
                  <a:ext uri="{0D108BD9-81ED-4DB2-BD59-A6C34878D82A}">
                    <a16:rowId xmlns:a16="http://schemas.microsoft.com/office/drawing/2014/main" val="4114772256"/>
                  </a:ext>
                </a:extLst>
              </a:tr>
              <a:tr h="1757485">
                <a:tc>
                  <a:txBody>
                    <a:bodyPr/>
                    <a:lstStyle/>
                    <a:p>
                      <a:pPr>
                        <a:lnSpc>
                          <a:spcPct val="107000"/>
                        </a:lnSpc>
                        <a:spcAft>
                          <a:spcPts val="800"/>
                        </a:spcAft>
                      </a:pPr>
                      <a:r>
                        <a:rPr lang="sk-SK" sz="2400" kern="0">
                          <a:effectLst/>
                        </a:rPr>
                        <a:t>Základná škola Andreja Sládkoviča</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Pionierska 348/9, Sliač</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2. stupeň</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9.B</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kern="0">
                          <a:effectLst/>
                        </a:rPr>
                        <a:t>A2.2</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b="1" kern="0" dirty="0">
                          <a:effectLst/>
                        </a:rPr>
                        <a:t>B1.1</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a:effectLst/>
                        </a:rPr>
                        <a:t>4,29</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a:effectLst/>
                        </a:rPr>
                        <a:t>4,56</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b="1" kern="0" dirty="0">
                          <a:effectLst/>
                        </a:rPr>
                        <a:t>0,27</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extLst>
                  <a:ext uri="{0D108BD9-81ED-4DB2-BD59-A6C34878D82A}">
                    <a16:rowId xmlns:a16="http://schemas.microsoft.com/office/drawing/2014/main" val="359398619"/>
                  </a:ext>
                </a:extLst>
              </a:tr>
              <a:tr h="1386838">
                <a:tc>
                  <a:txBody>
                    <a:bodyPr/>
                    <a:lstStyle/>
                    <a:p>
                      <a:pPr>
                        <a:lnSpc>
                          <a:spcPct val="107000"/>
                        </a:lnSpc>
                        <a:spcAft>
                          <a:spcPts val="800"/>
                        </a:spcAft>
                      </a:pPr>
                      <a:r>
                        <a:rPr lang="sk-SK" sz="2400" kern="0">
                          <a:effectLst/>
                        </a:rPr>
                        <a:t>Základná škola s materskou školou Alexandra Vagača</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Štúrova 12, Detva</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2. stupeň</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nSpc>
                          <a:spcPct val="107000"/>
                        </a:lnSpc>
                        <a:spcAft>
                          <a:spcPts val="800"/>
                        </a:spcAft>
                      </a:pPr>
                      <a:r>
                        <a:rPr lang="sk-SK" sz="2400" kern="0">
                          <a:effectLst/>
                        </a:rPr>
                        <a:t>9.A</a:t>
                      </a:r>
                      <a:endParaRPr lang="sk-SK"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kern="0" dirty="0">
                          <a:effectLst/>
                        </a:rPr>
                        <a:t>A2.2</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ctr">
                        <a:lnSpc>
                          <a:spcPct val="107000"/>
                        </a:lnSpc>
                        <a:spcAft>
                          <a:spcPts val="800"/>
                        </a:spcAft>
                      </a:pPr>
                      <a:r>
                        <a:rPr lang="sk-SK" sz="2400" b="1" kern="0" dirty="0">
                          <a:effectLst/>
                        </a:rPr>
                        <a:t>B1.1</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dirty="0">
                          <a:effectLst/>
                        </a:rPr>
                        <a:t>3,89</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kern="0" dirty="0">
                          <a:effectLst/>
                        </a:rPr>
                        <a:t>4,56</a:t>
                      </a:r>
                      <a:endParaRPr lang="sk-SK"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tc>
                  <a:txBody>
                    <a:bodyPr/>
                    <a:lstStyle/>
                    <a:p>
                      <a:pPr algn="r">
                        <a:lnSpc>
                          <a:spcPct val="107000"/>
                        </a:lnSpc>
                        <a:spcAft>
                          <a:spcPts val="800"/>
                        </a:spcAft>
                      </a:pPr>
                      <a:r>
                        <a:rPr lang="sk-SK" sz="2400" b="1" kern="0" dirty="0">
                          <a:effectLst/>
                        </a:rPr>
                        <a:t>0,67</a:t>
                      </a:r>
                      <a:endParaRPr lang="sk-SK"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nchor="b"/>
                </a:tc>
                <a:extLst>
                  <a:ext uri="{0D108BD9-81ED-4DB2-BD59-A6C34878D82A}">
                    <a16:rowId xmlns:a16="http://schemas.microsoft.com/office/drawing/2014/main" val="2213839075"/>
                  </a:ext>
                </a:extLst>
              </a:tr>
            </a:tbl>
          </a:graphicData>
        </a:graphic>
      </p:graphicFrame>
    </p:spTree>
    <p:extLst>
      <p:ext uri="{BB962C8B-B14F-4D97-AF65-F5344CB8AC3E}">
        <p14:creationId xmlns:p14="http://schemas.microsoft.com/office/powerpoint/2010/main" val="107163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pSp>
        <p:nvGrpSpPr>
          <p:cNvPr id="2" name="Group 2"/>
          <p:cNvGrpSpPr/>
          <p:nvPr/>
        </p:nvGrpSpPr>
        <p:grpSpPr>
          <a:xfrm rot="764344">
            <a:off x="7499531" y="-923721"/>
            <a:ext cx="1088513" cy="11908815"/>
            <a:chOff x="0" y="0"/>
            <a:chExt cx="286687" cy="3136478"/>
          </a:xfrm>
        </p:grpSpPr>
        <p:sp>
          <p:nvSpPr>
            <p:cNvPr id="3" name="Freeform 3"/>
            <p:cNvSpPr/>
            <p:nvPr/>
          </p:nvSpPr>
          <p:spPr>
            <a:xfrm>
              <a:off x="0" y="0"/>
              <a:ext cx="286687" cy="3136478"/>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id="4" name="TextBox 4"/>
            <p:cNvSpPr txBox="1"/>
            <p:nvPr/>
          </p:nvSpPr>
          <p:spPr>
            <a:xfrm>
              <a:off x="0" y="-19050"/>
              <a:ext cx="286687" cy="315552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7652196" y="7022358"/>
            <a:ext cx="1218279" cy="121827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8090598" y="5232579"/>
            <a:ext cx="1218279" cy="121827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10" name="TextBox 10"/>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a:grpSpLocks noChangeAspect="1"/>
          </p:cNvGrpSpPr>
          <p:nvPr/>
        </p:nvGrpSpPr>
        <p:grpSpPr>
          <a:xfrm>
            <a:off x="-138411" y="0"/>
            <a:ext cx="8778541" cy="10518044"/>
            <a:chOff x="0" y="0"/>
            <a:chExt cx="8585708" cy="10287000"/>
          </a:xfrm>
        </p:grpSpPr>
        <p:sp>
          <p:nvSpPr>
            <p:cNvPr id="12" name="Freeform 12"/>
            <p:cNvSpPr/>
            <p:nvPr/>
          </p:nvSpPr>
          <p:spPr>
            <a:xfrm rot="125999">
              <a:off x="-185347" y="-153090"/>
              <a:ext cx="8579723" cy="10593694"/>
            </a:xfrm>
            <a:custGeom>
              <a:avLst/>
              <a:gdLst/>
              <a:ahLst/>
              <a:cxnLst/>
              <a:rect l="l" t="t" r="r" b="b"/>
              <a:pathLst>
                <a:path w="8579723" h="10593694">
                  <a:moveTo>
                    <a:pt x="8579723" y="0"/>
                  </a:moveTo>
                  <a:cubicBezTo>
                    <a:pt x="8576383" y="19821"/>
                    <a:pt x="8573424" y="39627"/>
                    <a:pt x="8569698" y="59335"/>
                  </a:cubicBezTo>
                  <a:cubicBezTo>
                    <a:pt x="8489989" y="488375"/>
                    <a:pt x="8410148" y="917293"/>
                    <a:pt x="8330440" y="1346333"/>
                  </a:cubicBezTo>
                  <a:cubicBezTo>
                    <a:pt x="8212638" y="1980741"/>
                    <a:pt x="8095217" y="2615136"/>
                    <a:pt x="7977283" y="3249423"/>
                  </a:cubicBezTo>
                  <a:cubicBezTo>
                    <a:pt x="7832376" y="4028432"/>
                    <a:pt x="7686958" y="4807333"/>
                    <a:pt x="7542052" y="5586342"/>
                  </a:cubicBezTo>
                  <a:cubicBezTo>
                    <a:pt x="7417209" y="6257483"/>
                    <a:pt x="7292620" y="6928614"/>
                    <a:pt x="7167909" y="7599876"/>
                  </a:cubicBezTo>
                  <a:cubicBezTo>
                    <a:pt x="7058377" y="8189502"/>
                    <a:pt x="6949095" y="8778991"/>
                    <a:pt x="6839305" y="9368499"/>
                  </a:cubicBezTo>
                  <a:cubicBezTo>
                    <a:pt x="6777625" y="9700038"/>
                    <a:pt x="6715306" y="10031475"/>
                    <a:pt x="6653246" y="10363028"/>
                  </a:cubicBezTo>
                  <a:cubicBezTo>
                    <a:pt x="4573240" y="10439299"/>
                    <a:pt x="2493358" y="10515437"/>
                    <a:pt x="413512" y="10592591"/>
                  </a:cubicBezTo>
                  <a:cubicBezTo>
                    <a:pt x="383433" y="10593694"/>
                    <a:pt x="376460" y="10587214"/>
                    <a:pt x="375353" y="10557009"/>
                  </a:cubicBezTo>
                  <a:cubicBezTo>
                    <a:pt x="251366" y="7154906"/>
                    <a:pt x="126617" y="3752830"/>
                    <a:pt x="1107" y="350783"/>
                  </a:cubicBezTo>
                  <a:cubicBezTo>
                    <a:pt x="0" y="320577"/>
                    <a:pt x="6480" y="313604"/>
                    <a:pt x="36558" y="312501"/>
                  </a:cubicBezTo>
                  <a:cubicBezTo>
                    <a:pt x="2884299" y="208842"/>
                    <a:pt x="5732011" y="104421"/>
                    <a:pt x="8579723" y="0"/>
                  </a:cubicBezTo>
                  <a:close/>
                </a:path>
              </a:pathLst>
            </a:custGeom>
            <a:blipFill>
              <a:blip r:embed="rId2"/>
              <a:stretch>
                <a:fillRect l="-54578" t="-2830" r="-49098" b="-779"/>
              </a:stretch>
            </a:blipFill>
          </p:spPr>
        </p:sp>
      </p:grpSp>
      <p:sp>
        <p:nvSpPr>
          <p:cNvPr id="13" name="Freeform 13"/>
          <p:cNvSpPr/>
          <p:nvPr/>
        </p:nvSpPr>
        <p:spPr>
          <a:xfrm>
            <a:off x="7920200" y="7223788"/>
            <a:ext cx="786879" cy="815418"/>
          </a:xfrm>
          <a:custGeom>
            <a:avLst/>
            <a:gdLst/>
            <a:ahLst/>
            <a:cxnLst/>
            <a:rect l="l" t="t" r="r" b="b"/>
            <a:pathLst>
              <a:path w="786879" h="815418">
                <a:moveTo>
                  <a:pt x="0" y="0"/>
                </a:moveTo>
                <a:lnTo>
                  <a:pt x="786879" y="0"/>
                </a:lnTo>
                <a:lnTo>
                  <a:pt x="786879" y="815418"/>
                </a:lnTo>
                <a:lnTo>
                  <a:pt x="0" y="815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7377549" y="8734854"/>
            <a:ext cx="1218279" cy="121827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7" name="Freeform 17"/>
          <p:cNvSpPr/>
          <p:nvPr/>
        </p:nvSpPr>
        <p:spPr>
          <a:xfrm>
            <a:off x="7607311" y="8940276"/>
            <a:ext cx="794285" cy="730742"/>
          </a:xfrm>
          <a:custGeom>
            <a:avLst/>
            <a:gdLst/>
            <a:ahLst/>
            <a:cxnLst/>
            <a:rect l="l" t="t" r="r" b="b"/>
            <a:pathLst>
              <a:path w="794285" h="730742">
                <a:moveTo>
                  <a:pt x="0" y="0"/>
                </a:moveTo>
                <a:lnTo>
                  <a:pt x="794285" y="0"/>
                </a:lnTo>
                <a:lnTo>
                  <a:pt x="794285" y="730742"/>
                </a:lnTo>
                <a:lnTo>
                  <a:pt x="0" y="730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8" name="Group 18"/>
          <p:cNvGrpSpPr/>
          <p:nvPr/>
        </p:nvGrpSpPr>
        <p:grpSpPr>
          <a:xfrm rot="-349614">
            <a:off x="-6513099" y="-660091"/>
            <a:ext cx="16273994" cy="12126133"/>
            <a:chOff x="0" y="0"/>
            <a:chExt cx="812800" cy="605636"/>
          </a:xfrm>
        </p:grpSpPr>
        <p:sp>
          <p:nvSpPr>
            <p:cNvPr id="19" name="Freeform 19"/>
            <p:cNvSpPr/>
            <p:nvPr/>
          </p:nvSpPr>
          <p:spPr>
            <a:xfrm>
              <a:off x="0" y="0"/>
              <a:ext cx="812800" cy="605636"/>
            </a:xfrm>
            <a:custGeom>
              <a:avLst/>
              <a:gdLst/>
              <a:ahLst/>
              <a:cxnLst/>
              <a:rect l="l" t="t" r="r" b="b"/>
              <a:pathLst>
                <a:path w="812800" h="605636">
                  <a:moveTo>
                    <a:pt x="203200" y="605636"/>
                  </a:moveTo>
                  <a:lnTo>
                    <a:pt x="609600" y="605636"/>
                  </a:lnTo>
                  <a:lnTo>
                    <a:pt x="812800" y="0"/>
                  </a:lnTo>
                  <a:lnTo>
                    <a:pt x="0" y="0"/>
                  </a:lnTo>
                  <a:lnTo>
                    <a:pt x="203200" y="605636"/>
                  </a:lnTo>
                  <a:close/>
                </a:path>
              </a:pathLst>
            </a:custGeom>
            <a:solidFill>
              <a:srgbClr val="408DCD">
                <a:alpha val="24706"/>
              </a:srgbClr>
            </a:solidFill>
          </p:spPr>
        </p:sp>
        <p:sp>
          <p:nvSpPr>
            <p:cNvPr id="20" name="TextBox 20"/>
            <p:cNvSpPr txBox="1"/>
            <p:nvPr/>
          </p:nvSpPr>
          <p:spPr>
            <a:xfrm>
              <a:off x="127000" y="-47625"/>
              <a:ext cx="558800" cy="653261"/>
            </a:xfrm>
            <a:prstGeom prst="rect">
              <a:avLst/>
            </a:prstGeom>
          </p:spPr>
          <p:txBody>
            <a:bodyPr lIns="50800" tIns="50800" rIns="50800" bIns="50800" rtlCol="0" anchor="ctr"/>
            <a:lstStyle/>
            <a:p>
              <a:pPr algn="ctr">
                <a:lnSpc>
                  <a:spcPts val="2799"/>
                </a:lnSpc>
              </a:pPr>
              <a:endParaRPr/>
            </a:p>
          </p:txBody>
        </p:sp>
      </p:grpSp>
      <p:grpSp>
        <p:nvGrpSpPr>
          <p:cNvPr id="21" name="Group 21"/>
          <p:cNvGrpSpPr/>
          <p:nvPr/>
        </p:nvGrpSpPr>
        <p:grpSpPr>
          <a:xfrm>
            <a:off x="8815164" y="1548421"/>
            <a:ext cx="1218279" cy="121827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4" name="Freeform 24"/>
          <p:cNvSpPr/>
          <p:nvPr/>
        </p:nvSpPr>
        <p:spPr>
          <a:xfrm>
            <a:off x="8924939" y="1644145"/>
            <a:ext cx="998730" cy="998730"/>
          </a:xfrm>
          <a:custGeom>
            <a:avLst/>
            <a:gdLst/>
            <a:ahLst/>
            <a:cxnLst/>
            <a:rect l="l" t="t" r="r" b="b"/>
            <a:pathLst>
              <a:path w="998730" h="998730">
                <a:moveTo>
                  <a:pt x="0" y="0"/>
                </a:moveTo>
                <a:lnTo>
                  <a:pt x="998729" y="0"/>
                </a:lnTo>
                <a:lnTo>
                  <a:pt x="998729" y="998730"/>
                </a:lnTo>
                <a:lnTo>
                  <a:pt x="0" y="998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5" name="Group 25"/>
          <p:cNvGrpSpPr/>
          <p:nvPr/>
        </p:nvGrpSpPr>
        <p:grpSpPr>
          <a:xfrm>
            <a:off x="8524233" y="3309625"/>
            <a:ext cx="1218279" cy="121827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27" name="TextBox 2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8" name="Freeform 28"/>
          <p:cNvSpPr/>
          <p:nvPr/>
        </p:nvSpPr>
        <p:spPr>
          <a:xfrm>
            <a:off x="8831995" y="3553393"/>
            <a:ext cx="629767" cy="730742"/>
          </a:xfrm>
          <a:custGeom>
            <a:avLst/>
            <a:gdLst/>
            <a:ahLst/>
            <a:cxnLst/>
            <a:rect l="l" t="t" r="r" b="b"/>
            <a:pathLst>
              <a:path w="629767" h="730742">
                <a:moveTo>
                  <a:pt x="0" y="0"/>
                </a:moveTo>
                <a:lnTo>
                  <a:pt x="629767" y="0"/>
                </a:lnTo>
                <a:lnTo>
                  <a:pt x="629767" y="730742"/>
                </a:lnTo>
                <a:lnTo>
                  <a:pt x="0" y="7307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8271599" y="5402976"/>
            <a:ext cx="856276" cy="845378"/>
          </a:xfrm>
          <a:custGeom>
            <a:avLst/>
            <a:gdLst/>
            <a:ahLst/>
            <a:cxnLst/>
            <a:rect l="l" t="t" r="r" b="b"/>
            <a:pathLst>
              <a:path w="856276" h="845378">
                <a:moveTo>
                  <a:pt x="0" y="0"/>
                </a:moveTo>
                <a:lnTo>
                  <a:pt x="856276" y="0"/>
                </a:lnTo>
                <a:lnTo>
                  <a:pt x="856276" y="845378"/>
                </a:lnTo>
                <a:lnTo>
                  <a:pt x="0" y="8453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TextBox 30"/>
          <p:cNvSpPr txBox="1"/>
          <p:nvPr/>
        </p:nvSpPr>
        <p:spPr>
          <a:xfrm>
            <a:off x="10233468" y="345260"/>
            <a:ext cx="2894335" cy="892063"/>
          </a:xfrm>
          <a:prstGeom prst="rect">
            <a:avLst/>
          </a:prstGeom>
        </p:spPr>
        <p:txBody>
          <a:bodyPr lIns="0" tIns="0" rIns="0" bIns="0" rtlCol="0" anchor="t">
            <a:spAutoFit/>
          </a:bodyPr>
          <a:lstStyle/>
          <a:p>
            <a:pPr marL="0" lvl="0" indent="0" algn="l">
              <a:lnSpc>
                <a:spcPts val="7000"/>
              </a:lnSpc>
              <a:spcBef>
                <a:spcPct val="0"/>
              </a:spcBef>
            </a:pPr>
            <a:r>
              <a:rPr lang="en-US" sz="5000" u="none" strike="noStrike" spc="160">
                <a:solidFill>
                  <a:srgbClr val="0C4984"/>
                </a:solidFill>
                <a:latin typeface="Helvetica Bold"/>
              </a:rPr>
              <a:t>ZÁVERY </a:t>
            </a:r>
          </a:p>
        </p:txBody>
      </p:sp>
      <p:sp>
        <p:nvSpPr>
          <p:cNvPr id="31" name="TextBox 31"/>
          <p:cNvSpPr txBox="1"/>
          <p:nvPr/>
        </p:nvSpPr>
        <p:spPr>
          <a:xfrm>
            <a:off x="10233468" y="1505970"/>
            <a:ext cx="7842382" cy="1231106"/>
          </a:xfrm>
          <a:prstGeom prst="rect">
            <a:avLst/>
          </a:prstGeom>
        </p:spPr>
        <p:txBody>
          <a:bodyPr lIns="0" tIns="0" rIns="0" bIns="0" rtlCol="0" anchor="t">
            <a:spAutoFit/>
          </a:bodyPr>
          <a:lstStyle/>
          <a:p>
            <a:pPr>
              <a:lnSpc>
                <a:spcPts val="3220"/>
              </a:lnSpc>
            </a:pPr>
            <a:r>
              <a:rPr lang="en-US" sz="2300">
                <a:solidFill>
                  <a:srgbClr val="0C4984"/>
                </a:solidFill>
                <a:latin typeface="Helvetica" panose="020B0604020202020204" pitchFamily="34" charset="0"/>
                <a:cs typeface="Helvetica" panose="020B0604020202020204" pitchFamily="34" charset="0"/>
              </a:rPr>
              <a:t>Nízka kvalita centrálneho riadenia škôl počas pandemického obdobia v súbehu s ďalšími krízami (energetická kríza, vojna na Ukrajine, vysoká miera inflácie).</a:t>
            </a:r>
          </a:p>
        </p:txBody>
      </p:sp>
      <p:sp>
        <p:nvSpPr>
          <p:cNvPr id="32" name="TextBox 32"/>
          <p:cNvSpPr txBox="1"/>
          <p:nvPr/>
        </p:nvSpPr>
        <p:spPr>
          <a:xfrm>
            <a:off x="9914418" y="3475780"/>
            <a:ext cx="8176870" cy="820738"/>
          </a:xfrm>
          <a:prstGeom prst="rect">
            <a:avLst/>
          </a:prstGeom>
        </p:spPr>
        <p:txBody>
          <a:bodyPr lIns="0" tIns="0" rIns="0" bIns="0" rtlCol="0" anchor="t">
            <a:spAutoFit/>
          </a:bodyPr>
          <a:lstStyle/>
          <a:p>
            <a:pPr marL="0" lvl="0" indent="0" algn="l">
              <a:lnSpc>
                <a:spcPts val="3220"/>
              </a:lnSpc>
              <a:spcBef>
                <a:spcPct val="0"/>
              </a:spcBef>
            </a:pPr>
            <a:r>
              <a:rPr lang="en-US" sz="2300" u="none" strike="noStrike">
                <a:solidFill>
                  <a:srgbClr val="0C4984"/>
                </a:solidFill>
                <a:latin typeface="Helvetica" panose="020B0604020202020204" pitchFamily="34" charset="0"/>
                <a:cs typeface="Helvetica" panose="020B0604020202020204" pitchFamily="34" charset="0"/>
              </a:rPr>
              <a:t>Nízka efektivita vynakladania finančných prostriedkov určených na zmiernenie dopadov krízy v školstve.</a:t>
            </a:r>
          </a:p>
        </p:txBody>
      </p:sp>
      <p:sp>
        <p:nvSpPr>
          <p:cNvPr id="33" name="TextBox 33"/>
          <p:cNvSpPr txBox="1"/>
          <p:nvPr/>
        </p:nvSpPr>
        <p:spPr>
          <a:xfrm>
            <a:off x="9452824" y="5004153"/>
            <a:ext cx="8623026" cy="1641475"/>
          </a:xfrm>
          <a:prstGeom prst="rect">
            <a:avLst/>
          </a:prstGeom>
        </p:spPr>
        <p:txBody>
          <a:bodyPr lIns="0" tIns="0" rIns="0" bIns="0" rtlCol="0" anchor="t">
            <a:spAutoFit/>
          </a:bodyPr>
          <a:lstStyle/>
          <a:p>
            <a:pPr marL="0" lvl="0" indent="0" algn="l">
              <a:lnSpc>
                <a:spcPts val="3220"/>
              </a:lnSpc>
              <a:spcBef>
                <a:spcPct val="0"/>
              </a:spcBef>
            </a:pPr>
            <a:r>
              <a:rPr lang="sk-SK" sz="2300" u="none" strike="noStrike" dirty="0">
                <a:solidFill>
                  <a:srgbClr val="0C4984"/>
                </a:solidFill>
                <a:latin typeface="Helvetica" panose="020B0604020202020204" pitchFamily="34" charset="0"/>
                <a:cs typeface="Helvetica" panose="020B0604020202020204" pitchFamily="34" charset="0"/>
              </a:rPr>
              <a:t>Nízka efektivita aktuálnej stratégie v centrálnom riadení zmien vo vzdelávaní, ktorá nereflektuje reálny dopad kríz, implementuje zmeny bez relevantných dát, a teda bez kontroly nad tým, aký výsledok implementované zmeny prinášajú.</a:t>
            </a:r>
          </a:p>
        </p:txBody>
      </p:sp>
      <p:sp>
        <p:nvSpPr>
          <p:cNvPr id="34" name="TextBox 34"/>
          <p:cNvSpPr txBox="1"/>
          <p:nvPr/>
        </p:nvSpPr>
        <p:spPr>
          <a:xfrm>
            <a:off x="9116374" y="7039136"/>
            <a:ext cx="8974915" cy="1231106"/>
          </a:xfrm>
          <a:prstGeom prst="rect">
            <a:avLst/>
          </a:prstGeom>
        </p:spPr>
        <p:txBody>
          <a:bodyPr lIns="0" tIns="0" rIns="0" bIns="0" rtlCol="0" anchor="t">
            <a:spAutoFit/>
          </a:bodyPr>
          <a:lstStyle/>
          <a:p>
            <a:pPr marL="0" lvl="0" indent="0" algn="l">
              <a:lnSpc>
                <a:spcPts val="3220"/>
              </a:lnSpc>
              <a:spcBef>
                <a:spcPct val="0"/>
              </a:spcBef>
            </a:pPr>
            <a:r>
              <a:rPr lang="en-US" sz="2300" u="none" strike="noStrike">
                <a:solidFill>
                  <a:srgbClr val="0C4984"/>
                </a:solidFill>
                <a:latin typeface="Helvetica" panose="020B0604020202020204" pitchFamily="34" charset="0"/>
                <a:cs typeface="Helvetica" panose="020B0604020202020204" pitchFamily="34" charset="0"/>
              </a:rPr>
              <a:t>Nízka kvalita vzdelávacích procesov, ktorá vyplýva z nedostatočných opatrení reagujúcich na súbežne prebiehajúce krízy a technologický pokrok.</a:t>
            </a:r>
          </a:p>
        </p:txBody>
      </p:sp>
      <p:sp>
        <p:nvSpPr>
          <p:cNvPr id="35" name="TextBox 35"/>
          <p:cNvSpPr txBox="1"/>
          <p:nvPr/>
        </p:nvSpPr>
        <p:spPr>
          <a:xfrm>
            <a:off x="8756605" y="8862663"/>
            <a:ext cx="8979853" cy="785280"/>
          </a:xfrm>
          <a:prstGeom prst="rect">
            <a:avLst/>
          </a:prstGeom>
        </p:spPr>
        <p:txBody>
          <a:bodyPr lIns="0" tIns="0" rIns="0" bIns="0" rtlCol="0" anchor="t">
            <a:spAutoFit/>
          </a:bodyPr>
          <a:lstStyle/>
          <a:p>
            <a:pPr marL="0" lvl="0" indent="0" algn="l">
              <a:lnSpc>
                <a:spcPts val="3220"/>
              </a:lnSpc>
              <a:spcBef>
                <a:spcPct val="0"/>
              </a:spcBef>
            </a:pPr>
            <a:r>
              <a:rPr lang="sk-SK" sz="2300" u="none" strike="noStrike" dirty="0">
                <a:solidFill>
                  <a:srgbClr val="0C4984"/>
                </a:solidFill>
                <a:latin typeface="Helvetica" panose="020B0604020202020204" pitchFamily="34" charset="0"/>
                <a:cs typeface="Helvetica" panose="020B0604020202020204" pitchFamily="34" charset="0"/>
              </a:rPr>
              <a:t>Zatiaľ nízka podpora učiteľov zo strany novovzniknutých regionálnych centier</a:t>
            </a:r>
            <a:r>
              <a:rPr lang="sk-SK" sz="2300" dirty="0">
                <a:solidFill>
                  <a:srgbClr val="0C4984"/>
                </a:solidFill>
                <a:latin typeface="Helvetica" panose="020B0604020202020204" pitchFamily="34" charset="0"/>
                <a:cs typeface="Helvetica" panose="020B0604020202020204" pitchFamily="34" charset="0"/>
              </a:rPr>
              <a:t> v oblasti krízového riadenia škôl.</a:t>
            </a:r>
            <a:endParaRPr lang="sk-SK" sz="2300" u="none" strike="noStrike" dirty="0">
              <a:solidFill>
                <a:srgbClr val="0C4984"/>
              </a:solidFill>
              <a:latin typeface="Helvetica" panose="020B0604020202020204" pitchFamily="34" charset="0"/>
              <a:cs typeface="Helvetica"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rot="764344">
            <a:off x="6114665" y="-1113605"/>
            <a:ext cx="1088513" cy="11908815"/>
            <a:chOff x="0" y="0"/>
            <a:chExt cx="286687" cy="3136478"/>
          </a:xfrm>
        </p:grpSpPr>
        <p:sp>
          <p:nvSpPr>
            <p:cNvPr id="3" name="Freeform 3"/>
            <p:cNvSpPr/>
            <p:nvPr/>
          </p:nvSpPr>
          <p:spPr>
            <a:xfrm>
              <a:off x="0" y="0"/>
              <a:ext cx="286687" cy="3136478"/>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id="4" name="TextBox 4"/>
            <p:cNvSpPr txBox="1"/>
            <p:nvPr/>
          </p:nvSpPr>
          <p:spPr>
            <a:xfrm>
              <a:off x="0" y="-19050"/>
              <a:ext cx="286687" cy="315552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a:grpSpLocks noChangeAspect="1"/>
          </p:cNvGrpSpPr>
          <p:nvPr/>
        </p:nvGrpSpPr>
        <p:grpSpPr>
          <a:xfrm>
            <a:off x="-824850" y="-231044"/>
            <a:ext cx="8778541" cy="10518044"/>
            <a:chOff x="0" y="0"/>
            <a:chExt cx="8585708" cy="10287000"/>
          </a:xfrm>
        </p:grpSpPr>
        <p:sp>
          <p:nvSpPr>
            <p:cNvPr id="6" name="Freeform 6"/>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a:stretch>
                <a:fillRect l="-66098" r="-13568"/>
              </a:stretch>
            </a:blipFill>
          </p:spPr>
        </p:sp>
      </p:grpSp>
      <p:grpSp>
        <p:nvGrpSpPr>
          <p:cNvPr id="7" name="Group 7"/>
          <p:cNvGrpSpPr/>
          <p:nvPr/>
        </p:nvGrpSpPr>
        <p:grpSpPr>
          <a:xfrm rot="-349614">
            <a:off x="-7290791" y="-586060"/>
            <a:ext cx="16273994" cy="12126133"/>
            <a:chOff x="0" y="0"/>
            <a:chExt cx="812800" cy="605636"/>
          </a:xfrm>
        </p:grpSpPr>
        <p:sp>
          <p:nvSpPr>
            <p:cNvPr id="8" name="Freeform 8"/>
            <p:cNvSpPr/>
            <p:nvPr/>
          </p:nvSpPr>
          <p:spPr>
            <a:xfrm>
              <a:off x="0" y="0"/>
              <a:ext cx="812800" cy="605636"/>
            </a:xfrm>
            <a:custGeom>
              <a:avLst/>
              <a:gdLst/>
              <a:ahLst/>
              <a:cxnLst/>
              <a:rect l="l" t="t" r="r" b="b"/>
              <a:pathLst>
                <a:path w="812800" h="605636">
                  <a:moveTo>
                    <a:pt x="203200" y="605636"/>
                  </a:moveTo>
                  <a:lnTo>
                    <a:pt x="609600" y="605636"/>
                  </a:lnTo>
                  <a:lnTo>
                    <a:pt x="812800" y="0"/>
                  </a:lnTo>
                  <a:lnTo>
                    <a:pt x="0" y="0"/>
                  </a:lnTo>
                  <a:lnTo>
                    <a:pt x="203200" y="605636"/>
                  </a:lnTo>
                  <a:close/>
                </a:path>
              </a:pathLst>
            </a:custGeom>
            <a:solidFill>
              <a:srgbClr val="408DCD">
                <a:alpha val="24706"/>
              </a:srgbClr>
            </a:solidFill>
          </p:spPr>
        </p:sp>
        <p:sp>
          <p:nvSpPr>
            <p:cNvPr id="9" name="TextBox 9"/>
            <p:cNvSpPr txBox="1"/>
            <p:nvPr/>
          </p:nvSpPr>
          <p:spPr>
            <a:xfrm>
              <a:off x="127000" y="-47625"/>
              <a:ext cx="558800" cy="653261"/>
            </a:xfrm>
            <a:prstGeom prst="rect">
              <a:avLst/>
            </a:prstGeom>
          </p:spPr>
          <p:txBody>
            <a:bodyPr lIns="50800" tIns="50800" rIns="50800" bIns="50800" rtlCol="0" anchor="ctr"/>
            <a:lstStyle/>
            <a:p>
              <a:pPr algn="ctr">
                <a:lnSpc>
                  <a:spcPts val="2799"/>
                </a:lnSpc>
              </a:pPr>
              <a:endParaRPr/>
            </a:p>
          </p:txBody>
        </p:sp>
      </p:grpSp>
      <p:sp>
        <p:nvSpPr>
          <p:cNvPr id="10" name="TextBox 10"/>
          <p:cNvSpPr txBox="1"/>
          <p:nvPr/>
        </p:nvSpPr>
        <p:spPr>
          <a:xfrm>
            <a:off x="9556704" y="1714845"/>
            <a:ext cx="8250034" cy="1308050"/>
          </a:xfrm>
          <a:prstGeom prst="rect">
            <a:avLst/>
          </a:prstGeom>
        </p:spPr>
        <p:txBody>
          <a:bodyPr lIns="0" tIns="0" rIns="0" bIns="0" rtlCol="0" anchor="t">
            <a:spAutoFit/>
          </a:bodyPr>
          <a:lstStyle/>
          <a:p>
            <a:pPr marL="0" lvl="0" indent="0" algn="l">
              <a:lnSpc>
                <a:spcPts val="3359"/>
              </a:lnSpc>
              <a:spcBef>
                <a:spcPct val="0"/>
              </a:spcBef>
            </a:pPr>
            <a:r>
              <a:rPr lang="sk-SK" sz="2400" u="none" strike="noStrike" dirty="0">
                <a:solidFill>
                  <a:srgbClr val="0C4984"/>
                </a:solidFill>
                <a:latin typeface="Helvetica" panose="020B0604020202020204" pitchFamily="34" charset="0"/>
                <a:cs typeface="Helvetica" panose="020B0604020202020204" pitchFamily="34" charset="0"/>
              </a:rPr>
              <a:t>Pokračovať v implementácii a vyhodnocovaní programov zameraných na rozvoj myslenia a poznania na všetkých stupňoch škôl. </a:t>
            </a:r>
          </a:p>
        </p:txBody>
      </p:sp>
      <p:sp>
        <p:nvSpPr>
          <p:cNvPr id="11" name="TextBox 11"/>
          <p:cNvSpPr txBox="1"/>
          <p:nvPr/>
        </p:nvSpPr>
        <p:spPr>
          <a:xfrm>
            <a:off x="9188513" y="3235001"/>
            <a:ext cx="8564288" cy="1744067"/>
          </a:xfrm>
          <a:prstGeom prst="rect">
            <a:avLst/>
          </a:prstGeom>
        </p:spPr>
        <p:txBody>
          <a:bodyPr lIns="0" tIns="0" rIns="0" bIns="0" rtlCol="0" anchor="t">
            <a:spAutoFit/>
          </a:bodyPr>
          <a:lstStyle/>
          <a:p>
            <a:pPr marL="0" lvl="0" indent="0" algn="l">
              <a:lnSpc>
                <a:spcPts val="3359"/>
              </a:lnSpc>
              <a:spcBef>
                <a:spcPct val="0"/>
              </a:spcBef>
            </a:pPr>
            <a:r>
              <a:rPr lang="sk-SK" sz="2400" u="none" strike="noStrike" dirty="0">
                <a:solidFill>
                  <a:srgbClr val="0C4984"/>
                </a:solidFill>
                <a:latin typeface="Helvetica" panose="020B0604020202020204" pitchFamily="34" charset="0"/>
                <a:cs typeface="Helvetica" panose="020B0604020202020204" pitchFamily="34" charset="0"/>
              </a:rPr>
              <a:t>Systematicky zohľadňovať výsledky merania prostredníctvom metodológie </a:t>
            </a:r>
            <a:r>
              <a:rPr lang="sk-SK" sz="2400" u="none" strike="noStrike" dirty="0" err="1">
                <a:solidFill>
                  <a:srgbClr val="0C4984"/>
                </a:solidFill>
                <a:latin typeface="Helvetica" panose="020B0604020202020204" pitchFamily="34" charset="0"/>
                <a:cs typeface="Helvetica" panose="020B0604020202020204" pitchFamily="34" charset="0"/>
              </a:rPr>
              <a:t>DaCoSiDe</a:t>
            </a:r>
            <a:r>
              <a:rPr lang="sk-SK" sz="2400" u="none" strike="noStrike" dirty="0">
                <a:solidFill>
                  <a:srgbClr val="0C4984"/>
                </a:solidFill>
                <a:latin typeface="Helvetica" panose="020B0604020202020204" pitchFamily="34" charset="0"/>
                <a:cs typeface="Helvetica" panose="020B0604020202020204" pitchFamily="34" charset="0"/>
              </a:rPr>
              <a:t> pri plánovaní a realizácii aktuálnych zámerov a krokov v reforme vzdelávania v Slovenskej republike.</a:t>
            </a:r>
          </a:p>
        </p:txBody>
      </p:sp>
      <p:sp>
        <p:nvSpPr>
          <p:cNvPr id="12" name="TextBox 12"/>
          <p:cNvSpPr txBox="1"/>
          <p:nvPr/>
        </p:nvSpPr>
        <p:spPr>
          <a:xfrm>
            <a:off x="8578996" y="5176506"/>
            <a:ext cx="9375639" cy="1744067"/>
          </a:xfrm>
          <a:prstGeom prst="rect">
            <a:avLst/>
          </a:prstGeom>
        </p:spPr>
        <p:txBody>
          <a:bodyPr lIns="0" tIns="0" rIns="0" bIns="0" rtlCol="0" anchor="t">
            <a:spAutoFit/>
          </a:bodyPr>
          <a:lstStyle/>
          <a:p>
            <a:pPr marL="0" lvl="0" indent="0" algn="l">
              <a:lnSpc>
                <a:spcPts val="3359"/>
              </a:lnSpc>
              <a:spcBef>
                <a:spcPct val="0"/>
              </a:spcBef>
            </a:pPr>
            <a:r>
              <a:rPr lang="en-US" sz="2400" u="none" strike="noStrike">
                <a:solidFill>
                  <a:srgbClr val="0C4984"/>
                </a:solidFill>
                <a:latin typeface="Helvetica" panose="020B0604020202020204" pitchFamily="34" charset="0"/>
                <a:cs typeface="Helvetica" panose="020B0604020202020204" pitchFamily="34" charset="0"/>
              </a:rPr>
              <a:t>Premyslene zrýchliť realizáciu perspektívnych reformných zámerov s využitím metodológie DaCoSiDe tak, aby do 3 rokov prebiehala ich implementácia vo všetkých ročníkoch základných škôl s presahom na implementáciu v stredných školách. </a:t>
            </a:r>
          </a:p>
        </p:txBody>
      </p:sp>
      <p:sp>
        <p:nvSpPr>
          <p:cNvPr id="13" name="TextBox 13"/>
          <p:cNvSpPr txBox="1"/>
          <p:nvPr/>
        </p:nvSpPr>
        <p:spPr>
          <a:xfrm>
            <a:off x="8253636" y="7198252"/>
            <a:ext cx="9701000" cy="872034"/>
          </a:xfrm>
          <a:prstGeom prst="rect">
            <a:avLst/>
          </a:prstGeom>
        </p:spPr>
        <p:txBody>
          <a:bodyPr lIns="0" tIns="0" rIns="0" bIns="0" rtlCol="0" anchor="t">
            <a:spAutoFit/>
          </a:bodyPr>
          <a:lstStyle/>
          <a:p>
            <a:pPr marL="0" lvl="0" indent="0" algn="l">
              <a:lnSpc>
                <a:spcPts val="3359"/>
              </a:lnSpc>
              <a:spcBef>
                <a:spcPct val="0"/>
              </a:spcBef>
            </a:pPr>
            <a:r>
              <a:rPr lang="en-US" sz="2400" u="none" strike="noStrike">
                <a:solidFill>
                  <a:srgbClr val="0C4984"/>
                </a:solidFill>
                <a:latin typeface="Helvetica" panose="020B0604020202020204" pitchFamily="34" charset="0"/>
                <a:cs typeface="Helvetica" panose="020B0604020202020204" pitchFamily="34" charset="0"/>
              </a:rPr>
              <a:t>Skoncentrovať sa na skvalitnenie výučby najmä na 2. stupni ZŠ vo všetkých oblastiach, najmä v čitateľskej a matematickej gramotnosti. </a:t>
            </a:r>
          </a:p>
        </p:txBody>
      </p:sp>
      <p:sp>
        <p:nvSpPr>
          <p:cNvPr id="14" name="TextBox 14"/>
          <p:cNvSpPr txBox="1"/>
          <p:nvPr/>
        </p:nvSpPr>
        <p:spPr>
          <a:xfrm>
            <a:off x="7888176" y="8540582"/>
            <a:ext cx="10395873" cy="1308050"/>
          </a:xfrm>
          <a:prstGeom prst="rect">
            <a:avLst/>
          </a:prstGeom>
        </p:spPr>
        <p:txBody>
          <a:bodyPr lIns="0" tIns="0" rIns="0" bIns="0" rtlCol="0" anchor="t">
            <a:spAutoFit/>
          </a:bodyPr>
          <a:lstStyle/>
          <a:p>
            <a:pPr marL="0" lvl="0" indent="0" algn="l">
              <a:lnSpc>
                <a:spcPts val="3359"/>
              </a:lnSpc>
              <a:spcBef>
                <a:spcPct val="0"/>
              </a:spcBef>
            </a:pPr>
            <a:r>
              <a:rPr lang="en-US" sz="2400" u="none" strike="noStrike">
                <a:solidFill>
                  <a:srgbClr val="0C4984"/>
                </a:solidFill>
                <a:latin typeface="Helvetica" panose="020B0604020202020204" pitchFamily="34" charset="0"/>
                <a:cs typeface="Helvetica" panose="020B0604020202020204" pitchFamily="34" charset="0"/>
              </a:rPr>
              <a:t>Pred rozhodnutiami o koncepčných zmenách záverečnej maturitnej skúšky zvážiť, nastaviť a overiť úrovňový model maturity z materinského jazyka a matematiky. </a:t>
            </a:r>
          </a:p>
        </p:txBody>
      </p:sp>
      <p:sp>
        <p:nvSpPr>
          <p:cNvPr id="15" name="TextBox 15"/>
          <p:cNvSpPr txBox="1"/>
          <p:nvPr/>
        </p:nvSpPr>
        <p:spPr>
          <a:xfrm>
            <a:off x="9586829" y="447873"/>
            <a:ext cx="5442837" cy="842538"/>
          </a:xfrm>
          <a:prstGeom prst="rect">
            <a:avLst/>
          </a:prstGeom>
        </p:spPr>
        <p:txBody>
          <a:bodyPr wrap="square" lIns="0" tIns="0" rIns="0" bIns="0" rtlCol="0" anchor="t">
            <a:spAutoFit/>
          </a:bodyPr>
          <a:lstStyle/>
          <a:p>
            <a:pPr marL="0" lvl="0" indent="0" algn="l">
              <a:lnSpc>
                <a:spcPts val="7000"/>
              </a:lnSpc>
              <a:spcBef>
                <a:spcPct val="0"/>
              </a:spcBef>
            </a:pPr>
            <a:r>
              <a:rPr lang="en-US" sz="5000" b="1" u="none" strike="noStrike" spc="160" dirty="0">
                <a:solidFill>
                  <a:srgbClr val="0C4984"/>
                </a:solidFill>
                <a:latin typeface="Helvetica" panose="020B0604020202020204" pitchFamily="34" charset="0"/>
                <a:cs typeface="Helvetica" panose="020B0604020202020204" pitchFamily="34" charset="0"/>
              </a:rPr>
              <a:t>ODPORÚČANIA</a:t>
            </a:r>
          </a:p>
        </p:txBody>
      </p:sp>
      <p:grpSp>
        <p:nvGrpSpPr>
          <p:cNvPr id="16" name="Group 16"/>
          <p:cNvGrpSpPr/>
          <p:nvPr/>
        </p:nvGrpSpPr>
        <p:grpSpPr>
          <a:xfrm>
            <a:off x="8316192" y="1784104"/>
            <a:ext cx="992406" cy="99240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18" name="TextBox 18"/>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9" name="Freeform 19"/>
          <p:cNvSpPr/>
          <p:nvPr/>
        </p:nvSpPr>
        <p:spPr>
          <a:xfrm>
            <a:off x="8521863" y="2036987"/>
            <a:ext cx="581062" cy="486640"/>
          </a:xfrm>
          <a:custGeom>
            <a:avLst/>
            <a:gdLst/>
            <a:ahLst/>
            <a:cxnLst/>
            <a:rect l="l" t="t" r="r" b="b"/>
            <a:pathLst>
              <a:path w="581062" h="486640">
                <a:moveTo>
                  <a:pt x="0" y="0"/>
                </a:moveTo>
                <a:lnTo>
                  <a:pt x="581063" y="0"/>
                </a:lnTo>
                <a:lnTo>
                  <a:pt x="581063" y="486640"/>
                </a:lnTo>
                <a:lnTo>
                  <a:pt x="0" y="486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0" name="Group 20"/>
          <p:cNvGrpSpPr/>
          <p:nvPr/>
        </p:nvGrpSpPr>
        <p:grpSpPr>
          <a:xfrm>
            <a:off x="7380919" y="5477005"/>
            <a:ext cx="992406" cy="99240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3" name="Freeform 23"/>
          <p:cNvSpPr/>
          <p:nvPr/>
        </p:nvSpPr>
        <p:spPr>
          <a:xfrm>
            <a:off x="7540831" y="5631435"/>
            <a:ext cx="672581" cy="672581"/>
          </a:xfrm>
          <a:custGeom>
            <a:avLst/>
            <a:gdLst/>
            <a:ahLst/>
            <a:cxnLst/>
            <a:rect l="l" t="t" r="r" b="b"/>
            <a:pathLst>
              <a:path w="672581" h="672581">
                <a:moveTo>
                  <a:pt x="0" y="0"/>
                </a:moveTo>
                <a:lnTo>
                  <a:pt x="672581" y="0"/>
                </a:lnTo>
                <a:lnTo>
                  <a:pt x="672581" y="672581"/>
                </a:lnTo>
                <a:lnTo>
                  <a:pt x="0" y="672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4" name="Group 24"/>
          <p:cNvGrpSpPr/>
          <p:nvPr/>
        </p:nvGrpSpPr>
        <p:grpSpPr>
          <a:xfrm>
            <a:off x="6658921" y="8687589"/>
            <a:ext cx="992406" cy="99240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6830936" y="8870545"/>
            <a:ext cx="648377" cy="626494"/>
          </a:xfrm>
          <a:custGeom>
            <a:avLst/>
            <a:gdLst/>
            <a:ahLst/>
            <a:cxnLst/>
            <a:rect l="l" t="t" r="r" b="b"/>
            <a:pathLst>
              <a:path w="648377" h="626494">
                <a:moveTo>
                  <a:pt x="0" y="0"/>
                </a:moveTo>
                <a:lnTo>
                  <a:pt x="648377" y="0"/>
                </a:lnTo>
                <a:lnTo>
                  <a:pt x="648377" y="626495"/>
                </a:lnTo>
                <a:lnTo>
                  <a:pt x="0" y="62649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grpSp>
        <p:nvGrpSpPr>
          <p:cNvPr id="28" name="Group 28"/>
          <p:cNvGrpSpPr/>
          <p:nvPr/>
        </p:nvGrpSpPr>
        <p:grpSpPr>
          <a:xfrm>
            <a:off x="7905576" y="3535500"/>
            <a:ext cx="992406" cy="99240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1" name="Freeform 31"/>
          <p:cNvSpPr/>
          <p:nvPr/>
        </p:nvSpPr>
        <p:spPr>
          <a:xfrm>
            <a:off x="8062400" y="3692324"/>
            <a:ext cx="678758" cy="678758"/>
          </a:xfrm>
          <a:custGeom>
            <a:avLst/>
            <a:gdLst/>
            <a:ahLst/>
            <a:cxnLst/>
            <a:rect l="l" t="t" r="r" b="b"/>
            <a:pathLst>
              <a:path w="678758" h="678758">
                <a:moveTo>
                  <a:pt x="0" y="0"/>
                </a:moveTo>
                <a:lnTo>
                  <a:pt x="678758" y="0"/>
                </a:lnTo>
                <a:lnTo>
                  <a:pt x="678758" y="678757"/>
                </a:lnTo>
                <a:lnTo>
                  <a:pt x="0" y="67875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grpSp>
        <p:nvGrpSpPr>
          <p:cNvPr id="32" name="Group 32"/>
          <p:cNvGrpSpPr/>
          <p:nvPr/>
        </p:nvGrpSpPr>
        <p:grpSpPr>
          <a:xfrm>
            <a:off x="7041733" y="7153301"/>
            <a:ext cx="992406" cy="99240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5" name="Freeform 35"/>
          <p:cNvSpPr/>
          <p:nvPr/>
        </p:nvSpPr>
        <p:spPr>
          <a:xfrm>
            <a:off x="7133118" y="7264927"/>
            <a:ext cx="809636" cy="769154"/>
          </a:xfrm>
          <a:custGeom>
            <a:avLst/>
            <a:gdLst/>
            <a:ahLst/>
            <a:cxnLst/>
            <a:rect l="l" t="t" r="r" b="b"/>
            <a:pathLst>
              <a:path w="809636" h="769154">
                <a:moveTo>
                  <a:pt x="0" y="0"/>
                </a:moveTo>
                <a:lnTo>
                  <a:pt x="809635" y="0"/>
                </a:lnTo>
                <a:lnTo>
                  <a:pt x="809635" y="769154"/>
                </a:lnTo>
                <a:lnTo>
                  <a:pt x="0" y="76915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rot="764344">
            <a:off x="6118074" y="-1194770"/>
            <a:ext cx="1088513" cy="11908815"/>
            <a:chOff x="0" y="0"/>
            <a:chExt cx="286687" cy="3136478"/>
          </a:xfrm>
        </p:grpSpPr>
        <p:sp>
          <p:nvSpPr>
            <p:cNvPr id="3" name="Freeform 3"/>
            <p:cNvSpPr/>
            <p:nvPr/>
          </p:nvSpPr>
          <p:spPr>
            <a:xfrm>
              <a:off x="0" y="0"/>
              <a:ext cx="286687" cy="3136478"/>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sp>
        <p:sp>
          <p:nvSpPr>
            <p:cNvPr id="4" name="TextBox 4"/>
            <p:cNvSpPr txBox="1"/>
            <p:nvPr/>
          </p:nvSpPr>
          <p:spPr>
            <a:xfrm>
              <a:off x="0" y="-19050"/>
              <a:ext cx="286687" cy="315552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5" name="Group 5"/>
          <p:cNvGrpSpPr>
            <a:grpSpLocks noChangeAspect="1"/>
          </p:cNvGrpSpPr>
          <p:nvPr/>
        </p:nvGrpSpPr>
        <p:grpSpPr>
          <a:xfrm>
            <a:off x="-961026" y="-115522"/>
            <a:ext cx="8778541" cy="10518044"/>
            <a:chOff x="0" y="0"/>
            <a:chExt cx="8585708" cy="10287000"/>
          </a:xfrm>
        </p:grpSpPr>
        <p:sp>
          <p:nvSpPr>
            <p:cNvPr id="6" name="Freeform 6"/>
            <p:cNvSpPr/>
            <p:nvPr/>
          </p:nvSpPr>
          <p:spPr>
            <a:xfrm>
              <a:off x="0" y="0"/>
              <a:ext cx="8585708" cy="10286999"/>
            </a:xfrm>
            <a:custGeom>
              <a:avLst/>
              <a:gdLst/>
              <a:ahLst/>
              <a:cxnLst/>
              <a:rect l="l" t="t" r="r" b="b"/>
              <a:pathLst>
                <a:path w="8585708" h="10286999">
                  <a:moveTo>
                    <a:pt x="8585708" y="762"/>
                  </a:moveTo>
                  <a:cubicBezTo>
                    <a:pt x="8581644" y="20447"/>
                    <a:pt x="8577961" y="40132"/>
                    <a:pt x="8573515" y="59690"/>
                  </a:cubicBezTo>
                  <a:cubicBezTo>
                    <a:pt x="8478138" y="485521"/>
                    <a:pt x="8382634" y="911225"/>
                    <a:pt x="8287258" y="1337056"/>
                  </a:cubicBezTo>
                  <a:cubicBezTo>
                    <a:pt x="8146288" y="1966722"/>
                    <a:pt x="8005699" y="2596388"/>
                    <a:pt x="7864602" y="3225927"/>
                  </a:cubicBezTo>
                  <a:cubicBezTo>
                    <a:pt x="7691247" y="3999103"/>
                    <a:pt x="7517384" y="4772152"/>
                    <a:pt x="7344029" y="5545328"/>
                  </a:cubicBezTo>
                  <a:cubicBezTo>
                    <a:pt x="7194677" y="6211443"/>
                    <a:pt x="7045579" y="6877558"/>
                    <a:pt x="6896354" y="7543800"/>
                  </a:cubicBezTo>
                  <a:cubicBezTo>
                    <a:pt x="6765290" y="8129016"/>
                    <a:pt x="6634480" y="8714105"/>
                    <a:pt x="6503162" y="9299194"/>
                  </a:cubicBezTo>
                  <a:cubicBezTo>
                    <a:pt x="6429375" y="9628250"/>
                    <a:pt x="6354953" y="9957181"/>
                    <a:pt x="6280785" y="10286237"/>
                  </a:cubicBezTo>
                  <a:cubicBezTo>
                    <a:pt x="4199382" y="10286237"/>
                    <a:pt x="2118106" y="10286110"/>
                    <a:pt x="36830" y="10286999"/>
                  </a:cubicBezTo>
                  <a:cubicBezTo>
                    <a:pt x="6731" y="10286999"/>
                    <a:pt x="0" y="10280268"/>
                    <a:pt x="0" y="10250043"/>
                  </a:cubicBezTo>
                  <a:cubicBezTo>
                    <a:pt x="762" y="6845681"/>
                    <a:pt x="762" y="3441319"/>
                    <a:pt x="0" y="36957"/>
                  </a:cubicBezTo>
                  <a:cubicBezTo>
                    <a:pt x="0" y="6731"/>
                    <a:pt x="6731" y="0"/>
                    <a:pt x="36830" y="0"/>
                  </a:cubicBezTo>
                  <a:cubicBezTo>
                    <a:pt x="2886456" y="762"/>
                    <a:pt x="5736082" y="762"/>
                    <a:pt x="8585708" y="762"/>
                  </a:cubicBezTo>
                  <a:close/>
                </a:path>
              </a:pathLst>
            </a:custGeom>
            <a:blipFill>
              <a:blip r:embed="rId2"/>
              <a:stretch>
                <a:fillRect l="-65400" r="-14266"/>
              </a:stretch>
            </a:blipFill>
          </p:spPr>
        </p:sp>
      </p:grpSp>
      <p:grpSp>
        <p:nvGrpSpPr>
          <p:cNvPr id="7" name="Group 7"/>
          <p:cNvGrpSpPr/>
          <p:nvPr/>
        </p:nvGrpSpPr>
        <p:grpSpPr>
          <a:xfrm rot="-349614">
            <a:off x="-7427500" y="-538730"/>
            <a:ext cx="16273994" cy="12126133"/>
            <a:chOff x="0" y="0"/>
            <a:chExt cx="812800" cy="605636"/>
          </a:xfrm>
        </p:grpSpPr>
        <p:sp>
          <p:nvSpPr>
            <p:cNvPr id="8" name="Freeform 8"/>
            <p:cNvSpPr/>
            <p:nvPr/>
          </p:nvSpPr>
          <p:spPr>
            <a:xfrm>
              <a:off x="0" y="0"/>
              <a:ext cx="812800" cy="605636"/>
            </a:xfrm>
            <a:custGeom>
              <a:avLst/>
              <a:gdLst/>
              <a:ahLst/>
              <a:cxnLst/>
              <a:rect l="l" t="t" r="r" b="b"/>
              <a:pathLst>
                <a:path w="812800" h="605636">
                  <a:moveTo>
                    <a:pt x="203200" y="605636"/>
                  </a:moveTo>
                  <a:lnTo>
                    <a:pt x="609600" y="605636"/>
                  </a:lnTo>
                  <a:lnTo>
                    <a:pt x="812800" y="0"/>
                  </a:lnTo>
                  <a:lnTo>
                    <a:pt x="0" y="0"/>
                  </a:lnTo>
                  <a:lnTo>
                    <a:pt x="203200" y="605636"/>
                  </a:lnTo>
                  <a:close/>
                </a:path>
              </a:pathLst>
            </a:custGeom>
            <a:solidFill>
              <a:srgbClr val="408DCD">
                <a:alpha val="24706"/>
              </a:srgbClr>
            </a:solidFill>
          </p:spPr>
        </p:sp>
        <p:sp>
          <p:nvSpPr>
            <p:cNvPr id="9" name="TextBox 9"/>
            <p:cNvSpPr txBox="1"/>
            <p:nvPr/>
          </p:nvSpPr>
          <p:spPr>
            <a:xfrm>
              <a:off x="127000" y="-47625"/>
              <a:ext cx="558800" cy="653261"/>
            </a:xfrm>
            <a:prstGeom prst="rect">
              <a:avLst/>
            </a:prstGeom>
          </p:spPr>
          <p:txBody>
            <a:bodyPr lIns="50800" tIns="50800" rIns="50800" bIns="50800" rtlCol="0" anchor="ctr"/>
            <a:lstStyle/>
            <a:p>
              <a:pPr algn="ctr">
                <a:lnSpc>
                  <a:spcPts val="2799"/>
                </a:lnSpc>
              </a:pPr>
              <a:endParaRPr/>
            </a:p>
          </p:txBody>
        </p:sp>
      </p:grpSp>
      <p:sp>
        <p:nvSpPr>
          <p:cNvPr id="10" name="TextBox 10"/>
          <p:cNvSpPr txBox="1"/>
          <p:nvPr/>
        </p:nvSpPr>
        <p:spPr>
          <a:xfrm>
            <a:off x="9227893" y="2241923"/>
            <a:ext cx="9060107" cy="1744067"/>
          </a:xfrm>
          <a:prstGeom prst="rect">
            <a:avLst/>
          </a:prstGeom>
        </p:spPr>
        <p:txBody>
          <a:bodyPr wrap="square" lIns="0" tIns="0" rIns="0" bIns="0" rtlCol="0" anchor="t">
            <a:spAutoFit/>
          </a:bodyPr>
          <a:lstStyle/>
          <a:p>
            <a:pPr marL="0" lvl="0" indent="0" algn="l">
              <a:lnSpc>
                <a:spcPts val="3359"/>
              </a:lnSpc>
              <a:spcBef>
                <a:spcPct val="0"/>
              </a:spcBef>
            </a:pPr>
            <a:r>
              <a:rPr lang="sk-SK" sz="2400" u="none" strike="noStrike" dirty="0">
                <a:solidFill>
                  <a:srgbClr val="0C4984"/>
                </a:solidFill>
                <a:latin typeface="Helvetica" panose="020B0604020202020204" pitchFamily="34" charset="0"/>
                <a:cs typeface="Helvetica" panose="020B0604020202020204" pitchFamily="34" charset="0"/>
              </a:rPr>
              <a:t>V plnej miere využívať financie určené na zmiernenie krízy. Nasmerovať, resp. presmerovať finančnú podporu na školy, menej už na organizačné štruktúry reformy, ktorých vecný dosah a výsledok nie je meraný, a teda známy.</a:t>
            </a:r>
          </a:p>
        </p:txBody>
      </p:sp>
      <p:sp>
        <p:nvSpPr>
          <p:cNvPr id="12" name="TextBox 12"/>
          <p:cNvSpPr txBox="1"/>
          <p:nvPr/>
        </p:nvSpPr>
        <p:spPr>
          <a:xfrm>
            <a:off x="8898034" y="4746338"/>
            <a:ext cx="9097551" cy="1269065"/>
          </a:xfrm>
          <a:prstGeom prst="rect">
            <a:avLst/>
          </a:prstGeom>
        </p:spPr>
        <p:txBody>
          <a:bodyPr wrap="square" lIns="0" tIns="0" rIns="0" bIns="0" rtlCol="0" anchor="t">
            <a:spAutoFit/>
          </a:bodyPr>
          <a:lstStyle/>
          <a:p>
            <a:pPr marL="0" lvl="0" indent="0" algn="l">
              <a:lnSpc>
                <a:spcPts val="3359"/>
              </a:lnSpc>
              <a:spcBef>
                <a:spcPct val="0"/>
              </a:spcBef>
            </a:pPr>
            <a:r>
              <a:rPr lang="sk-SK" sz="2400" u="none" strike="noStrike" dirty="0">
                <a:solidFill>
                  <a:srgbClr val="0C4984"/>
                </a:solidFill>
                <a:latin typeface="Helvetica" panose="020B0604020202020204" pitchFamily="34" charset="0"/>
                <a:cs typeface="Helvetica" panose="020B0604020202020204" pitchFamily="34" charset="0"/>
              </a:rPr>
              <a:t>Zvyšovať funkčnú gramotnosť učiteľov a učiteliek v oblasti digitálnej a informatickej kultúry v kontexte technologických inovácií spojených s hybridným vzdelávaním.</a:t>
            </a:r>
          </a:p>
        </p:txBody>
      </p:sp>
      <p:sp>
        <p:nvSpPr>
          <p:cNvPr id="13" name="TextBox 13"/>
          <p:cNvSpPr txBox="1"/>
          <p:nvPr/>
        </p:nvSpPr>
        <p:spPr>
          <a:xfrm>
            <a:off x="8617147" y="6976562"/>
            <a:ext cx="9378438" cy="1269065"/>
          </a:xfrm>
          <a:prstGeom prst="rect">
            <a:avLst/>
          </a:prstGeom>
        </p:spPr>
        <p:txBody>
          <a:bodyPr wrap="square" lIns="0" tIns="0" rIns="0" bIns="0" rtlCol="0" anchor="t">
            <a:spAutoFit/>
          </a:bodyPr>
          <a:lstStyle/>
          <a:p>
            <a:pPr marL="0" lvl="0" indent="0" algn="l">
              <a:lnSpc>
                <a:spcPts val="3359"/>
              </a:lnSpc>
              <a:spcBef>
                <a:spcPct val="0"/>
              </a:spcBef>
            </a:pPr>
            <a:r>
              <a:rPr lang="sk-SK" sz="2400" u="none" strike="noStrike" dirty="0">
                <a:solidFill>
                  <a:srgbClr val="0C4984"/>
                </a:solidFill>
                <a:latin typeface="Helvetica" panose="020B0604020202020204" pitchFamily="34" charset="0"/>
                <a:cs typeface="Helvetica" panose="020B0604020202020204" pitchFamily="34" charset="0"/>
              </a:rPr>
              <a:t>Naďalej cielene posilňovať pripravenosť škôl na hybridné vzdelávanie tak, aby dokázali efektívne reagovať na potenciálne krízy v budúcnosti.</a:t>
            </a:r>
          </a:p>
        </p:txBody>
      </p:sp>
      <p:sp>
        <p:nvSpPr>
          <p:cNvPr id="14" name="TextBox 14"/>
          <p:cNvSpPr txBox="1"/>
          <p:nvPr/>
        </p:nvSpPr>
        <p:spPr>
          <a:xfrm>
            <a:off x="9661357" y="687945"/>
            <a:ext cx="5426243" cy="842538"/>
          </a:xfrm>
          <a:prstGeom prst="rect">
            <a:avLst/>
          </a:prstGeom>
        </p:spPr>
        <p:txBody>
          <a:bodyPr wrap="square" lIns="0" tIns="0" rIns="0" bIns="0" rtlCol="0" anchor="t">
            <a:spAutoFit/>
          </a:bodyPr>
          <a:lstStyle/>
          <a:p>
            <a:pPr marL="0" lvl="0" indent="0" algn="l">
              <a:lnSpc>
                <a:spcPts val="7000"/>
              </a:lnSpc>
              <a:spcBef>
                <a:spcPct val="0"/>
              </a:spcBef>
            </a:pPr>
            <a:r>
              <a:rPr lang="en-US" sz="5000" b="1" u="none" strike="noStrike" spc="160" dirty="0">
                <a:solidFill>
                  <a:srgbClr val="0C4984"/>
                </a:solidFill>
                <a:latin typeface="Helvetica" panose="020B0604020202020204" pitchFamily="34" charset="0"/>
                <a:cs typeface="Helvetica" panose="020B0604020202020204" pitchFamily="34" charset="0"/>
              </a:rPr>
              <a:t>ODPORÚČANIA</a:t>
            </a:r>
          </a:p>
        </p:txBody>
      </p:sp>
      <p:grpSp>
        <p:nvGrpSpPr>
          <p:cNvPr id="15" name="Group 15"/>
          <p:cNvGrpSpPr/>
          <p:nvPr/>
        </p:nvGrpSpPr>
        <p:grpSpPr>
          <a:xfrm>
            <a:off x="7905628" y="2366753"/>
            <a:ext cx="992406" cy="99240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 name="Group 18"/>
          <p:cNvGrpSpPr/>
          <p:nvPr/>
        </p:nvGrpSpPr>
        <p:grpSpPr>
          <a:xfrm>
            <a:off x="7608573" y="4791184"/>
            <a:ext cx="992406" cy="99240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20" name="TextBox 20"/>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4" name="Group 24"/>
          <p:cNvGrpSpPr/>
          <p:nvPr/>
        </p:nvGrpSpPr>
        <p:grpSpPr>
          <a:xfrm>
            <a:off x="7067543" y="7038905"/>
            <a:ext cx="992406" cy="99240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E6BB8"/>
            </a:solidFill>
            <a:ln cap="sq">
              <a:noFill/>
              <a:prstDash val="solid"/>
              <a:miter/>
            </a:ln>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8122759" y="2524046"/>
            <a:ext cx="660568" cy="677821"/>
          </a:xfrm>
          <a:custGeom>
            <a:avLst/>
            <a:gdLst/>
            <a:ahLst/>
            <a:cxnLst/>
            <a:rect l="l" t="t" r="r" b="b"/>
            <a:pathLst>
              <a:path w="660568" h="677821">
                <a:moveTo>
                  <a:pt x="0" y="0"/>
                </a:moveTo>
                <a:lnTo>
                  <a:pt x="660567" y="0"/>
                </a:lnTo>
                <a:lnTo>
                  <a:pt x="660567" y="677821"/>
                </a:lnTo>
                <a:lnTo>
                  <a:pt x="0" y="6778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a:off x="7795752" y="4974085"/>
            <a:ext cx="634898" cy="610656"/>
          </a:xfrm>
          <a:custGeom>
            <a:avLst/>
            <a:gdLst/>
            <a:ahLst/>
            <a:cxnLst/>
            <a:rect l="l" t="t" r="r" b="b"/>
            <a:pathLst>
              <a:path w="634898" h="610656">
                <a:moveTo>
                  <a:pt x="0" y="0"/>
                </a:moveTo>
                <a:lnTo>
                  <a:pt x="634898" y="0"/>
                </a:lnTo>
                <a:lnTo>
                  <a:pt x="634898" y="610656"/>
                </a:lnTo>
                <a:lnTo>
                  <a:pt x="0" y="6106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Freeform 30"/>
          <p:cNvSpPr/>
          <p:nvPr/>
        </p:nvSpPr>
        <p:spPr>
          <a:xfrm>
            <a:off x="7248257" y="7192016"/>
            <a:ext cx="689939" cy="678649"/>
          </a:xfrm>
          <a:custGeom>
            <a:avLst/>
            <a:gdLst/>
            <a:ahLst/>
            <a:cxnLst/>
            <a:rect l="l" t="t" r="r" b="b"/>
            <a:pathLst>
              <a:path w="689939" h="678649">
                <a:moveTo>
                  <a:pt x="0" y="0"/>
                </a:moveTo>
                <a:lnTo>
                  <a:pt x="689940" y="0"/>
                </a:lnTo>
                <a:lnTo>
                  <a:pt x="689940" y="678649"/>
                </a:lnTo>
                <a:lnTo>
                  <a:pt x="0" y="67864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107" y="-981292"/>
            <a:ext cx="6967645" cy="11777952"/>
            <a:chOff x="0" y="0"/>
            <a:chExt cx="1835100" cy="3102012"/>
          </a:xfrm>
        </p:grpSpPr>
        <p:sp>
          <p:nvSpPr>
            <p:cNvPr id="3" name="Freeform 3"/>
            <p:cNvSpPr/>
            <p:nvPr/>
          </p:nvSpPr>
          <p:spPr>
            <a:xfrm>
              <a:off x="0" y="0"/>
              <a:ext cx="1835100" cy="3102012"/>
            </a:xfrm>
            <a:custGeom>
              <a:avLst/>
              <a:gdLst/>
              <a:ahLst/>
              <a:cxnLst/>
              <a:rect l="l" t="t" r="r" b="b"/>
              <a:pathLst>
                <a:path w="1835100" h="3102012">
                  <a:moveTo>
                    <a:pt x="66667" y="0"/>
                  </a:moveTo>
                  <a:lnTo>
                    <a:pt x="1768432" y="0"/>
                  </a:lnTo>
                  <a:cubicBezTo>
                    <a:pt x="1805252" y="0"/>
                    <a:pt x="1835100" y="29848"/>
                    <a:pt x="1835100" y="66667"/>
                  </a:cubicBezTo>
                  <a:lnTo>
                    <a:pt x="1835100" y="3035345"/>
                  </a:lnTo>
                  <a:cubicBezTo>
                    <a:pt x="1835100" y="3072164"/>
                    <a:pt x="1805252" y="3102012"/>
                    <a:pt x="1768432" y="3102012"/>
                  </a:cubicBezTo>
                  <a:lnTo>
                    <a:pt x="66667" y="3102012"/>
                  </a:lnTo>
                  <a:cubicBezTo>
                    <a:pt x="29848" y="3102012"/>
                    <a:pt x="0" y="3072164"/>
                    <a:pt x="0" y="3035345"/>
                  </a:cubicBezTo>
                  <a:lnTo>
                    <a:pt x="0" y="66667"/>
                  </a:lnTo>
                  <a:cubicBezTo>
                    <a:pt x="0" y="29848"/>
                    <a:pt x="29848" y="0"/>
                    <a:pt x="66667" y="0"/>
                  </a:cubicBezTo>
                  <a:close/>
                </a:path>
              </a:pathLst>
            </a:custGeom>
            <a:solidFill>
              <a:srgbClr val="5D9CC8"/>
            </a:solidFill>
            <a:ln cap="rnd">
              <a:noFill/>
              <a:prstDash val="solid"/>
              <a:round/>
            </a:ln>
          </p:spPr>
        </p:sp>
        <p:sp>
          <p:nvSpPr>
            <p:cNvPr id="4" name="TextBox 4"/>
            <p:cNvSpPr txBox="1"/>
            <p:nvPr/>
          </p:nvSpPr>
          <p:spPr>
            <a:xfrm>
              <a:off x="0" y="-38100"/>
              <a:ext cx="1835100" cy="31401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1000" y="1028701"/>
            <a:ext cx="9893406" cy="1762662"/>
            <a:chOff x="0" y="0"/>
            <a:chExt cx="3120035" cy="406400"/>
          </a:xfrm>
        </p:grpSpPr>
        <p:sp>
          <p:nvSpPr>
            <p:cNvPr id="6" name="Freeform 6"/>
            <p:cNvSpPr/>
            <p:nvPr/>
          </p:nvSpPr>
          <p:spPr>
            <a:xfrm>
              <a:off x="0" y="0"/>
              <a:ext cx="3120035" cy="406400"/>
            </a:xfrm>
            <a:custGeom>
              <a:avLst/>
              <a:gdLst/>
              <a:ahLst/>
              <a:cxnLst/>
              <a:rect l="l" t="t" r="r" b="b"/>
              <a:pathLst>
                <a:path w="3120035" h="406400">
                  <a:moveTo>
                    <a:pt x="39212" y="0"/>
                  </a:moveTo>
                  <a:lnTo>
                    <a:pt x="3080824" y="0"/>
                  </a:lnTo>
                  <a:cubicBezTo>
                    <a:pt x="3102480" y="0"/>
                    <a:pt x="3120035" y="17556"/>
                    <a:pt x="3120035" y="39212"/>
                  </a:cubicBezTo>
                  <a:lnTo>
                    <a:pt x="3120035" y="367188"/>
                  </a:lnTo>
                  <a:cubicBezTo>
                    <a:pt x="3120035" y="388844"/>
                    <a:pt x="3102480" y="406400"/>
                    <a:pt x="3080824" y="406400"/>
                  </a:cubicBezTo>
                  <a:lnTo>
                    <a:pt x="39212" y="406400"/>
                  </a:lnTo>
                  <a:cubicBezTo>
                    <a:pt x="17556" y="406400"/>
                    <a:pt x="0" y="388844"/>
                    <a:pt x="0" y="367188"/>
                  </a:cubicBezTo>
                  <a:lnTo>
                    <a:pt x="0" y="39212"/>
                  </a:lnTo>
                  <a:cubicBezTo>
                    <a:pt x="0" y="17556"/>
                    <a:pt x="17556" y="0"/>
                    <a:pt x="39212" y="0"/>
                  </a:cubicBezTo>
                  <a:close/>
                </a:path>
              </a:pathLst>
            </a:custGeom>
            <a:solidFill>
              <a:srgbClr val="FFFFFF"/>
            </a:solidFill>
            <a:ln cap="rnd">
              <a:noFill/>
              <a:prstDash val="solid"/>
              <a:round/>
            </a:ln>
          </p:spPr>
        </p:sp>
        <p:sp>
          <p:nvSpPr>
            <p:cNvPr id="7" name="TextBox 7"/>
            <p:cNvSpPr txBox="1"/>
            <p:nvPr/>
          </p:nvSpPr>
          <p:spPr>
            <a:xfrm>
              <a:off x="0" y="-38100"/>
              <a:ext cx="3120035"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096000" y="-231086"/>
            <a:ext cx="11902462" cy="10507468"/>
            <a:chOff x="0" y="0"/>
            <a:chExt cx="15869950" cy="14009958"/>
          </a:xfrm>
        </p:grpSpPr>
        <p:pic>
          <p:nvPicPr>
            <p:cNvPr id="9" name="Picture 9"/>
            <p:cNvPicPr>
              <a:picLocks noChangeAspect="1"/>
            </p:cNvPicPr>
            <p:nvPr/>
          </p:nvPicPr>
          <p:blipFill>
            <a:blip r:embed="rId2"/>
            <a:srcRect t="2849" r="8835" b="11685"/>
            <a:stretch>
              <a:fillRect/>
            </a:stretch>
          </p:blipFill>
          <p:spPr>
            <a:xfrm>
              <a:off x="0" y="0"/>
              <a:ext cx="15869950" cy="14009958"/>
            </a:xfrm>
            <a:prstGeom prst="rect">
              <a:avLst/>
            </a:prstGeom>
          </p:spPr>
        </p:pic>
      </p:grpSp>
      <p:sp>
        <p:nvSpPr>
          <p:cNvPr id="10" name="Freeform 10"/>
          <p:cNvSpPr/>
          <p:nvPr/>
        </p:nvSpPr>
        <p:spPr>
          <a:xfrm rot="5400000">
            <a:off x="5158457" y="9059919"/>
            <a:ext cx="1301788" cy="1152374"/>
          </a:xfrm>
          <a:custGeom>
            <a:avLst/>
            <a:gdLst/>
            <a:ahLst/>
            <a:cxnLst/>
            <a:rect l="l" t="t" r="r" b="b"/>
            <a:pathLst>
              <a:path w="1301788" h="1152374">
                <a:moveTo>
                  <a:pt x="0" y="0"/>
                </a:moveTo>
                <a:lnTo>
                  <a:pt x="1301788" y="0"/>
                </a:lnTo>
                <a:lnTo>
                  <a:pt x="1301788" y="1152374"/>
                </a:lnTo>
                <a:lnTo>
                  <a:pt x="0" y="1152374"/>
                </a:lnTo>
                <a:lnTo>
                  <a:pt x="0" y="0"/>
                </a:lnTo>
                <a:close/>
              </a:path>
            </a:pathLst>
          </a:custGeom>
          <a:blipFill>
            <a:blip r:embed="rId3">
              <a:extLst>
                <a:ext uri="{96DAC541-7B7A-43D3-8B79-37D633B846F1}">
                  <asvg:svgBlip xmlns:asvg="http://schemas.microsoft.com/office/drawing/2016/SVG/main" r:embed="rId4"/>
                </a:ext>
              </a:extLst>
            </a:blip>
            <a:stretch>
              <a:fillRect r="-61751"/>
            </a:stretch>
          </a:blipFill>
        </p:spPr>
      </p:sp>
      <p:sp>
        <p:nvSpPr>
          <p:cNvPr id="14" name="TextBox 14"/>
          <p:cNvSpPr txBox="1"/>
          <p:nvPr/>
        </p:nvSpPr>
        <p:spPr>
          <a:xfrm>
            <a:off x="396295" y="1284442"/>
            <a:ext cx="6190350" cy="668645"/>
          </a:xfrm>
          <a:prstGeom prst="rect">
            <a:avLst/>
          </a:prstGeom>
        </p:spPr>
        <p:txBody>
          <a:bodyPr wrap="square" lIns="0" tIns="0" rIns="0" bIns="0" rtlCol="0" anchor="t">
            <a:spAutoFit/>
          </a:bodyPr>
          <a:lstStyle/>
          <a:p>
            <a:pPr marL="0" lvl="0" indent="0" algn="l">
              <a:lnSpc>
                <a:spcPts val="5599"/>
              </a:lnSpc>
              <a:spcBef>
                <a:spcPct val="0"/>
              </a:spcBef>
            </a:pPr>
            <a:r>
              <a:rPr lang="sk-SK" sz="3999" u="none" strike="noStrike" dirty="0">
                <a:solidFill>
                  <a:srgbClr val="0C4984"/>
                </a:solidFill>
                <a:latin typeface="Helvetica Bold"/>
              </a:rPr>
              <a:t>Hodnotenie žiaka  </a:t>
            </a:r>
          </a:p>
        </p:txBody>
      </p:sp>
      <p:sp>
        <p:nvSpPr>
          <p:cNvPr id="11" name="BlokTextu 10">
            <a:extLst>
              <a:ext uri="{FF2B5EF4-FFF2-40B4-BE49-F238E27FC236}">
                <a16:creationId xmlns:a16="http://schemas.microsoft.com/office/drawing/2014/main" id="{9A0BBA59-8165-BE97-05FE-ACC851C9DB92}"/>
              </a:ext>
            </a:extLst>
          </p:cNvPr>
          <p:cNvSpPr txBox="1"/>
          <p:nvPr/>
        </p:nvSpPr>
        <p:spPr>
          <a:xfrm>
            <a:off x="685800" y="4533900"/>
            <a:ext cx="5029200" cy="2970685"/>
          </a:xfrm>
          <a:prstGeom prst="rect">
            <a:avLst/>
          </a:prstGeom>
          <a:noFill/>
        </p:spPr>
        <p:txBody>
          <a:bodyPr wrap="square" rtlCol="0">
            <a:spAutoFit/>
          </a:bodyPr>
          <a:lstStyle/>
          <a:p>
            <a:pPr>
              <a:lnSpc>
                <a:spcPct val="150000"/>
              </a:lnSpc>
            </a:pPr>
            <a:r>
              <a:rPr lang="sk-SK" sz="3200" dirty="0"/>
              <a:t>- objektívne hodnotenie</a:t>
            </a:r>
          </a:p>
          <a:p>
            <a:pPr>
              <a:lnSpc>
                <a:spcPct val="150000"/>
              </a:lnSpc>
            </a:pPr>
            <a:r>
              <a:rPr lang="sk-SK" sz="3200" dirty="0"/>
              <a:t>- bez stresu zo známky</a:t>
            </a:r>
          </a:p>
          <a:p>
            <a:pPr>
              <a:lnSpc>
                <a:spcPct val="150000"/>
              </a:lnSpc>
            </a:pPr>
            <a:r>
              <a:rPr lang="sk-SK" sz="3200" dirty="0"/>
              <a:t>- odkiaľ a kam smerujem</a:t>
            </a:r>
          </a:p>
          <a:p>
            <a:pPr>
              <a:lnSpc>
                <a:spcPct val="150000"/>
              </a:lnSpc>
            </a:pPr>
            <a:r>
              <a:rPr lang="sk-SK" sz="3200" dirty="0"/>
              <a:t>- kam ma vie škola posunúť</a:t>
            </a:r>
          </a:p>
        </p:txBody>
      </p:sp>
    </p:spTree>
    <p:extLst>
      <p:ext uri="{BB962C8B-B14F-4D97-AF65-F5344CB8AC3E}">
        <p14:creationId xmlns:p14="http://schemas.microsoft.com/office/powerpoint/2010/main" val="4034468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1931" y="-935358"/>
            <a:ext cx="6967645" cy="11777952"/>
            <a:chOff x="0" y="0"/>
            <a:chExt cx="1835100" cy="3102012"/>
          </a:xfrm>
        </p:grpSpPr>
        <p:sp>
          <p:nvSpPr>
            <p:cNvPr id="3" name="Freeform 3"/>
            <p:cNvSpPr/>
            <p:nvPr/>
          </p:nvSpPr>
          <p:spPr>
            <a:xfrm>
              <a:off x="0" y="0"/>
              <a:ext cx="1835100" cy="3102012"/>
            </a:xfrm>
            <a:custGeom>
              <a:avLst/>
              <a:gdLst/>
              <a:ahLst/>
              <a:cxnLst/>
              <a:rect l="l" t="t" r="r" b="b"/>
              <a:pathLst>
                <a:path w="1835100" h="3102012">
                  <a:moveTo>
                    <a:pt x="66667" y="0"/>
                  </a:moveTo>
                  <a:lnTo>
                    <a:pt x="1768432" y="0"/>
                  </a:lnTo>
                  <a:cubicBezTo>
                    <a:pt x="1805252" y="0"/>
                    <a:pt x="1835100" y="29848"/>
                    <a:pt x="1835100" y="66667"/>
                  </a:cubicBezTo>
                  <a:lnTo>
                    <a:pt x="1835100" y="3035345"/>
                  </a:lnTo>
                  <a:cubicBezTo>
                    <a:pt x="1835100" y="3072164"/>
                    <a:pt x="1805252" y="3102012"/>
                    <a:pt x="1768432" y="3102012"/>
                  </a:cubicBezTo>
                  <a:lnTo>
                    <a:pt x="66667" y="3102012"/>
                  </a:lnTo>
                  <a:cubicBezTo>
                    <a:pt x="29848" y="3102012"/>
                    <a:pt x="0" y="3072164"/>
                    <a:pt x="0" y="3035345"/>
                  </a:cubicBezTo>
                  <a:lnTo>
                    <a:pt x="0" y="66667"/>
                  </a:lnTo>
                  <a:cubicBezTo>
                    <a:pt x="0" y="29848"/>
                    <a:pt x="29848" y="0"/>
                    <a:pt x="66667" y="0"/>
                  </a:cubicBezTo>
                  <a:close/>
                </a:path>
              </a:pathLst>
            </a:custGeom>
            <a:solidFill>
              <a:srgbClr val="5D9CC8"/>
            </a:solidFill>
            <a:ln cap="rnd">
              <a:noFill/>
              <a:prstDash val="solid"/>
              <a:round/>
            </a:ln>
          </p:spPr>
        </p:sp>
        <p:sp>
          <p:nvSpPr>
            <p:cNvPr id="4" name="TextBox 4"/>
            <p:cNvSpPr txBox="1"/>
            <p:nvPr/>
          </p:nvSpPr>
          <p:spPr>
            <a:xfrm>
              <a:off x="0" y="-38100"/>
              <a:ext cx="1835100" cy="31401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95989" y="1204876"/>
            <a:ext cx="10059534" cy="1583268"/>
            <a:chOff x="0" y="0"/>
            <a:chExt cx="3120035" cy="406400"/>
          </a:xfrm>
        </p:grpSpPr>
        <p:sp>
          <p:nvSpPr>
            <p:cNvPr id="6" name="Freeform 6"/>
            <p:cNvSpPr/>
            <p:nvPr/>
          </p:nvSpPr>
          <p:spPr>
            <a:xfrm>
              <a:off x="0" y="0"/>
              <a:ext cx="3120035" cy="406400"/>
            </a:xfrm>
            <a:custGeom>
              <a:avLst/>
              <a:gdLst/>
              <a:ahLst/>
              <a:cxnLst/>
              <a:rect l="l" t="t" r="r" b="b"/>
              <a:pathLst>
                <a:path w="3120035" h="406400">
                  <a:moveTo>
                    <a:pt x="39212" y="0"/>
                  </a:moveTo>
                  <a:lnTo>
                    <a:pt x="3080824" y="0"/>
                  </a:lnTo>
                  <a:cubicBezTo>
                    <a:pt x="3102480" y="0"/>
                    <a:pt x="3120035" y="17556"/>
                    <a:pt x="3120035" y="39212"/>
                  </a:cubicBezTo>
                  <a:lnTo>
                    <a:pt x="3120035" y="367188"/>
                  </a:lnTo>
                  <a:cubicBezTo>
                    <a:pt x="3120035" y="388844"/>
                    <a:pt x="3102480" y="406400"/>
                    <a:pt x="3080824" y="406400"/>
                  </a:cubicBezTo>
                  <a:lnTo>
                    <a:pt x="39212" y="406400"/>
                  </a:lnTo>
                  <a:cubicBezTo>
                    <a:pt x="17556" y="406400"/>
                    <a:pt x="0" y="388844"/>
                    <a:pt x="0" y="367188"/>
                  </a:cubicBezTo>
                  <a:lnTo>
                    <a:pt x="0" y="39212"/>
                  </a:lnTo>
                  <a:cubicBezTo>
                    <a:pt x="0" y="17556"/>
                    <a:pt x="17556" y="0"/>
                    <a:pt x="39212" y="0"/>
                  </a:cubicBezTo>
                  <a:close/>
                </a:path>
              </a:pathLst>
            </a:custGeom>
            <a:solidFill>
              <a:srgbClr val="FFFFFF"/>
            </a:solidFill>
            <a:ln cap="rnd">
              <a:noFill/>
              <a:prstDash val="solid"/>
              <a:round/>
            </a:ln>
          </p:spPr>
        </p:sp>
        <p:sp>
          <p:nvSpPr>
            <p:cNvPr id="7" name="TextBox 7"/>
            <p:cNvSpPr txBox="1"/>
            <p:nvPr/>
          </p:nvSpPr>
          <p:spPr>
            <a:xfrm>
              <a:off x="0" y="-38100"/>
              <a:ext cx="3120035"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a:off x="5158457" y="9059919"/>
            <a:ext cx="1301788" cy="1152374"/>
          </a:xfrm>
          <a:custGeom>
            <a:avLst/>
            <a:gdLst/>
            <a:ahLst/>
            <a:cxnLst/>
            <a:rect l="l" t="t" r="r" b="b"/>
            <a:pathLst>
              <a:path w="1301788" h="1152374">
                <a:moveTo>
                  <a:pt x="0" y="0"/>
                </a:moveTo>
                <a:lnTo>
                  <a:pt x="1301788" y="0"/>
                </a:lnTo>
                <a:lnTo>
                  <a:pt x="1301788" y="1152374"/>
                </a:lnTo>
                <a:lnTo>
                  <a:pt x="0" y="1152374"/>
                </a:lnTo>
                <a:lnTo>
                  <a:pt x="0" y="0"/>
                </a:lnTo>
                <a:close/>
              </a:path>
            </a:pathLst>
          </a:custGeom>
          <a:blipFill>
            <a:blip r:embed="rId2">
              <a:extLst>
                <a:ext uri="{96DAC541-7B7A-43D3-8B79-37D633B846F1}">
                  <asvg:svgBlip xmlns:asvg="http://schemas.microsoft.com/office/drawing/2016/SVG/main" r:embed="rId3"/>
                </a:ext>
              </a:extLst>
            </a:blip>
            <a:stretch>
              <a:fillRect r="-61751"/>
            </a:stretch>
          </a:blipFill>
        </p:spPr>
      </p:sp>
      <p:sp>
        <p:nvSpPr>
          <p:cNvPr id="14" name="TextBox 14"/>
          <p:cNvSpPr txBox="1"/>
          <p:nvPr/>
        </p:nvSpPr>
        <p:spPr>
          <a:xfrm>
            <a:off x="11196" y="1322064"/>
            <a:ext cx="6190350" cy="1386790"/>
          </a:xfrm>
          <a:prstGeom prst="rect">
            <a:avLst/>
          </a:prstGeom>
        </p:spPr>
        <p:txBody>
          <a:bodyPr wrap="square" lIns="0" tIns="0" rIns="0" bIns="0" rtlCol="0" anchor="t">
            <a:spAutoFit/>
          </a:bodyPr>
          <a:lstStyle/>
          <a:p>
            <a:pPr marL="0" lvl="0" indent="0" algn="l">
              <a:lnSpc>
                <a:spcPts val="5599"/>
              </a:lnSpc>
              <a:spcBef>
                <a:spcPct val="0"/>
              </a:spcBef>
            </a:pPr>
            <a:r>
              <a:rPr lang="sk-SK" sz="3999" u="none" strike="noStrike" dirty="0">
                <a:solidFill>
                  <a:srgbClr val="0C4984"/>
                </a:solidFill>
                <a:latin typeface="Helvetica Bold"/>
              </a:rPr>
              <a:t>Hodnotenie žiaka -  </a:t>
            </a:r>
          </a:p>
          <a:p>
            <a:pPr marL="0" lvl="0" indent="0" algn="l">
              <a:lnSpc>
                <a:spcPts val="5599"/>
              </a:lnSpc>
              <a:spcBef>
                <a:spcPct val="0"/>
              </a:spcBef>
            </a:pPr>
            <a:r>
              <a:rPr lang="sk-SK" sz="3999" dirty="0">
                <a:solidFill>
                  <a:srgbClr val="0C4984"/>
                </a:solidFill>
                <a:latin typeface="Helvetica Bold"/>
              </a:rPr>
              <a:t>portfólio</a:t>
            </a:r>
            <a:r>
              <a:rPr lang="sk-SK" sz="3999" u="none" strike="noStrike" dirty="0">
                <a:solidFill>
                  <a:srgbClr val="0C4984"/>
                </a:solidFill>
                <a:latin typeface="Helvetica Bold"/>
              </a:rPr>
              <a:t>  </a:t>
            </a:r>
          </a:p>
        </p:txBody>
      </p:sp>
      <p:sp>
        <p:nvSpPr>
          <p:cNvPr id="11" name="BlokTextu 10">
            <a:extLst>
              <a:ext uri="{FF2B5EF4-FFF2-40B4-BE49-F238E27FC236}">
                <a16:creationId xmlns:a16="http://schemas.microsoft.com/office/drawing/2014/main" id="{9A0BBA59-8165-BE97-05FE-ACC851C9DB92}"/>
              </a:ext>
            </a:extLst>
          </p:cNvPr>
          <p:cNvSpPr txBox="1"/>
          <p:nvPr/>
        </p:nvSpPr>
        <p:spPr>
          <a:xfrm>
            <a:off x="204722" y="2739076"/>
            <a:ext cx="6096000" cy="2232021"/>
          </a:xfrm>
          <a:prstGeom prst="rect">
            <a:avLst/>
          </a:prstGeom>
          <a:noFill/>
        </p:spPr>
        <p:txBody>
          <a:bodyPr wrap="square" rtlCol="0">
            <a:spAutoFit/>
          </a:bodyPr>
          <a:lstStyle/>
          <a:p>
            <a:pPr>
              <a:lnSpc>
                <a:spcPct val="150000"/>
              </a:lnSpc>
            </a:pPr>
            <a:r>
              <a:rPr lang="sk-SK" sz="3200" dirty="0"/>
              <a:t>- sebahodnotenie</a:t>
            </a:r>
          </a:p>
          <a:p>
            <a:pPr>
              <a:lnSpc>
                <a:spcPct val="150000"/>
              </a:lnSpc>
            </a:pPr>
            <a:r>
              <a:rPr lang="sk-SK" sz="3200" dirty="0"/>
              <a:t>- vnútorná motivácia</a:t>
            </a:r>
          </a:p>
          <a:p>
            <a:pPr>
              <a:lnSpc>
                <a:spcPct val="150000"/>
              </a:lnSpc>
            </a:pPr>
            <a:r>
              <a:rPr lang="sk-SK" sz="3200" dirty="0"/>
              <a:t>- pozitívne </a:t>
            </a:r>
            <a:r>
              <a:rPr lang="sk-SK" sz="3200" dirty="0" err="1"/>
              <a:t>formatívne</a:t>
            </a:r>
            <a:r>
              <a:rPr lang="sk-SK" sz="3200" dirty="0"/>
              <a:t> hodnotenie</a:t>
            </a:r>
          </a:p>
        </p:txBody>
      </p:sp>
      <p:pic>
        <p:nvPicPr>
          <p:cNvPr id="13" name="Obrázok 12">
            <a:extLst>
              <a:ext uri="{FF2B5EF4-FFF2-40B4-BE49-F238E27FC236}">
                <a16:creationId xmlns:a16="http://schemas.microsoft.com/office/drawing/2014/main" id="{02B51E48-2E1D-4806-DA58-EDADE0A6334F}"/>
              </a:ext>
            </a:extLst>
          </p:cNvPr>
          <p:cNvPicPr>
            <a:picLocks noChangeAspect="1"/>
          </p:cNvPicPr>
          <p:nvPr/>
        </p:nvPicPr>
        <p:blipFill>
          <a:blip r:embed="rId4"/>
          <a:stretch>
            <a:fillRect/>
          </a:stretch>
        </p:blipFill>
        <p:spPr>
          <a:xfrm>
            <a:off x="6663808" y="3341007"/>
            <a:ext cx="11182422" cy="5181600"/>
          </a:xfrm>
          <a:prstGeom prst="rect">
            <a:avLst/>
          </a:prstGeom>
        </p:spPr>
      </p:pic>
      <p:pic>
        <p:nvPicPr>
          <p:cNvPr id="24" name="Obrázok 23">
            <a:extLst>
              <a:ext uri="{FF2B5EF4-FFF2-40B4-BE49-F238E27FC236}">
                <a16:creationId xmlns:a16="http://schemas.microsoft.com/office/drawing/2014/main" id="{BE935A3F-166F-2D72-C410-2449EFE24E5A}"/>
              </a:ext>
            </a:extLst>
          </p:cNvPr>
          <p:cNvPicPr>
            <a:picLocks noChangeAspect="1"/>
          </p:cNvPicPr>
          <p:nvPr/>
        </p:nvPicPr>
        <p:blipFill>
          <a:blip r:embed="rId5"/>
          <a:stretch>
            <a:fillRect/>
          </a:stretch>
        </p:blipFill>
        <p:spPr>
          <a:xfrm>
            <a:off x="5205363" y="141172"/>
            <a:ext cx="12897905" cy="2544556"/>
          </a:xfrm>
          <a:prstGeom prst="rect">
            <a:avLst/>
          </a:prstGeom>
        </p:spPr>
      </p:pic>
      <p:sp>
        <p:nvSpPr>
          <p:cNvPr id="25" name="Ovál 24">
            <a:extLst>
              <a:ext uri="{FF2B5EF4-FFF2-40B4-BE49-F238E27FC236}">
                <a16:creationId xmlns:a16="http://schemas.microsoft.com/office/drawing/2014/main" id="{AD259084-7850-7F33-C843-C500D6A6C9DE}"/>
              </a:ext>
            </a:extLst>
          </p:cNvPr>
          <p:cNvSpPr/>
          <p:nvPr/>
        </p:nvSpPr>
        <p:spPr>
          <a:xfrm>
            <a:off x="-395989" y="5098279"/>
            <a:ext cx="3824989" cy="22320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000" dirty="0"/>
              <a:t>zaznamenanie učebných cieľov, očakávaní, učebných postupov</a:t>
            </a:r>
          </a:p>
        </p:txBody>
      </p:sp>
      <p:sp>
        <p:nvSpPr>
          <p:cNvPr id="26" name="Ovál 25">
            <a:extLst>
              <a:ext uri="{FF2B5EF4-FFF2-40B4-BE49-F238E27FC236}">
                <a16:creationId xmlns:a16="http://schemas.microsoft.com/office/drawing/2014/main" id="{A00308AF-0883-9C98-D341-8F29C2C1656A}"/>
              </a:ext>
            </a:extLst>
          </p:cNvPr>
          <p:cNvSpPr/>
          <p:nvPr/>
        </p:nvSpPr>
        <p:spPr>
          <a:xfrm>
            <a:off x="2867988" y="6667842"/>
            <a:ext cx="3962400" cy="22320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000" dirty="0"/>
              <a:t>zaznamenávanie napĺňania cieľa na základe precvičovania jednotlivých činností</a:t>
            </a:r>
          </a:p>
        </p:txBody>
      </p:sp>
      <p:sp>
        <p:nvSpPr>
          <p:cNvPr id="27" name="Šípka: nadol 26">
            <a:extLst>
              <a:ext uri="{FF2B5EF4-FFF2-40B4-BE49-F238E27FC236}">
                <a16:creationId xmlns:a16="http://schemas.microsoft.com/office/drawing/2014/main" id="{BCA0C746-B082-BE4D-C6A2-FA0E6D571822}"/>
              </a:ext>
            </a:extLst>
          </p:cNvPr>
          <p:cNvSpPr/>
          <p:nvPr/>
        </p:nvSpPr>
        <p:spPr>
          <a:xfrm>
            <a:off x="1274189" y="6841096"/>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8" name="BlokTextu 27">
            <a:extLst>
              <a:ext uri="{FF2B5EF4-FFF2-40B4-BE49-F238E27FC236}">
                <a16:creationId xmlns:a16="http://schemas.microsoft.com/office/drawing/2014/main" id="{FCC7E2FD-049C-47F4-B73F-71FB71B55E53}"/>
              </a:ext>
            </a:extLst>
          </p:cNvPr>
          <p:cNvSpPr txBox="1"/>
          <p:nvPr/>
        </p:nvSpPr>
        <p:spPr>
          <a:xfrm>
            <a:off x="441770" y="7717943"/>
            <a:ext cx="2324742" cy="492443"/>
          </a:xfrm>
          <a:prstGeom prst="rect">
            <a:avLst/>
          </a:prstGeom>
          <a:noFill/>
        </p:spPr>
        <p:txBody>
          <a:bodyPr wrap="square" rtlCol="0">
            <a:spAutoFit/>
          </a:bodyPr>
          <a:lstStyle/>
          <a:p>
            <a:pPr algn="ctr"/>
            <a:r>
              <a:rPr lang="sk-SK" sz="2600" b="1" dirty="0"/>
              <a:t>Plánovanie</a:t>
            </a:r>
          </a:p>
        </p:txBody>
      </p:sp>
      <p:sp>
        <p:nvSpPr>
          <p:cNvPr id="29" name="Šípka: nadol 28">
            <a:extLst>
              <a:ext uri="{FF2B5EF4-FFF2-40B4-BE49-F238E27FC236}">
                <a16:creationId xmlns:a16="http://schemas.microsoft.com/office/drawing/2014/main" id="{D76CBCDA-D334-8F2A-83B2-751C10AC5959}"/>
              </a:ext>
            </a:extLst>
          </p:cNvPr>
          <p:cNvSpPr/>
          <p:nvPr/>
        </p:nvSpPr>
        <p:spPr>
          <a:xfrm>
            <a:off x="4596174" y="858970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1" name="BlokTextu 30">
            <a:extLst>
              <a:ext uri="{FF2B5EF4-FFF2-40B4-BE49-F238E27FC236}">
                <a16:creationId xmlns:a16="http://schemas.microsoft.com/office/drawing/2014/main" id="{23E3DFE2-0D62-B4B6-888F-57CE011C9F71}"/>
              </a:ext>
            </a:extLst>
          </p:cNvPr>
          <p:cNvSpPr txBox="1"/>
          <p:nvPr/>
        </p:nvSpPr>
        <p:spPr>
          <a:xfrm>
            <a:off x="3733800" y="9568109"/>
            <a:ext cx="2362200" cy="492443"/>
          </a:xfrm>
          <a:prstGeom prst="rect">
            <a:avLst/>
          </a:prstGeom>
          <a:noFill/>
        </p:spPr>
        <p:txBody>
          <a:bodyPr wrap="square" rtlCol="0">
            <a:spAutoFit/>
          </a:bodyPr>
          <a:lstStyle/>
          <a:p>
            <a:r>
              <a:rPr lang="sk-SK" sz="2600" b="1" dirty="0"/>
              <a:t>Monitorovanie</a:t>
            </a:r>
          </a:p>
        </p:txBody>
      </p:sp>
    </p:spTree>
    <p:extLst>
      <p:ext uri="{BB962C8B-B14F-4D97-AF65-F5344CB8AC3E}">
        <p14:creationId xmlns:p14="http://schemas.microsoft.com/office/powerpoint/2010/main" val="2466831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107" y="-981292"/>
            <a:ext cx="6967645" cy="11777952"/>
            <a:chOff x="0" y="0"/>
            <a:chExt cx="1835100" cy="3102012"/>
          </a:xfrm>
        </p:grpSpPr>
        <p:sp>
          <p:nvSpPr>
            <p:cNvPr id="3" name="Freeform 3"/>
            <p:cNvSpPr/>
            <p:nvPr/>
          </p:nvSpPr>
          <p:spPr>
            <a:xfrm>
              <a:off x="0" y="0"/>
              <a:ext cx="1835100" cy="3102012"/>
            </a:xfrm>
            <a:custGeom>
              <a:avLst/>
              <a:gdLst/>
              <a:ahLst/>
              <a:cxnLst/>
              <a:rect l="l" t="t" r="r" b="b"/>
              <a:pathLst>
                <a:path w="1835100" h="3102012">
                  <a:moveTo>
                    <a:pt x="66667" y="0"/>
                  </a:moveTo>
                  <a:lnTo>
                    <a:pt x="1768432" y="0"/>
                  </a:lnTo>
                  <a:cubicBezTo>
                    <a:pt x="1805252" y="0"/>
                    <a:pt x="1835100" y="29848"/>
                    <a:pt x="1835100" y="66667"/>
                  </a:cubicBezTo>
                  <a:lnTo>
                    <a:pt x="1835100" y="3035345"/>
                  </a:lnTo>
                  <a:cubicBezTo>
                    <a:pt x="1835100" y="3072164"/>
                    <a:pt x="1805252" y="3102012"/>
                    <a:pt x="1768432" y="3102012"/>
                  </a:cubicBezTo>
                  <a:lnTo>
                    <a:pt x="66667" y="3102012"/>
                  </a:lnTo>
                  <a:cubicBezTo>
                    <a:pt x="29848" y="3102012"/>
                    <a:pt x="0" y="3072164"/>
                    <a:pt x="0" y="3035345"/>
                  </a:cubicBezTo>
                  <a:lnTo>
                    <a:pt x="0" y="66667"/>
                  </a:lnTo>
                  <a:cubicBezTo>
                    <a:pt x="0" y="29848"/>
                    <a:pt x="29848" y="0"/>
                    <a:pt x="66667" y="0"/>
                  </a:cubicBezTo>
                  <a:close/>
                </a:path>
              </a:pathLst>
            </a:custGeom>
            <a:solidFill>
              <a:srgbClr val="5D9CC8"/>
            </a:solidFill>
            <a:ln cap="rnd">
              <a:noFill/>
              <a:prstDash val="solid"/>
              <a:round/>
            </a:ln>
          </p:spPr>
        </p:sp>
        <p:sp>
          <p:nvSpPr>
            <p:cNvPr id="4" name="TextBox 4"/>
            <p:cNvSpPr txBox="1"/>
            <p:nvPr/>
          </p:nvSpPr>
          <p:spPr>
            <a:xfrm>
              <a:off x="0" y="-38100"/>
              <a:ext cx="1835100" cy="314011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1000" y="1028701"/>
            <a:ext cx="9893406" cy="1762662"/>
            <a:chOff x="0" y="0"/>
            <a:chExt cx="3120035" cy="406400"/>
          </a:xfrm>
        </p:grpSpPr>
        <p:sp>
          <p:nvSpPr>
            <p:cNvPr id="6" name="Freeform 6"/>
            <p:cNvSpPr/>
            <p:nvPr/>
          </p:nvSpPr>
          <p:spPr>
            <a:xfrm>
              <a:off x="0" y="0"/>
              <a:ext cx="3120035" cy="406400"/>
            </a:xfrm>
            <a:custGeom>
              <a:avLst/>
              <a:gdLst/>
              <a:ahLst/>
              <a:cxnLst/>
              <a:rect l="l" t="t" r="r" b="b"/>
              <a:pathLst>
                <a:path w="3120035" h="406400">
                  <a:moveTo>
                    <a:pt x="39212" y="0"/>
                  </a:moveTo>
                  <a:lnTo>
                    <a:pt x="3080824" y="0"/>
                  </a:lnTo>
                  <a:cubicBezTo>
                    <a:pt x="3102480" y="0"/>
                    <a:pt x="3120035" y="17556"/>
                    <a:pt x="3120035" y="39212"/>
                  </a:cubicBezTo>
                  <a:lnTo>
                    <a:pt x="3120035" y="367188"/>
                  </a:lnTo>
                  <a:cubicBezTo>
                    <a:pt x="3120035" y="388844"/>
                    <a:pt x="3102480" y="406400"/>
                    <a:pt x="3080824" y="406400"/>
                  </a:cubicBezTo>
                  <a:lnTo>
                    <a:pt x="39212" y="406400"/>
                  </a:lnTo>
                  <a:cubicBezTo>
                    <a:pt x="17556" y="406400"/>
                    <a:pt x="0" y="388844"/>
                    <a:pt x="0" y="367188"/>
                  </a:cubicBezTo>
                  <a:lnTo>
                    <a:pt x="0" y="39212"/>
                  </a:lnTo>
                  <a:cubicBezTo>
                    <a:pt x="0" y="17556"/>
                    <a:pt x="17556" y="0"/>
                    <a:pt x="39212" y="0"/>
                  </a:cubicBezTo>
                  <a:close/>
                </a:path>
              </a:pathLst>
            </a:custGeom>
            <a:solidFill>
              <a:srgbClr val="FFFFFF"/>
            </a:solidFill>
            <a:ln cap="rnd">
              <a:noFill/>
              <a:prstDash val="solid"/>
              <a:round/>
            </a:ln>
          </p:spPr>
        </p:sp>
        <p:sp>
          <p:nvSpPr>
            <p:cNvPr id="7" name="TextBox 7"/>
            <p:cNvSpPr txBox="1"/>
            <p:nvPr/>
          </p:nvSpPr>
          <p:spPr>
            <a:xfrm>
              <a:off x="0" y="-38100"/>
              <a:ext cx="3120035"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a:off x="5158457" y="9059919"/>
            <a:ext cx="1301788" cy="1152374"/>
          </a:xfrm>
          <a:custGeom>
            <a:avLst/>
            <a:gdLst/>
            <a:ahLst/>
            <a:cxnLst/>
            <a:rect l="l" t="t" r="r" b="b"/>
            <a:pathLst>
              <a:path w="1301788" h="1152374">
                <a:moveTo>
                  <a:pt x="0" y="0"/>
                </a:moveTo>
                <a:lnTo>
                  <a:pt x="1301788" y="0"/>
                </a:lnTo>
                <a:lnTo>
                  <a:pt x="1301788" y="1152374"/>
                </a:lnTo>
                <a:lnTo>
                  <a:pt x="0" y="1152374"/>
                </a:lnTo>
                <a:lnTo>
                  <a:pt x="0" y="0"/>
                </a:lnTo>
                <a:close/>
              </a:path>
            </a:pathLst>
          </a:custGeom>
          <a:blipFill>
            <a:blip r:embed="rId2">
              <a:extLst>
                <a:ext uri="{96DAC541-7B7A-43D3-8B79-37D633B846F1}">
                  <asvg:svgBlip xmlns:asvg="http://schemas.microsoft.com/office/drawing/2016/SVG/main" r:embed="rId3"/>
                </a:ext>
              </a:extLst>
            </a:blip>
            <a:stretch>
              <a:fillRect r="-61751"/>
            </a:stretch>
          </a:blipFill>
        </p:spPr>
      </p:sp>
      <p:sp>
        <p:nvSpPr>
          <p:cNvPr id="14" name="TextBox 14"/>
          <p:cNvSpPr txBox="1"/>
          <p:nvPr/>
        </p:nvSpPr>
        <p:spPr>
          <a:xfrm>
            <a:off x="396295" y="1284442"/>
            <a:ext cx="6190350" cy="668645"/>
          </a:xfrm>
          <a:prstGeom prst="rect">
            <a:avLst/>
          </a:prstGeom>
        </p:spPr>
        <p:txBody>
          <a:bodyPr wrap="square" lIns="0" tIns="0" rIns="0" bIns="0" rtlCol="0" anchor="t">
            <a:spAutoFit/>
          </a:bodyPr>
          <a:lstStyle/>
          <a:p>
            <a:pPr marL="0" lvl="0" indent="0" algn="l">
              <a:lnSpc>
                <a:spcPts val="5599"/>
              </a:lnSpc>
              <a:spcBef>
                <a:spcPct val="0"/>
              </a:spcBef>
            </a:pPr>
            <a:r>
              <a:rPr lang="sk-SK" sz="3999" u="none" strike="noStrike" dirty="0">
                <a:solidFill>
                  <a:srgbClr val="0C4984"/>
                </a:solidFill>
                <a:latin typeface="Helvetica Bold"/>
              </a:rPr>
              <a:t>Učitelia</a:t>
            </a:r>
          </a:p>
        </p:txBody>
      </p:sp>
      <p:sp>
        <p:nvSpPr>
          <p:cNvPr id="11" name="BlokTextu 10">
            <a:extLst>
              <a:ext uri="{FF2B5EF4-FFF2-40B4-BE49-F238E27FC236}">
                <a16:creationId xmlns:a16="http://schemas.microsoft.com/office/drawing/2014/main" id="{9A0BBA59-8165-BE97-05FE-ACC851C9DB92}"/>
              </a:ext>
            </a:extLst>
          </p:cNvPr>
          <p:cNvSpPr txBox="1"/>
          <p:nvPr/>
        </p:nvSpPr>
        <p:spPr>
          <a:xfrm>
            <a:off x="396296" y="2994442"/>
            <a:ext cx="5989242" cy="8125301"/>
          </a:xfrm>
          <a:prstGeom prst="rect">
            <a:avLst/>
          </a:prstGeom>
          <a:noFill/>
        </p:spPr>
        <p:txBody>
          <a:bodyPr wrap="square" rtlCol="0">
            <a:spAutoFit/>
          </a:bodyPr>
          <a:lstStyle/>
          <a:p>
            <a:r>
              <a:rPr lang="sk-SK" sz="2600" b="1" dirty="0"/>
              <a:t>Čo vyžaduje začiatok procesu výučby FinQ</a:t>
            </a:r>
          </a:p>
          <a:p>
            <a:r>
              <a:rPr lang="sk-SK" sz="2600" b="1" dirty="0"/>
              <a:t>od učiteľa</a:t>
            </a:r>
            <a:r>
              <a:rPr lang="sk-SK" sz="2600" dirty="0"/>
              <a:t>:</a:t>
            </a:r>
          </a:p>
          <a:p>
            <a:r>
              <a:rPr lang="sk-SK" sz="2600" dirty="0"/>
              <a:t>- chuť, nadšenie</a:t>
            </a:r>
          </a:p>
          <a:p>
            <a:r>
              <a:rPr lang="sk-SK" sz="2600" dirty="0"/>
              <a:t>- zmenu zaužívaného spôsobu výučby</a:t>
            </a:r>
          </a:p>
          <a:p>
            <a:r>
              <a:rPr lang="sk-SK" sz="2600" dirty="0"/>
              <a:t>- </a:t>
            </a:r>
            <a:r>
              <a:rPr lang="sk-SK" sz="2600" dirty="0" err="1"/>
              <a:t>tímovosť</a:t>
            </a:r>
            <a:endParaRPr lang="sk-SK" sz="2600" dirty="0"/>
          </a:p>
          <a:p>
            <a:endParaRPr lang="sk-SK" sz="2600" dirty="0"/>
          </a:p>
          <a:p>
            <a:r>
              <a:rPr lang="sk-SK" sz="2600" b="1" dirty="0"/>
              <a:t>Reakcie učiteľov</a:t>
            </a:r>
            <a:r>
              <a:rPr lang="sk-SK" sz="2600" dirty="0"/>
              <a:t>:</a:t>
            </a:r>
          </a:p>
          <a:p>
            <a:r>
              <a:rPr lang="sk-SK" sz="2600" i="1" dirty="0"/>
              <a:t>Na začiatku</a:t>
            </a:r>
            <a:r>
              <a:rPr lang="sk-SK" sz="2600" dirty="0"/>
              <a:t>:		</a:t>
            </a:r>
          </a:p>
          <a:p>
            <a:r>
              <a:rPr lang="sk-SK" sz="2600" dirty="0"/>
              <a:t>- strach, neistota				</a:t>
            </a:r>
          </a:p>
          <a:p>
            <a:r>
              <a:rPr lang="sk-SK" sz="2600" dirty="0"/>
              <a:t>- mnoho otázok:			</a:t>
            </a:r>
          </a:p>
          <a:p>
            <a:pPr marL="285750" indent="-285750">
              <a:buFont typeface="Arial" panose="020B0604020202020204" pitchFamily="34" charset="0"/>
              <a:buChar char="•"/>
            </a:pPr>
            <a:r>
              <a:rPr lang="sk-SK" sz="2600" dirty="0"/>
              <a:t>FinQ v dejepise?		</a:t>
            </a:r>
          </a:p>
          <a:p>
            <a:pPr marL="285750" indent="-285750">
              <a:buFont typeface="Arial" panose="020B0604020202020204" pitchFamily="34" charset="0"/>
              <a:buChar char="•"/>
            </a:pPr>
            <a:r>
              <a:rPr lang="sk-SK" sz="2600" dirty="0"/>
              <a:t>Čo musím nové robiť?</a:t>
            </a:r>
          </a:p>
          <a:p>
            <a:endParaRPr lang="sk-SK" sz="2600" i="1" dirty="0"/>
          </a:p>
          <a:p>
            <a:r>
              <a:rPr lang="sk-SK" sz="2600" i="1" dirty="0"/>
              <a:t>Po roku:</a:t>
            </a:r>
          </a:p>
          <a:p>
            <a:r>
              <a:rPr lang="sk-SK" sz="2600" dirty="0"/>
              <a:t>- úspech u žiakov		</a:t>
            </a:r>
          </a:p>
          <a:p>
            <a:r>
              <a:rPr lang="sk-SK" sz="2600" dirty="0"/>
              <a:t>- prierezové vyučovania</a:t>
            </a:r>
          </a:p>
          <a:p>
            <a:r>
              <a:rPr lang="sk-SK" sz="2600" dirty="0"/>
              <a:t>- merateľný progres u žiaka</a:t>
            </a:r>
          </a:p>
          <a:p>
            <a:r>
              <a:rPr lang="sk-SK" sz="2600" dirty="0"/>
              <a:t>- vyrovnávajúci prvok</a:t>
            </a:r>
          </a:p>
          <a:p>
            <a:endParaRPr lang="sk-SK" sz="2800" dirty="0"/>
          </a:p>
          <a:p>
            <a:endParaRPr lang="sk-SK" sz="2600" dirty="0"/>
          </a:p>
        </p:txBody>
      </p:sp>
      <p:pic>
        <p:nvPicPr>
          <p:cNvPr id="12" name="Obrázok 11">
            <a:extLst>
              <a:ext uri="{FF2B5EF4-FFF2-40B4-BE49-F238E27FC236}">
                <a16:creationId xmlns:a16="http://schemas.microsoft.com/office/drawing/2014/main" id="{C3F2872D-4C65-8A12-97AA-84C33304A9DA}"/>
              </a:ext>
            </a:extLst>
          </p:cNvPr>
          <p:cNvPicPr>
            <a:picLocks noChangeAspect="1"/>
          </p:cNvPicPr>
          <p:nvPr/>
        </p:nvPicPr>
        <p:blipFill>
          <a:blip r:embed="rId4"/>
          <a:stretch>
            <a:fillRect/>
          </a:stretch>
        </p:blipFill>
        <p:spPr>
          <a:xfrm>
            <a:off x="6705600" y="495300"/>
            <a:ext cx="10911862" cy="5921007"/>
          </a:xfrm>
          <a:prstGeom prst="rect">
            <a:avLst/>
          </a:prstGeom>
        </p:spPr>
      </p:pic>
      <p:sp>
        <p:nvSpPr>
          <p:cNvPr id="13" name="BlokTextu 12">
            <a:extLst>
              <a:ext uri="{FF2B5EF4-FFF2-40B4-BE49-F238E27FC236}">
                <a16:creationId xmlns:a16="http://schemas.microsoft.com/office/drawing/2014/main" id="{F80CEFA7-87D4-C896-51D9-1D276FC1BA6A}"/>
              </a:ext>
            </a:extLst>
          </p:cNvPr>
          <p:cNvSpPr txBox="1"/>
          <p:nvPr/>
        </p:nvSpPr>
        <p:spPr>
          <a:xfrm>
            <a:off x="7086600" y="6782229"/>
            <a:ext cx="11201400" cy="1446550"/>
          </a:xfrm>
          <a:prstGeom prst="rect">
            <a:avLst/>
          </a:prstGeom>
          <a:noFill/>
        </p:spPr>
        <p:txBody>
          <a:bodyPr wrap="square">
            <a:spAutoFit/>
          </a:bodyPr>
          <a:lstStyle/>
          <a:p>
            <a:r>
              <a:rPr lang="sk-SK" sz="2200" b="0" i="1" dirty="0">
                <a:solidFill>
                  <a:srgbClr val="000000"/>
                </a:solidFill>
                <a:effectLst/>
                <a:latin typeface="+mj-lt"/>
              </a:rPr>
              <a:t>„Z môjho pohľadu som sa už dávno nezúčastnila tak pedantne a precízne zrealizovaného vzdelávania po obsahovej, ale najmä aj formálnej a organizačnej stránke. Práca v skupinách už vyžadovala naše kompetencie, ja osobne by som uvítala možnosť individuálneho overenia si práce s pracovným listom.“</a:t>
            </a:r>
            <a:endParaRPr lang="sk-SK" sz="2200" i="1" dirty="0">
              <a:latin typeface="+mj-lt"/>
            </a:endParaRPr>
          </a:p>
        </p:txBody>
      </p:sp>
      <p:sp>
        <p:nvSpPr>
          <p:cNvPr id="15" name="BlokTextu 14">
            <a:extLst>
              <a:ext uri="{FF2B5EF4-FFF2-40B4-BE49-F238E27FC236}">
                <a16:creationId xmlns:a16="http://schemas.microsoft.com/office/drawing/2014/main" id="{4C29B7FC-C5CA-0560-C397-2A082CC2A21D}"/>
              </a:ext>
            </a:extLst>
          </p:cNvPr>
          <p:cNvSpPr txBox="1"/>
          <p:nvPr/>
        </p:nvSpPr>
        <p:spPr>
          <a:xfrm>
            <a:off x="10621513" y="8724900"/>
            <a:ext cx="6967646" cy="769441"/>
          </a:xfrm>
          <a:prstGeom prst="rect">
            <a:avLst/>
          </a:prstGeom>
          <a:noFill/>
        </p:spPr>
        <p:txBody>
          <a:bodyPr wrap="square">
            <a:spAutoFit/>
          </a:bodyPr>
          <a:lstStyle/>
          <a:p>
            <a:r>
              <a:rPr lang="sk-SK" sz="2200" b="0" i="0" dirty="0">
                <a:solidFill>
                  <a:srgbClr val="000000"/>
                </a:solidFill>
                <a:effectLst/>
                <a:latin typeface="+mj-lt"/>
              </a:rPr>
              <a:t>„</a:t>
            </a:r>
            <a:r>
              <a:rPr lang="sk-SK" sz="2200" b="0" i="1" dirty="0">
                <a:solidFill>
                  <a:srgbClr val="000000"/>
                </a:solidFill>
                <a:effectLst/>
                <a:latin typeface="+mj-lt"/>
              </a:rPr>
              <a:t>Myslím, že metodika, PL ako aj samotné prezenčné vzdelávanie ste mali </a:t>
            </a:r>
            <a:r>
              <a:rPr lang="sk-SK" sz="2200" b="0" i="1" dirty="0" err="1">
                <a:solidFill>
                  <a:srgbClr val="000000"/>
                </a:solidFill>
                <a:effectLst/>
                <a:latin typeface="+mj-lt"/>
              </a:rPr>
              <a:t>premakané</a:t>
            </a:r>
            <a:r>
              <a:rPr lang="sk-SK" sz="2200" b="0" i="1" dirty="0">
                <a:solidFill>
                  <a:srgbClr val="000000"/>
                </a:solidFill>
                <a:effectLst/>
                <a:latin typeface="+mj-lt"/>
              </a:rPr>
              <a:t> do posledných detailov.“</a:t>
            </a:r>
            <a:endParaRPr lang="sk-SK" sz="2200" i="1" dirty="0">
              <a:latin typeface="+mj-lt"/>
            </a:endParaRPr>
          </a:p>
        </p:txBody>
      </p:sp>
    </p:spTree>
    <p:extLst>
      <p:ext uri="{BB962C8B-B14F-4D97-AF65-F5344CB8AC3E}">
        <p14:creationId xmlns:p14="http://schemas.microsoft.com/office/powerpoint/2010/main" val="2541434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400" y="-190500"/>
            <a:ext cx="18415000" cy="5499967"/>
            <a:chOff x="0" y="0"/>
            <a:chExt cx="25696780" cy="8377755"/>
          </a:xfrm>
        </p:grpSpPr>
        <p:pic>
          <p:nvPicPr>
            <p:cNvPr id="3" name="Picture 3"/>
            <p:cNvPicPr>
              <a:picLocks noChangeAspect="1"/>
            </p:cNvPicPr>
            <p:nvPr/>
          </p:nvPicPr>
          <p:blipFill>
            <a:blip r:embed="rId2">
              <a:alphaModFix amt="27000"/>
            </a:blip>
            <a:srcRect t="25578" b="25578"/>
            <a:stretch>
              <a:fillRect/>
            </a:stretch>
          </p:blipFill>
          <p:spPr>
            <a:xfrm>
              <a:off x="0" y="0"/>
              <a:ext cx="25696780" cy="8377755"/>
            </a:xfrm>
            <a:prstGeom prst="rect">
              <a:avLst/>
            </a:prstGeom>
          </p:spPr>
        </p:pic>
      </p:grpSp>
      <p:sp>
        <p:nvSpPr>
          <p:cNvPr id="4" name="TextBox 4"/>
          <p:cNvSpPr txBox="1"/>
          <p:nvPr/>
        </p:nvSpPr>
        <p:spPr>
          <a:xfrm>
            <a:off x="605095" y="1055741"/>
            <a:ext cx="9639695" cy="835806"/>
          </a:xfrm>
          <a:prstGeom prst="rect">
            <a:avLst/>
          </a:prstGeom>
        </p:spPr>
        <p:txBody>
          <a:bodyPr lIns="0" tIns="0" rIns="0" bIns="0" rtlCol="0" anchor="t">
            <a:spAutoFit/>
          </a:bodyPr>
          <a:lstStyle/>
          <a:p>
            <a:pPr>
              <a:lnSpc>
                <a:spcPts val="7000"/>
              </a:lnSpc>
            </a:pPr>
            <a:r>
              <a:rPr lang="sk-SK" sz="5000" spc="160" dirty="0">
                <a:solidFill>
                  <a:srgbClr val="0C4984"/>
                </a:solidFill>
                <a:latin typeface="Helvetica Bold"/>
              </a:rPr>
              <a:t>Prečo to funguje?</a:t>
            </a:r>
            <a:endParaRPr lang="en-US" sz="5000" spc="160" dirty="0">
              <a:solidFill>
                <a:srgbClr val="0C4984"/>
              </a:solidFill>
              <a:latin typeface="Helvetica Bold"/>
            </a:endParaRPr>
          </a:p>
        </p:txBody>
      </p:sp>
      <p:grpSp>
        <p:nvGrpSpPr>
          <p:cNvPr id="5" name="Group 5"/>
          <p:cNvGrpSpPr/>
          <p:nvPr/>
        </p:nvGrpSpPr>
        <p:grpSpPr>
          <a:xfrm>
            <a:off x="491906" y="6610083"/>
            <a:ext cx="2213507" cy="2213507"/>
            <a:chOff x="0" y="0"/>
            <a:chExt cx="812800" cy="812800"/>
          </a:xfrm>
        </p:grpSpPr>
        <p:sp>
          <p:nvSpPr>
            <p:cNvPr id="6" name="Freeform 6"/>
            <p:cNvSpPr/>
            <p:nvPr/>
          </p:nvSpPr>
          <p:spPr>
            <a:xfrm>
              <a:off x="14395" y="14395"/>
              <a:ext cx="784011" cy="784011"/>
            </a:xfrm>
            <a:custGeom>
              <a:avLst/>
              <a:gdLst/>
              <a:ahLst/>
              <a:cxnLst/>
              <a:rect l="l" t="t" r="r" b="b"/>
              <a:pathLst>
                <a:path w="784011" h="784011">
                  <a:moveTo>
                    <a:pt x="424156" y="17756"/>
                  </a:moveTo>
                  <a:lnTo>
                    <a:pt x="766254" y="359854"/>
                  </a:lnTo>
                  <a:cubicBezTo>
                    <a:pt x="784010" y="377610"/>
                    <a:pt x="784010" y="406400"/>
                    <a:pt x="766254" y="424156"/>
                  </a:cubicBezTo>
                  <a:lnTo>
                    <a:pt x="424156" y="766254"/>
                  </a:lnTo>
                  <a:cubicBezTo>
                    <a:pt x="406400" y="784010"/>
                    <a:pt x="377610" y="784010"/>
                    <a:pt x="359854" y="766254"/>
                  </a:cubicBezTo>
                  <a:lnTo>
                    <a:pt x="17756" y="424156"/>
                  </a:lnTo>
                  <a:cubicBezTo>
                    <a:pt x="0" y="406400"/>
                    <a:pt x="0" y="377610"/>
                    <a:pt x="17756" y="359854"/>
                  </a:cubicBezTo>
                  <a:lnTo>
                    <a:pt x="359854" y="17756"/>
                  </a:lnTo>
                  <a:cubicBezTo>
                    <a:pt x="377610" y="0"/>
                    <a:pt x="406400" y="0"/>
                    <a:pt x="424156" y="17756"/>
                  </a:cubicBezTo>
                  <a:close/>
                </a:path>
              </a:pathLst>
            </a:custGeom>
            <a:solidFill>
              <a:srgbClr val="1E6BB8"/>
            </a:solidFill>
          </p:spPr>
        </p:sp>
        <p:sp>
          <p:nvSpPr>
            <p:cNvPr id="7" name="TextBox 7"/>
            <p:cNvSpPr txBox="1"/>
            <p:nvPr/>
          </p:nvSpPr>
          <p:spPr>
            <a:xfrm>
              <a:off x="139700" y="82550"/>
              <a:ext cx="533400" cy="590550"/>
            </a:xfrm>
            <a:prstGeom prst="rect">
              <a:avLst/>
            </a:prstGeom>
          </p:spPr>
          <p:txBody>
            <a:bodyPr lIns="50800" tIns="50800" rIns="50800" bIns="50800" rtlCol="0" anchor="ctr"/>
            <a:lstStyle/>
            <a:p>
              <a:pPr algn="ctr">
                <a:lnSpc>
                  <a:spcPts val="2659"/>
                </a:lnSpc>
                <a:spcBef>
                  <a:spcPct val="0"/>
                </a:spcBef>
              </a:pPr>
              <a:endParaRPr/>
            </a:p>
          </p:txBody>
        </p:sp>
      </p:grpSp>
      <p:sp>
        <p:nvSpPr>
          <p:cNvPr id="8" name="AutoShape 8"/>
          <p:cNvSpPr/>
          <p:nvPr/>
        </p:nvSpPr>
        <p:spPr>
          <a:xfrm>
            <a:off x="288706" y="4445212"/>
            <a:ext cx="10543207" cy="863990"/>
          </a:xfrm>
          <a:prstGeom prst="rect">
            <a:avLst/>
          </a:prstGeom>
          <a:solidFill>
            <a:srgbClr val="408DCD"/>
          </a:solidFill>
        </p:spPr>
      </p:sp>
      <p:sp>
        <p:nvSpPr>
          <p:cNvPr id="9" name="TextBox 9"/>
          <p:cNvSpPr txBox="1"/>
          <p:nvPr/>
        </p:nvSpPr>
        <p:spPr>
          <a:xfrm>
            <a:off x="685800" y="4533011"/>
            <a:ext cx="7520685" cy="599440"/>
          </a:xfrm>
          <a:prstGeom prst="rect">
            <a:avLst/>
          </a:prstGeom>
        </p:spPr>
        <p:txBody>
          <a:bodyPr lIns="0" tIns="0" rIns="0" bIns="0" rtlCol="0" anchor="t">
            <a:spAutoFit/>
          </a:bodyPr>
          <a:lstStyle/>
          <a:p>
            <a:pPr>
              <a:lnSpc>
                <a:spcPts val="4759"/>
              </a:lnSpc>
            </a:pPr>
            <a:r>
              <a:rPr lang="en-US" sz="3399" dirty="0" err="1">
                <a:solidFill>
                  <a:srgbClr val="FFFFFF"/>
                </a:solidFill>
                <a:latin typeface="Helvetica"/>
              </a:rPr>
              <a:t>Akčný</a:t>
            </a:r>
            <a:r>
              <a:rPr lang="en-US" sz="3399" dirty="0">
                <a:solidFill>
                  <a:srgbClr val="FFFFFF"/>
                </a:solidFill>
                <a:latin typeface="Helvetica"/>
              </a:rPr>
              <a:t> </a:t>
            </a:r>
            <a:r>
              <a:rPr lang="en-US" sz="3399" dirty="0" err="1">
                <a:solidFill>
                  <a:srgbClr val="FFFFFF"/>
                </a:solidFill>
                <a:latin typeface="Helvetica"/>
              </a:rPr>
              <a:t>prístup</a:t>
            </a:r>
            <a:r>
              <a:rPr lang="en-US" sz="3399" dirty="0">
                <a:solidFill>
                  <a:srgbClr val="FFFFFF"/>
                </a:solidFill>
                <a:latin typeface="Helvetica"/>
              </a:rPr>
              <a:t> </a:t>
            </a:r>
            <a:r>
              <a:rPr lang="en-US" sz="3399" dirty="0" err="1">
                <a:solidFill>
                  <a:srgbClr val="FFFFFF"/>
                </a:solidFill>
                <a:latin typeface="Helvetica"/>
              </a:rPr>
              <a:t>vo</a:t>
            </a:r>
            <a:r>
              <a:rPr lang="en-US" sz="3399" dirty="0">
                <a:solidFill>
                  <a:srgbClr val="FFFFFF"/>
                </a:solidFill>
                <a:latin typeface="Helvetica"/>
              </a:rPr>
              <a:t> </a:t>
            </a:r>
            <a:r>
              <a:rPr lang="en-US" sz="3399" dirty="0" err="1">
                <a:solidFill>
                  <a:srgbClr val="FFFFFF"/>
                </a:solidFill>
                <a:latin typeface="Helvetica"/>
              </a:rPr>
              <a:t>vyučovaní</a:t>
            </a:r>
            <a:r>
              <a:rPr lang="en-US" sz="3399" dirty="0">
                <a:solidFill>
                  <a:srgbClr val="FFFFFF"/>
                </a:solidFill>
                <a:latin typeface="Helvetica"/>
              </a:rPr>
              <a:t> </a:t>
            </a:r>
          </a:p>
        </p:txBody>
      </p:sp>
      <p:sp>
        <p:nvSpPr>
          <p:cNvPr id="10" name="Freeform 10"/>
          <p:cNvSpPr/>
          <p:nvPr/>
        </p:nvSpPr>
        <p:spPr>
          <a:xfrm>
            <a:off x="1121825" y="7256095"/>
            <a:ext cx="953668" cy="921482"/>
          </a:xfrm>
          <a:custGeom>
            <a:avLst/>
            <a:gdLst/>
            <a:ahLst/>
            <a:cxnLst/>
            <a:rect l="l" t="t" r="r" b="b"/>
            <a:pathLst>
              <a:path w="953668" h="921482">
                <a:moveTo>
                  <a:pt x="0" y="0"/>
                </a:moveTo>
                <a:lnTo>
                  <a:pt x="953668" y="0"/>
                </a:lnTo>
                <a:lnTo>
                  <a:pt x="953668" y="921482"/>
                </a:lnTo>
                <a:lnTo>
                  <a:pt x="0" y="9214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Zaoblený obdĺžnik 19"/>
          <p:cNvSpPr/>
          <p:nvPr/>
        </p:nvSpPr>
        <p:spPr>
          <a:xfrm>
            <a:off x="2743200" y="6035455"/>
            <a:ext cx="48768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en-US" sz="2400" dirty="0" err="1">
                <a:solidFill>
                  <a:srgbClr val="002060"/>
                </a:solidFill>
                <a:latin typeface="Helvetica" panose="020B0604020202020204" pitchFamily="34" charset="0"/>
                <a:cs typeface="Helvetica" panose="020B0604020202020204" pitchFamily="34" charset="0"/>
              </a:rPr>
              <a:t>Úlohy</a:t>
            </a:r>
            <a:r>
              <a:rPr lang="en-US" sz="2400" dirty="0">
                <a:solidFill>
                  <a:srgbClr val="002060"/>
                </a:solidFill>
                <a:latin typeface="Helvetica" panose="020B0604020202020204" pitchFamily="34" charset="0"/>
                <a:cs typeface="Helvetica" panose="020B0604020202020204" pitchFamily="34" charset="0"/>
              </a:rPr>
              <a:t> </a:t>
            </a:r>
            <a:r>
              <a:rPr lang="en-US" sz="2400" dirty="0" err="1">
                <a:solidFill>
                  <a:srgbClr val="002060"/>
                </a:solidFill>
                <a:latin typeface="Helvetica" panose="020B0604020202020204" pitchFamily="34" charset="0"/>
                <a:cs typeface="Helvetica" panose="020B0604020202020204" pitchFamily="34" charset="0"/>
              </a:rPr>
              <a:t>zamerané</a:t>
            </a:r>
            <a:r>
              <a:rPr lang="en-US" sz="2400" dirty="0">
                <a:solidFill>
                  <a:srgbClr val="002060"/>
                </a:solidFill>
                <a:latin typeface="Helvetica" panose="020B0604020202020204" pitchFamily="34" charset="0"/>
                <a:cs typeface="Helvetica" panose="020B0604020202020204" pitchFamily="34" charset="0"/>
              </a:rPr>
              <a:t> </a:t>
            </a:r>
            <a:r>
              <a:rPr lang="en-US" sz="2400" dirty="0" err="1">
                <a:solidFill>
                  <a:srgbClr val="002060"/>
                </a:solidFill>
                <a:latin typeface="Helvetica" panose="020B0604020202020204" pitchFamily="34" charset="0"/>
                <a:cs typeface="Helvetica" panose="020B0604020202020204" pitchFamily="34" charset="0"/>
              </a:rPr>
              <a:t>na</a:t>
            </a:r>
            <a:r>
              <a:rPr lang="en-US" sz="2400" dirty="0">
                <a:solidFill>
                  <a:srgbClr val="002060"/>
                </a:solidFill>
                <a:latin typeface="Helvetica" panose="020B0604020202020204" pitchFamily="34" charset="0"/>
                <a:cs typeface="Helvetica" panose="020B0604020202020204" pitchFamily="34" charset="0"/>
              </a:rPr>
              <a:t> </a:t>
            </a:r>
            <a:r>
              <a:rPr lang="en-US" sz="2400" dirty="0" err="1">
                <a:solidFill>
                  <a:srgbClr val="002060"/>
                </a:solidFill>
                <a:latin typeface="Helvetica" panose="020B0604020202020204" pitchFamily="34" charset="0"/>
                <a:cs typeface="Helvetica" panose="020B0604020202020204" pitchFamily="34" charset="0"/>
              </a:rPr>
              <a:t>rozvoj</a:t>
            </a:r>
            <a:r>
              <a:rPr lang="en-US" sz="2400" dirty="0">
                <a:solidFill>
                  <a:srgbClr val="002060"/>
                </a:solidFill>
                <a:latin typeface="Helvetica" panose="020B0604020202020204" pitchFamily="34" charset="0"/>
                <a:cs typeface="Helvetica" panose="020B0604020202020204" pitchFamily="34" charset="0"/>
              </a:rPr>
              <a:t> </a:t>
            </a:r>
            <a:r>
              <a:rPr lang="en-US" sz="2400" dirty="0" err="1">
                <a:solidFill>
                  <a:srgbClr val="002060"/>
                </a:solidFill>
                <a:latin typeface="Helvetica" panose="020B0604020202020204" pitchFamily="34" charset="0"/>
                <a:cs typeface="Helvetica" panose="020B0604020202020204" pitchFamily="34" charset="0"/>
              </a:rPr>
              <a:t>myslenia</a:t>
            </a:r>
            <a:r>
              <a:rPr lang="en-US" sz="2400" dirty="0">
                <a:solidFill>
                  <a:srgbClr val="002060"/>
                </a:solidFill>
                <a:latin typeface="Helvetica" panose="020B0604020202020204" pitchFamily="34" charset="0"/>
                <a:cs typeface="Helvetica" panose="020B0604020202020204" pitchFamily="34" charset="0"/>
              </a:rPr>
              <a:t> </a:t>
            </a:r>
          </a:p>
        </p:txBody>
      </p:sp>
      <p:sp>
        <p:nvSpPr>
          <p:cNvPr id="21" name="Zaoblený obdĺžnik 20"/>
          <p:cNvSpPr/>
          <p:nvPr/>
        </p:nvSpPr>
        <p:spPr>
          <a:xfrm>
            <a:off x="8138047" y="6043500"/>
            <a:ext cx="41910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pl-PL" sz="2400" dirty="0">
                <a:solidFill>
                  <a:srgbClr val="002060"/>
                </a:solidFill>
                <a:latin typeface="Helvetica" panose="020B0604020202020204" pitchFamily="34" charset="0"/>
                <a:cs typeface="Helvetica" panose="020B0604020202020204" pitchFamily="34" charset="0"/>
              </a:rPr>
              <a:t>Úlohy spojené s reálnymi situáciami </a:t>
            </a:r>
          </a:p>
        </p:txBody>
      </p:sp>
      <p:sp>
        <p:nvSpPr>
          <p:cNvPr id="22" name="Zaoblený obdĺžnik 21"/>
          <p:cNvSpPr/>
          <p:nvPr/>
        </p:nvSpPr>
        <p:spPr>
          <a:xfrm>
            <a:off x="12856997" y="6043500"/>
            <a:ext cx="48768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en-US" sz="2400" dirty="0" err="1">
                <a:solidFill>
                  <a:srgbClr val="002060"/>
                </a:solidFill>
                <a:latin typeface="Helvetica" panose="020B0604020202020204" pitchFamily="34" charset="0"/>
                <a:cs typeface="Helvetica" panose="020B0604020202020204" pitchFamily="34" charset="0"/>
              </a:rPr>
              <a:t>Precvičovanie</a:t>
            </a:r>
            <a:r>
              <a:rPr lang="en-US" sz="2400" dirty="0">
                <a:solidFill>
                  <a:srgbClr val="002060"/>
                </a:solidFill>
                <a:latin typeface="Helvetica" panose="020B0604020202020204" pitchFamily="34" charset="0"/>
                <a:cs typeface="Helvetica" panose="020B0604020202020204" pitchFamily="34" charset="0"/>
              </a:rPr>
              <a:t> </a:t>
            </a:r>
            <a:r>
              <a:rPr lang="sk-SK" sz="2400" dirty="0">
                <a:solidFill>
                  <a:srgbClr val="002060"/>
                </a:solidFill>
                <a:latin typeface="Helvetica" panose="020B0604020202020204" pitchFamily="34" charset="0"/>
                <a:cs typeface="Helvetica" panose="020B0604020202020204" pitchFamily="34" charset="0"/>
              </a:rPr>
              <a:t>nadobudnutých </a:t>
            </a:r>
            <a:r>
              <a:rPr lang="en-US" sz="2400" dirty="0" err="1">
                <a:solidFill>
                  <a:srgbClr val="002060"/>
                </a:solidFill>
                <a:latin typeface="Helvetica" panose="020B0604020202020204" pitchFamily="34" charset="0"/>
                <a:cs typeface="Helvetica" panose="020B0604020202020204" pitchFamily="34" charset="0"/>
              </a:rPr>
              <a:t>schopnost</a:t>
            </a:r>
            <a:r>
              <a:rPr lang="sk-SK" sz="2400" dirty="0">
                <a:solidFill>
                  <a:srgbClr val="002060"/>
                </a:solidFill>
                <a:latin typeface="Helvetica" panose="020B0604020202020204" pitchFamily="34" charset="0"/>
                <a:cs typeface="Helvetica" panose="020B0604020202020204" pitchFamily="34" charset="0"/>
              </a:rPr>
              <a:t>í</a:t>
            </a:r>
            <a:r>
              <a:rPr lang="en-US" sz="2400" dirty="0">
                <a:solidFill>
                  <a:srgbClr val="002060"/>
                </a:solidFill>
                <a:latin typeface="Helvetica" panose="020B0604020202020204" pitchFamily="34" charset="0"/>
                <a:cs typeface="Helvetica" panose="020B0604020202020204" pitchFamily="34" charset="0"/>
              </a:rPr>
              <a:t> v </a:t>
            </a:r>
            <a:r>
              <a:rPr lang="en-US" sz="2400" dirty="0" err="1">
                <a:solidFill>
                  <a:srgbClr val="002060"/>
                </a:solidFill>
                <a:latin typeface="Helvetica" panose="020B0604020202020204" pitchFamily="34" charset="0"/>
                <a:cs typeface="Helvetica" panose="020B0604020202020204" pitchFamily="34" charset="0"/>
              </a:rPr>
              <a:t>nových</a:t>
            </a:r>
            <a:r>
              <a:rPr lang="en-US" sz="2400" dirty="0">
                <a:solidFill>
                  <a:srgbClr val="002060"/>
                </a:solidFill>
                <a:latin typeface="Helvetica" panose="020B0604020202020204" pitchFamily="34" charset="0"/>
                <a:cs typeface="Helvetica" panose="020B0604020202020204" pitchFamily="34" charset="0"/>
              </a:rPr>
              <a:t> </a:t>
            </a:r>
            <a:r>
              <a:rPr lang="en-US" sz="2400" dirty="0" err="1">
                <a:solidFill>
                  <a:srgbClr val="002060"/>
                </a:solidFill>
                <a:latin typeface="Helvetica" panose="020B0604020202020204" pitchFamily="34" charset="0"/>
                <a:cs typeface="Helvetica" panose="020B0604020202020204" pitchFamily="34" charset="0"/>
              </a:rPr>
              <a:t>situáciách</a:t>
            </a:r>
            <a:endParaRPr lang="en-US" sz="2400" dirty="0">
              <a:solidFill>
                <a:srgbClr val="002060"/>
              </a:solidFill>
              <a:latin typeface="Helvetica" panose="020B0604020202020204" pitchFamily="34" charset="0"/>
              <a:cs typeface="Helvetica" panose="020B0604020202020204" pitchFamily="34" charset="0"/>
            </a:endParaRPr>
          </a:p>
        </p:txBody>
      </p:sp>
      <p:sp>
        <p:nvSpPr>
          <p:cNvPr id="24" name="Zaoblený obdĺžnik 23"/>
          <p:cNvSpPr/>
          <p:nvPr/>
        </p:nvSpPr>
        <p:spPr>
          <a:xfrm>
            <a:off x="3324524" y="7411273"/>
            <a:ext cx="26670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pl-PL" sz="2400" dirty="0">
                <a:solidFill>
                  <a:srgbClr val="002060"/>
                </a:solidFill>
                <a:latin typeface="Helvetica" panose="020B0604020202020204" pitchFamily="34" charset="0"/>
                <a:cs typeface="Helvetica" panose="020B0604020202020204" pitchFamily="34" charset="0"/>
              </a:rPr>
              <a:t>Diskusia</a:t>
            </a:r>
          </a:p>
        </p:txBody>
      </p:sp>
      <p:sp>
        <p:nvSpPr>
          <p:cNvPr id="25" name="Zaoblený obdĺžnik 24"/>
          <p:cNvSpPr/>
          <p:nvPr/>
        </p:nvSpPr>
        <p:spPr>
          <a:xfrm>
            <a:off x="3238500" y="8784391"/>
            <a:ext cx="26670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pl-PL" sz="2400" dirty="0">
                <a:solidFill>
                  <a:srgbClr val="002060"/>
                </a:solidFill>
                <a:latin typeface="Helvetica" panose="020B0604020202020204" pitchFamily="34" charset="0"/>
                <a:cs typeface="Helvetica" panose="020B0604020202020204" pitchFamily="34" charset="0"/>
              </a:rPr>
              <a:t>Spolupráca</a:t>
            </a:r>
          </a:p>
        </p:txBody>
      </p:sp>
      <p:sp>
        <p:nvSpPr>
          <p:cNvPr id="26" name="Zaoblený obdĺžnik 25"/>
          <p:cNvSpPr/>
          <p:nvPr/>
        </p:nvSpPr>
        <p:spPr>
          <a:xfrm>
            <a:off x="6606290" y="7452525"/>
            <a:ext cx="48768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en-US" sz="2400" dirty="0" err="1">
                <a:solidFill>
                  <a:srgbClr val="002060"/>
                </a:solidFill>
                <a:latin typeface="Helvetica" panose="020B0604020202020204" pitchFamily="34" charset="0"/>
                <a:cs typeface="Helvetica" panose="020B0604020202020204" pitchFamily="34" charset="0"/>
              </a:rPr>
              <a:t>Rozvoj</a:t>
            </a:r>
            <a:r>
              <a:rPr lang="en-US" sz="2400" dirty="0">
                <a:solidFill>
                  <a:srgbClr val="002060"/>
                </a:solidFill>
                <a:latin typeface="Helvetica" panose="020B0604020202020204" pitchFamily="34" charset="0"/>
                <a:cs typeface="Helvetica" panose="020B0604020202020204" pitchFamily="34" charset="0"/>
              </a:rPr>
              <a:t> </a:t>
            </a:r>
            <a:r>
              <a:rPr lang="en-US" sz="2400" dirty="0" err="1">
                <a:solidFill>
                  <a:srgbClr val="002060"/>
                </a:solidFill>
                <a:latin typeface="Helvetica" panose="020B0604020202020204" pitchFamily="34" charset="0"/>
                <a:cs typeface="Helvetica" panose="020B0604020202020204" pitchFamily="34" charset="0"/>
              </a:rPr>
              <a:t>čítania</a:t>
            </a:r>
            <a:r>
              <a:rPr lang="en-US" sz="2400" dirty="0">
                <a:solidFill>
                  <a:srgbClr val="002060"/>
                </a:solidFill>
                <a:latin typeface="Helvetica" panose="020B0604020202020204" pitchFamily="34" charset="0"/>
                <a:cs typeface="Helvetica" panose="020B0604020202020204" pitchFamily="34" charset="0"/>
              </a:rPr>
              <a:t> s </a:t>
            </a:r>
            <a:r>
              <a:rPr lang="en-US" sz="2400" dirty="0" err="1">
                <a:solidFill>
                  <a:srgbClr val="002060"/>
                </a:solidFill>
                <a:latin typeface="Helvetica" panose="020B0604020202020204" pitchFamily="34" charset="0"/>
                <a:cs typeface="Helvetica" panose="020B0604020202020204" pitchFamily="34" charset="0"/>
              </a:rPr>
              <a:t>porozumením</a:t>
            </a:r>
            <a:r>
              <a:rPr lang="en-US" sz="2400" dirty="0">
                <a:solidFill>
                  <a:srgbClr val="002060"/>
                </a:solidFill>
                <a:latin typeface="Helvetica" panose="020B0604020202020204" pitchFamily="34" charset="0"/>
                <a:cs typeface="Helvetica" panose="020B0604020202020204" pitchFamily="34" charset="0"/>
              </a:rPr>
              <a:t> </a:t>
            </a:r>
          </a:p>
        </p:txBody>
      </p:sp>
      <p:sp>
        <p:nvSpPr>
          <p:cNvPr id="27" name="Zaoblený obdĺžnik 26"/>
          <p:cNvSpPr/>
          <p:nvPr/>
        </p:nvSpPr>
        <p:spPr>
          <a:xfrm>
            <a:off x="7591878" y="8906284"/>
            <a:ext cx="48768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en-US" sz="2400" dirty="0" err="1">
                <a:solidFill>
                  <a:srgbClr val="002060"/>
                </a:solidFill>
                <a:latin typeface="Helvetica" panose="020B0604020202020204" pitchFamily="34" charset="0"/>
                <a:cs typeface="Helvetica" panose="020B0604020202020204" pitchFamily="34" charset="0"/>
              </a:rPr>
              <a:t>Argumentovanie</a:t>
            </a:r>
            <a:r>
              <a:rPr lang="en-US" sz="2400" dirty="0">
                <a:solidFill>
                  <a:srgbClr val="002060"/>
                </a:solidFill>
                <a:latin typeface="Helvetica" panose="020B0604020202020204" pitchFamily="34" charset="0"/>
                <a:cs typeface="Helvetica" panose="020B0604020202020204" pitchFamily="34" charset="0"/>
              </a:rPr>
              <a:t> a </a:t>
            </a:r>
            <a:r>
              <a:rPr lang="en-US" sz="2400" dirty="0" err="1">
                <a:solidFill>
                  <a:srgbClr val="002060"/>
                </a:solidFill>
                <a:latin typeface="Helvetica" panose="020B0604020202020204" pitchFamily="34" charset="0"/>
                <a:cs typeface="Helvetica" panose="020B0604020202020204" pitchFamily="34" charset="0"/>
              </a:rPr>
              <a:t>overovanie</a:t>
            </a:r>
            <a:endParaRPr lang="en-US" sz="2400" dirty="0">
              <a:solidFill>
                <a:srgbClr val="002060"/>
              </a:solidFill>
              <a:latin typeface="Helvetica" panose="020B0604020202020204" pitchFamily="34" charset="0"/>
              <a:cs typeface="Helvetica" panose="020B0604020202020204" pitchFamily="34" charset="0"/>
            </a:endParaRPr>
          </a:p>
        </p:txBody>
      </p:sp>
      <p:sp>
        <p:nvSpPr>
          <p:cNvPr id="28" name="Zaoblený obdĺžnik 27"/>
          <p:cNvSpPr/>
          <p:nvPr/>
        </p:nvSpPr>
        <p:spPr>
          <a:xfrm>
            <a:off x="12649200" y="7452525"/>
            <a:ext cx="48768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en-US" sz="2400" dirty="0" err="1">
                <a:solidFill>
                  <a:srgbClr val="002060"/>
                </a:solidFill>
                <a:latin typeface="Helvetica" panose="020B0604020202020204" pitchFamily="34" charset="0"/>
                <a:cs typeface="Helvetica" panose="020B0604020202020204" pitchFamily="34" charset="0"/>
              </a:rPr>
              <a:t>Formulovanie</a:t>
            </a:r>
            <a:r>
              <a:rPr lang="en-US" sz="2400" dirty="0">
                <a:solidFill>
                  <a:srgbClr val="002060"/>
                </a:solidFill>
                <a:latin typeface="Helvetica" panose="020B0604020202020204" pitchFamily="34" charset="0"/>
                <a:cs typeface="Helvetica" panose="020B0604020202020204" pitchFamily="34" charset="0"/>
              </a:rPr>
              <a:t>  </a:t>
            </a:r>
            <a:r>
              <a:rPr lang="en-US" sz="2400" dirty="0" err="1">
                <a:solidFill>
                  <a:srgbClr val="002060"/>
                </a:solidFill>
                <a:latin typeface="Helvetica" panose="020B0604020202020204" pitchFamily="34" charset="0"/>
                <a:cs typeface="Helvetica" panose="020B0604020202020204" pitchFamily="34" charset="0"/>
              </a:rPr>
              <a:t>hypotéz</a:t>
            </a:r>
            <a:endParaRPr lang="en-US" sz="2400" dirty="0">
              <a:solidFill>
                <a:srgbClr val="002060"/>
              </a:solidFill>
              <a:latin typeface="Helvetica" panose="020B0604020202020204" pitchFamily="34" charset="0"/>
              <a:cs typeface="Helvetica" panose="020B0604020202020204" pitchFamily="34" charset="0"/>
            </a:endParaRPr>
          </a:p>
        </p:txBody>
      </p:sp>
      <p:sp>
        <p:nvSpPr>
          <p:cNvPr id="29" name="Zaoblený obdĺžnik 28"/>
          <p:cNvSpPr/>
          <p:nvPr/>
        </p:nvSpPr>
        <p:spPr>
          <a:xfrm>
            <a:off x="14155057" y="8918984"/>
            <a:ext cx="3352800" cy="94292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99"/>
              </a:lnSpc>
            </a:pPr>
            <a:r>
              <a:rPr lang="en-US" sz="2400" dirty="0" err="1">
                <a:solidFill>
                  <a:srgbClr val="002060"/>
                </a:solidFill>
                <a:latin typeface="Helvetica" panose="020B0604020202020204" pitchFamily="34" charset="0"/>
                <a:cs typeface="Helvetica" panose="020B0604020202020204" pitchFamily="34" charset="0"/>
              </a:rPr>
              <a:t>Pozorovanie</a:t>
            </a:r>
            <a:endParaRPr lang="en-US" sz="2400" dirty="0">
              <a:solidFill>
                <a:srgbClr val="002060"/>
              </a:solidFill>
              <a:latin typeface="Helvetica" panose="020B0604020202020204" pitchFamily="34" charset="0"/>
              <a:cs typeface="Helvetica"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erson operating machine">
            <a:extLst>
              <a:ext uri="{FF2B5EF4-FFF2-40B4-BE49-F238E27FC236}">
                <a16:creationId xmlns:a16="http://schemas.microsoft.com/office/drawing/2014/main" id="{E2AD9319-6398-1335-F5E7-EC393941CFD3}"/>
              </a:ext>
            </a:extLst>
          </p:cNvPr>
          <p:cNvPicPr>
            <a:picLocks noChangeAspect="1"/>
          </p:cNvPicPr>
          <p:nvPr/>
        </p:nvPicPr>
        <p:blipFill rotWithShape="1">
          <a:blip r:embed="rId3">
            <a:extLst>
              <a:ext uri="{28A0092B-C50C-407E-A947-70E740481C1C}">
                <a14:useLocalDpi xmlns:a14="http://schemas.microsoft.com/office/drawing/2010/main" val="0"/>
              </a:ext>
            </a:extLst>
          </a:blip>
          <a:srcRect t="3833" r="23298" b="5258"/>
          <a:stretch/>
        </p:blipFill>
        <p:spPr>
          <a:xfrm>
            <a:off x="5285232" y="10"/>
            <a:ext cx="13002768" cy="10286990"/>
          </a:xfrm>
          <a:prstGeom prst="rect">
            <a:avLst/>
          </a:prstGeom>
        </p:spPr>
      </p:pic>
      <p:sp>
        <p:nvSpPr>
          <p:cNvPr id="19" name="Rectangle 1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008809" cy="10287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lokTextu 7">
            <a:extLst>
              <a:ext uri="{FF2B5EF4-FFF2-40B4-BE49-F238E27FC236}">
                <a16:creationId xmlns:a16="http://schemas.microsoft.com/office/drawing/2014/main" id="{2BFAE039-0FE7-6340-29CD-1CD350192988}"/>
              </a:ext>
            </a:extLst>
          </p:cNvPr>
          <p:cNvSpPr txBox="1"/>
          <p:nvPr/>
        </p:nvSpPr>
        <p:spPr>
          <a:xfrm>
            <a:off x="716971" y="1683544"/>
            <a:ext cx="6035040" cy="480620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err="1">
                <a:solidFill>
                  <a:schemeClr val="bg1"/>
                </a:solidFill>
                <a:latin typeface="+mj-lt"/>
                <a:ea typeface="+mj-ea"/>
                <a:cs typeface="+mj-cs"/>
              </a:rPr>
              <a:t>Naše</a:t>
            </a:r>
            <a:r>
              <a:rPr lang="en-US" sz="7200" dirty="0">
                <a:solidFill>
                  <a:schemeClr val="bg1"/>
                </a:solidFill>
                <a:latin typeface="+mj-lt"/>
                <a:ea typeface="+mj-ea"/>
                <a:cs typeface="+mj-cs"/>
              </a:rPr>
              <a:t> </a:t>
            </a:r>
            <a:r>
              <a:rPr lang="en-US" sz="7200" dirty="0" err="1">
                <a:solidFill>
                  <a:schemeClr val="bg1"/>
                </a:solidFill>
                <a:latin typeface="+mj-lt"/>
                <a:ea typeface="+mj-ea"/>
                <a:cs typeface="+mj-cs"/>
              </a:rPr>
              <a:t>školstvo</a:t>
            </a:r>
            <a:r>
              <a:rPr lang="en-US" sz="7200" dirty="0">
                <a:solidFill>
                  <a:schemeClr val="bg1"/>
                </a:solidFill>
                <a:latin typeface="+mj-lt"/>
                <a:ea typeface="+mj-ea"/>
                <a:cs typeface="+mj-cs"/>
              </a:rPr>
              <a:t> je </a:t>
            </a:r>
            <a:r>
              <a:rPr lang="en-US" sz="7200" dirty="0" err="1">
                <a:solidFill>
                  <a:schemeClr val="bg1"/>
                </a:solidFill>
                <a:latin typeface="+mj-lt"/>
                <a:ea typeface="+mj-ea"/>
                <a:cs typeface="+mj-cs"/>
              </a:rPr>
              <a:t>zastaralé</a:t>
            </a:r>
            <a:r>
              <a:rPr lang="en-US" sz="7200" dirty="0">
                <a:solidFill>
                  <a:schemeClr val="bg1"/>
                </a:solidFill>
                <a:latin typeface="+mj-lt"/>
                <a:ea typeface="+mj-ea"/>
                <a:cs typeface="+mj-cs"/>
              </a:rPr>
              <a:t> - </a:t>
            </a:r>
            <a:r>
              <a:rPr lang="en-US" sz="7200" dirty="0" err="1">
                <a:solidFill>
                  <a:schemeClr val="bg1"/>
                </a:solidFill>
                <a:latin typeface="+mj-lt"/>
                <a:ea typeface="+mj-ea"/>
                <a:cs typeface="+mj-cs"/>
              </a:rPr>
              <a:t>prečo</a:t>
            </a:r>
            <a:r>
              <a:rPr lang="en-US" sz="7200" dirty="0">
                <a:solidFill>
                  <a:schemeClr val="bg1"/>
                </a:solidFill>
                <a:latin typeface="+mj-lt"/>
                <a:ea typeface="+mj-ea"/>
                <a:cs typeface="+mj-cs"/>
              </a:rPr>
              <a:t> je to </a:t>
            </a:r>
            <a:r>
              <a:rPr lang="en-US" sz="7200" dirty="0" err="1">
                <a:solidFill>
                  <a:schemeClr val="bg1"/>
                </a:solidFill>
                <a:latin typeface="+mj-lt"/>
                <a:ea typeface="+mj-ea"/>
                <a:cs typeface="+mj-cs"/>
              </a:rPr>
              <a:t>tak</a:t>
            </a:r>
            <a:r>
              <a:rPr lang="en-US" sz="7200" dirty="0">
                <a:solidFill>
                  <a:schemeClr val="bg1"/>
                </a:solidFill>
                <a:latin typeface="+mj-lt"/>
                <a:ea typeface="+mj-ea"/>
                <a:cs typeface="+mj-cs"/>
              </a:rPr>
              <a:t>?</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4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8FD"/>
        </a:solidFill>
        <a:effectLst/>
      </p:bgPr>
    </p:bg>
    <p:spTree>
      <p:nvGrpSpPr>
        <p:cNvPr id="1" name=""/>
        <p:cNvGrpSpPr/>
        <p:nvPr/>
      </p:nvGrpSpPr>
      <p:grpSpPr>
        <a:xfrm>
          <a:off x="0" y="0"/>
          <a:ext cx="0" cy="0"/>
          <a:chOff x="0" y="0"/>
          <a:chExt cx="0" cy="0"/>
        </a:xfrm>
      </p:grpSpPr>
      <p:sp>
        <p:nvSpPr>
          <p:cNvPr id="2" name="TextBox 2"/>
          <p:cNvSpPr txBox="1"/>
          <p:nvPr/>
        </p:nvSpPr>
        <p:spPr>
          <a:xfrm>
            <a:off x="1137072" y="3304763"/>
            <a:ext cx="6297394" cy="892063"/>
          </a:xfrm>
          <a:prstGeom prst="rect">
            <a:avLst/>
          </a:prstGeom>
        </p:spPr>
        <p:txBody>
          <a:bodyPr lIns="0" tIns="0" rIns="0" bIns="0" rtlCol="0" anchor="t">
            <a:spAutoFit/>
          </a:bodyPr>
          <a:lstStyle/>
          <a:p>
            <a:pPr marL="0" lvl="0" indent="0" algn="l">
              <a:lnSpc>
                <a:spcPts val="7000"/>
              </a:lnSpc>
              <a:spcBef>
                <a:spcPct val="0"/>
              </a:spcBef>
            </a:pPr>
            <a:r>
              <a:rPr lang="en-US" sz="5000" u="none" strike="noStrike" spc="160">
                <a:solidFill>
                  <a:srgbClr val="0C4984"/>
                </a:solidFill>
                <a:latin typeface="Helvetica Bold"/>
              </a:rPr>
              <a:t>ĎAKUJEME</a:t>
            </a:r>
          </a:p>
        </p:txBody>
      </p:sp>
      <p:grpSp>
        <p:nvGrpSpPr>
          <p:cNvPr id="3" name="Group 3"/>
          <p:cNvGrpSpPr/>
          <p:nvPr/>
        </p:nvGrpSpPr>
        <p:grpSpPr>
          <a:xfrm>
            <a:off x="12398912" y="0"/>
            <a:ext cx="5889088" cy="756959"/>
            <a:chOff x="0" y="0"/>
            <a:chExt cx="1551036" cy="199364"/>
          </a:xfrm>
        </p:grpSpPr>
        <p:sp>
          <p:nvSpPr>
            <p:cNvPr id="4" name="Freeform 4"/>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1E6BB8">
                <a:alpha val="49804"/>
              </a:srgbClr>
            </a:solidFill>
            <a:ln cap="sq">
              <a:noFill/>
              <a:prstDash val="solid"/>
              <a:miter/>
            </a:ln>
          </p:spPr>
        </p:sp>
        <p:sp>
          <p:nvSpPr>
            <p:cNvPr id="5" name="TextBox 5"/>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28700" y="858154"/>
            <a:ext cx="3490954" cy="1107163"/>
          </a:xfrm>
          <a:custGeom>
            <a:avLst/>
            <a:gdLst/>
            <a:ahLst/>
            <a:cxnLst/>
            <a:rect l="l" t="t" r="r" b="b"/>
            <a:pathLst>
              <a:path w="3490954" h="1107163">
                <a:moveTo>
                  <a:pt x="0" y="0"/>
                </a:moveTo>
                <a:lnTo>
                  <a:pt x="3490954" y="0"/>
                </a:lnTo>
                <a:lnTo>
                  <a:pt x="3490954" y="1107163"/>
                </a:lnTo>
                <a:lnTo>
                  <a:pt x="0" y="11071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5051524" y="1029735"/>
            <a:ext cx="4265164" cy="764000"/>
          </a:xfrm>
          <a:custGeom>
            <a:avLst/>
            <a:gdLst/>
            <a:ahLst/>
            <a:cxnLst/>
            <a:rect l="l" t="t" r="r" b="b"/>
            <a:pathLst>
              <a:path w="4265164" h="764000">
                <a:moveTo>
                  <a:pt x="0" y="0"/>
                </a:moveTo>
                <a:lnTo>
                  <a:pt x="4265164" y="0"/>
                </a:lnTo>
                <a:lnTo>
                  <a:pt x="4265164" y="764000"/>
                </a:lnTo>
                <a:lnTo>
                  <a:pt x="0" y="76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2398912" y="9530041"/>
            <a:ext cx="5889088" cy="756959"/>
            <a:chOff x="0" y="0"/>
            <a:chExt cx="1551036" cy="199364"/>
          </a:xfrm>
        </p:grpSpPr>
        <p:sp>
          <p:nvSpPr>
            <p:cNvPr id="9" name="Freeform 9"/>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solidFill>
              <a:srgbClr val="1E6BB8">
                <a:alpha val="58824"/>
              </a:srgbClr>
            </a:solidFill>
            <a:ln cap="sq">
              <a:noFill/>
              <a:prstDash val="solid"/>
              <a:miter/>
            </a:ln>
          </p:spPr>
        </p:sp>
        <p:sp>
          <p:nvSpPr>
            <p:cNvPr id="10" name="TextBox 10"/>
            <p:cNvSpPr txBox="1"/>
            <p:nvPr/>
          </p:nvSpPr>
          <p:spPr>
            <a:xfrm>
              <a:off x="0" y="-38100"/>
              <a:ext cx="1551036" cy="23746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137072" y="4581717"/>
            <a:ext cx="10787148" cy="500306"/>
          </a:xfrm>
          <a:prstGeom prst="rect">
            <a:avLst/>
          </a:prstGeom>
        </p:spPr>
        <p:txBody>
          <a:bodyPr lIns="0" tIns="0" rIns="0" bIns="0" rtlCol="0" anchor="t">
            <a:spAutoFit/>
          </a:bodyPr>
          <a:lstStyle/>
          <a:p>
            <a:pPr marL="0" lvl="1" indent="0" algn="l">
              <a:lnSpc>
                <a:spcPts val="3919"/>
              </a:lnSpc>
              <a:spcBef>
                <a:spcPct val="0"/>
              </a:spcBef>
            </a:pPr>
            <a:r>
              <a:rPr lang="en-US" sz="2799" spc="-55">
                <a:solidFill>
                  <a:srgbClr val="145DA0"/>
                </a:solidFill>
                <a:latin typeface="Helvetica"/>
              </a:rPr>
              <a:t>Tím FinQ </a:t>
            </a:r>
          </a:p>
        </p:txBody>
      </p:sp>
      <p:sp>
        <p:nvSpPr>
          <p:cNvPr id="12" name="Freeform 12"/>
          <p:cNvSpPr/>
          <p:nvPr/>
        </p:nvSpPr>
        <p:spPr>
          <a:xfrm>
            <a:off x="12900754" y="307113"/>
            <a:ext cx="5387246" cy="3300960"/>
          </a:xfrm>
          <a:custGeom>
            <a:avLst/>
            <a:gdLst/>
            <a:ahLst/>
            <a:cxnLst/>
            <a:rect l="l" t="t" r="r" b="b"/>
            <a:pathLst>
              <a:path w="5387246" h="3300960">
                <a:moveTo>
                  <a:pt x="0" y="0"/>
                </a:moveTo>
                <a:lnTo>
                  <a:pt x="5387246" y="0"/>
                </a:lnTo>
                <a:lnTo>
                  <a:pt x="5387246" y="3300960"/>
                </a:lnTo>
                <a:lnTo>
                  <a:pt x="0" y="3300960"/>
                </a:lnTo>
                <a:lnTo>
                  <a:pt x="0" y="0"/>
                </a:lnTo>
                <a:close/>
              </a:path>
            </a:pathLst>
          </a:custGeom>
          <a:blipFill>
            <a:blip r:embed="rId6"/>
            <a:stretch>
              <a:fillRect t="-16395" r="-14942" b="-8820"/>
            </a:stretch>
          </a:blipFill>
        </p:spPr>
      </p:sp>
      <p:sp>
        <p:nvSpPr>
          <p:cNvPr id="13" name="Freeform 13"/>
          <p:cNvSpPr/>
          <p:nvPr/>
        </p:nvSpPr>
        <p:spPr>
          <a:xfrm rot="72000">
            <a:off x="12867371" y="6671556"/>
            <a:ext cx="5454012" cy="3356593"/>
          </a:xfrm>
          <a:custGeom>
            <a:avLst/>
            <a:gdLst/>
            <a:ahLst/>
            <a:cxnLst/>
            <a:rect l="l" t="t" r="r" b="b"/>
            <a:pathLst>
              <a:path w="5454012" h="3356593">
                <a:moveTo>
                  <a:pt x="0" y="112822"/>
                </a:moveTo>
                <a:lnTo>
                  <a:pt x="5386065" y="0"/>
                </a:lnTo>
                <a:lnTo>
                  <a:pt x="5454012" y="3243771"/>
                </a:lnTo>
                <a:lnTo>
                  <a:pt x="67947" y="3356593"/>
                </a:lnTo>
                <a:lnTo>
                  <a:pt x="0" y="112822"/>
                </a:lnTo>
                <a:close/>
              </a:path>
            </a:pathLst>
          </a:custGeom>
          <a:blipFill>
            <a:blip r:embed="rId7"/>
            <a:stretch>
              <a:fillRect l="-9445" t="-10430" r="-1036" b="-9286"/>
            </a:stretch>
          </a:blipFill>
        </p:spPr>
      </p:sp>
      <p:sp>
        <p:nvSpPr>
          <p:cNvPr id="14" name="Freeform 14"/>
          <p:cNvSpPr/>
          <p:nvPr/>
        </p:nvSpPr>
        <p:spPr>
          <a:xfrm rot="35999">
            <a:off x="12882097" y="3330744"/>
            <a:ext cx="5424560" cy="3647715"/>
          </a:xfrm>
          <a:custGeom>
            <a:avLst/>
            <a:gdLst/>
            <a:ahLst/>
            <a:cxnLst/>
            <a:rect l="l" t="t" r="r" b="b"/>
            <a:pathLst>
              <a:path w="5424560" h="3647715">
                <a:moveTo>
                  <a:pt x="0" y="56414"/>
                </a:moveTo>
                <a:lnTo>
                  <a:pt x="5386951" y="0"/>
                </a:lnTo>
                <a:lnTo>
                  <a:pt x="5424560" y="3591301"/>
                </a:lnTo>
                <a:lnTo>
                  <a:pt x="37609" y="3647715"/>
                </a:lnTo>
                <a:lnTo>
                  <a:pt x="0" y="56414"/>
                </a:lnTo>
                <a:close/>
              </a:path>
            </a:pathLst>
          </a:custGeom>
          <a:blipFill>
            <a:blip r:embed="rId8"/>
            <a:stretch>
              <a:fillRect l="-5680" t="-2886" r="-450" b="-2365"/>
            </a:stretch>
          </a:blipFill>
        </p:spPr>
      </p:sp>
      <p:grpSp>
        <p:nvGrpSpPr>
          <p:cNvPr id="15" name="Group 15"/>
          <p:cNvGrpSpPr/>
          <p:nvPr/>
        </p:nvGrpSpPr>
        <p:grpSpPr>
          <a:xfrm>
            <a:off x="4285769" y="8979417"/>
            <a:ext cx="7295186" cy="1101248"/>
            <a:chOff x="0" y="0"/>
            <a:chExt cx="9726915" cy="1468331"/>
          </a:xfrm>
        </p:grpSpPr>
        <p:grpSp>
          <p:nvGrpSpPr>
            <p:cNvPr id="16" name="Group 16"/>
            <p:cNvGrpSpPr/>
            <p:nvPr/>
          </p:nvGrpSpPr>
          <p:grpSpPr>
            <a:xfrm>
              <a:off x="6834223" y="176681"/>
              <a:ext cx="2892692" cy="1291649"/>
              <a:chOff x="0" y="0"/>
              <a:chExt cx="2892692" cy="1291649"/>
            </a:xfrm>
          </p:grpSpPr>
          <p:sp>
            <p:nvSpPr>
              <p:cNvPr id="17" name="Freeform 17"/>
              <p:cNvSpPr/>
              <p:nvPr/>
            </p:nvSpPr>
            <p:spPr>
              <a:xfrm>
                <a:off x="0" y="0"/>
                <a:ext cx="2892679" cy="1291590"/>
              </a:xfrm>
              <a:custGeom>
                <a:avLst/>
                <a:gdLst/>
                <a:ahLst/>
                <a:cxnLst/>
                <a:rect l="l" t="t" r="r" b="b"/>
                <a:pathLst>
                  <a:path w="2892679" h="1291590">
                    <a:moveTo>
                      <a:pt x="0" y="0"/>
                    </a:moveTo>
                    <a:lnTo>
                      <a:pt x="2892679" y="0"/>
                    </a:lnTo>
                    <a:lnTo>
                      <a:pt x="2892679" y="1291590"/>
                    </a:lnTo>
                    <a:lnTo>
                      <a:pt x="0" y="1291590"/>
                    </a:lnTo>
                    <a:lnTo>
                      <a:pt x="0" y="0"/>
                    </a:lnTo>
                    <a:close/>
                  </a:path>
                </a:pathLst>
              </a:custGeom>
              <a:blipFill>
                <a:blip r:embed="rId9"/>
                <a:stretch>
                  <a:fillRect t="-146" b="-150"/>
                </a:stretch>
              </a:blipFill>
            </p:spPr>
          </p:sp>
        </p:grpSp>
        <p:grpSp>
          <p:nvGrpSpPr>
            <p:cNvPr id="18" name="Group 18"/>
            <p:cNvGrpSpPr/>
            <p:nvPr/>
          </p:nvGrpSpPr>
          <p:grpSpPr>
            <a:xfrm>
              <a:off x="0" y="253067"/>
              <a:ext cx="2994819" cy="962199"/>
              <a:chOff x="0" y="0"/>
              <a:chExt cx="2994819" cy="962199"/>
            </a:xfrm>
          </p:grpSpPr>
          <p:sp>
            <p:nvSpPr>
              <p:cNvPr id="19" name="Freeform 19"/>
              <p:cNvSpPr/>
              <p:nvPr/>
            </p:nvSpPr>
            <p:spPr>
              <a:xfrm>
                <a:off x="0" y="0"/>
                <a:ext cx="2994787" cy="962152"/>
              </a:xfrm>
              <a:custGeom>
                <a:avLst/>
                <a:gdLst/>
                <a:ahLst/>
                <a:cxnLst/>
                <a:rect l="l" t="t" r="r" b="b"/>
                <a:pathLst>
                  <a:path w="2994787" h="962152">
                    <a:moveTo>
                      <a:pt x="0" y="0"/>
                    </a:moveTo>
                    <a:lnTo>
                      <a:pt x="2994787" y="0"/>
                    </a:lnTo>
                    <a:lnTo>
                      <a:pt x="2994787" y="962152"/>
                    </a:lnTo>
                    <a:lnTo>
                      <a:pt x="0" y="962152"/>
                    </a:lnTo>
                    <a:lnTo>
                      <a:pt x="0" y="0"/>
                    </a:lnTo>
                    <a:close/>
                  </a:path>
                </a:pathLst>
              </a:custGeom>
              <a:blipFill>
                <a:blip r:embed="rId10"/>
                <a:stretch>
                  <a:fillRect t="-58" r="-1" b="-63"/>
                </a:stretch>
              </a:blipFill>
            </p:spPr>
          </p:sp>
        </p:grpSp>
        <p:grpSp>
          <p:nvGrpSpPr>
            <p:cNvPr id="20" name="Group 20"/>
            <p:cNvGrpSpPr/>
            <p:nvPr/>
          </p:nvGrpSpPr>
          <p:grpSpPr>
            <a:xfrm>
              <a:off x="3965668" y="0"/>
              <a:ext cx="2343296" cy="1468331"/>
              <a:chOff x="0" y="0"/>
              <a:chExt cx="2343296" cy="1468331"/>
            </a:xfrm>
          </p:grpSpPr>
          <p:sp>
            <p:nvSpPr>
              <p:cNvPr id="21" name="Freeform 21"/>
              <p:cNvSpPr/>
              <p:nvPr/>
            </p:nvSpPr>
            <p:spPr>
              <a:xfrm>
                <a:off x="0" y="0"/>
                <a:ext cx="2343277" cy="1468374"/>
              </a:xfrm>
              <a:custGeom>
                <a:avLst/>
                <a:gdLst/>
                <a:ahLst/>
                <a:cxnLst/>
                <a:rect l="l" t="t" r="r" b="b"/>
                <a:pathLst>
                  <a:path w="2343277" h="1468374">
                    <a:moveTo>
                      <a:pt x="0" y="0"/>
                    </a:moveTo>
                    <a:lnTo>
                      <a:pt x="2343277" y="0"/>
                    </a:lnTo>
                    <a:lnTo>
                      <a:pt x="2343277" y="1468374"/>
                    </a:lnTo>
                    <a:lnTo>
                      <a:pt x="0" y="1468374"/>
                    </a:lnTo>
                    <a:lnTo>
                      <a:pt x="0" y="0"/>
                    </a:lnTo>
                    <a:close/>
                  </a:path>
                </a:pathLst>
              </a:custGeom>
              <a:blipFill>
                <a:blip r:embed="rId11"/>
                <a:stretch>
                  <a:fillRect t="-58" b="-55"/>
                </a:stretch>
              </a:blipFill>
            </p:spPr>
          </p:sp>
        </p:grpSp>
      </p:grpSp>
      <p:sp>
        <p:nvSpPr>
          <p:cNvPr id="22" name="Freeform 22"/>
          <p:cNvSpPr/>
          <p:nvPr/>
        </p:nvSpPr>
        <p:spPr>
          <a:xfrm>
            <a:off x="716636" y="7158759"/>
            <a:ext cx="399176" cy="399176"/>
          </a:xfrm>
          <a:custGeom>
            <a:avLst/>
            <a:gdLst/>
            <a:ahLst/>
            <a:cxnLst/>
            <a:rect l="l" t="t" r="r" b="b"/>
            <a:pathLst>
              <a:path w="399176" h="399176">
                <a:moveTo>
                  <a:pt x="0" y="0"/>
                </a:moveTo>
                <a:lnTo>
                  <a:pt x="399175" y="0"/>
                </a:lnTo>
                <a:lnTo>
                  <a:pt x="399175" y="399176"/>
                </a:lnTo>
                <a:lnTo>
                  <a:pt x="0" y="39917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23" name="TextBox 23"/>
          <p:cNvSpPr txBox="1"/>
          <p:nvPr/>
        </p:nvSpPr>
        <p:spPr>
          <a:xfrm>
            <a:off x="6982884" y="6970466"/>
            <a:ext cx="4315154" cy="1117789"/>
          </a:xfrm>
          <a:prstGeom prst="rect">
            <a:avLst/>
          </a:prstGeom>
        </p:spPr>
        <p:txBody>
          <a:bodyPr lIns="0" tIns="0" rIns="0" bIns="0" rtlCol="0" anchor="t">
            <a:spAutoFit/>
          </a:bodyPr>
          <a:lstStyle/>
          <a:p>
            <a:pPr>
              <a:lnSpc>
                <a:spcPts val="2940"/>
              </a:lnSpc>
            </a:pPr>
            <a:r>
              <a:rPr lang="en-US" sz="2400" spc="-42" dirty="0">
                <a:solidFill>
                  <a:srgbClr val="145DA0"/>
                </a:solidFill>
                <a:latin typeface="Helvetica" panose="020B0604020202020204" pitchFamily="34" charset="0"/>
                <a:cs typeface="Helvetica" panose="020B0604020202020204" pitchFamily="34" charset="0"/>
              </a:rPr>
              <a:t>www.eduq.sk</a:t>
            </a:r>
          </a:p>
          <a:p>
            <a:pPr>
              <a:lnSpc>
                <a:spcPts val="2940"/>
              </a:lnSpc>
            </a:pPr>
            <a:r>
              <a:rPr lang="en-US" sz="2400" spc="-42" dirty="0">
                <a:solidFill>
                  <a:srgbClr val="145DA0"/>
                </a:solidFill>
                <a:latin typeface="Helvetica" panose="020B0604020202020204" pitchFamily="34" charset="0"/>
                <a:cs typeface="Helvetica" panose="020B0604020202020204" pitchFamily="34" charset="0"/>
              </a:rPr>
              <a:t>www.eduaweneurope.eu</a:t>
            </a:r>
          </a:p>
          <a:p>
            <a:pPr marL="0" lvl="1" indent="0">
              <a:lnSpc>
                <a:spcPts val="2940"/>
              </a:lnSpc>
              <a:spcBef>
                <a:spcPct val="0"/>
              </a:spcBef>
            </a:pPr>
            <a:r>
              <a:rPr lang="en-US" sz="2400" spc="-42" dirty="0">
                <a:solidFill>
                  <a:srgbClr val="145DA0"/>
                </a:solidFill>
                <a:latin typeface="Helvetica" panose="020B0604020202020204" pitchFamily="34" charset="0"/>
                <a:cs typeface="Helvetica" panose="020B0604020202020204" pitchFamily="34" charset="0"/>
              </a:rPr>
              <a:t>eduawen@eduaweneurope.com</a:t>
            </a:r>
          </a:p>
        </p:txBody>
      </p:sp>
      <p:sp>
        <p:nvSpPr>
          <p:cNvPr id="24" name="TextBox 24"/>
          <p:cNvSpPr txBox="1"/>
          <p:nvPr/>
        </p:nvSpPr>
        <p:spPr>
          <a:xfrm>
            <a:off x="1263465" y="7167022"/>
            <a:ext cx="4184636" cy="743793"/>
          </a:xfrm>
          <a:prstGeom prst="rect">
            <a:avLst/>
          </a:prstGeom>
        </p:spPr>
        <p:txBody>
          <a:bodyPr wrap="square" lIns="0" tIns="0" rIns="0" bIns="0" rtlCol="0" anchor="t">
            <a:spAutoFit/>
          </a:bodyPr>
          <a:lstStyle/>
          <a:p>
            <a:pPr algn="l">
              <a:lnSpc>
                <a:spcPts val="2940"/>
              </a:lnSpc>
            </a:pPr>
            <a:r>
              <a:rPr lang="en-US" sz="2400" spc="-39" dirty="0">
                <a:solidFill>
                  <a:srgbClr val="145DA0"/>
                </a:solidFill>
                <a:latin typeface="Helvetica" panose="020B0604020202020204" pitchFamily="34" charset="0"/>
                <a:cs typeface="Helvetica" panose="020B0604020202020204" pitchFamily="34" charset="0"/>
              </a:rPr>
              <a:t>www.finq.sk</a:t>
            </a:r>
          </a:p>
          <a:p>
            <a:pPr algn="l">
              <a:lnSpc>
                <a:spcPts val="2940"/>
              </a:lnSpc>
            </a:pPr>
            <a:r>
              <a:rPr lang="en-US" sz="2400" spc="-41" dirty="0">
                <a:solidFill>
                  <a:srgbClr val="145DA0"/>
                </a:solidFill>
                <a:latin typeface="Helvetica" panose="020B0604020202020204" pitchFamily="34" charset="0"/>
                <a:cs typeface="Helvetica" panose="020B0604020202020204" pitchFamily="34" charset="0"/>
              </a:rPr>
              <a:t>kovalova.jana@finqcentrum.sk</a:t>
            </a:r>
          </a:p>
        </p:txBody>
      </p:sp>
      <p:sp>
        <p:nvSpPr>
          <p:cNvPr id="25" name="Freeform 25"/>
          <p:cNvSpPr/>
          <p:nvPr/>
        </p:nvSpPr>
        <p:spPr>
          <a:xfrm>
            <a:off x="6436055" y="7119328"/>
            <a:ext cx="399176" cy="399176"/>
          </a:xfrm>
          <a:custGeom>
            <a:avLst/>
            <a:gdLst/>
            <a:ahLst/>
            <a:cxnLst/>
            <a:rect l="l" t="t" r="r" b="b"/>
            <a:pathLst>
              <a:path w="399176" h="399176">
                <a:moveTo>
                  <a:pt x="0" y="0"/>
                </a:moveTo>
                <a:lnTo>
                  <a:pt x="399176" y="0"/>
                </a:lnTo>
                <a:lnTo>
                  <a:pt x="399176" y="399176"/>
                </a:lnTo>
                <a:lnTo>
                  <a:pt x="0" y="39917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6" name="Obrázok 25" descr="Obrázok, na ktorom je čierny, temnota&#10;&#10;Automaticky generovaný popis">
            <a:extLst>
              <a:ext uri="{FF2B5EF4-FFF2-40B4-BE49-F238E27FC236}">
                <a16:creationId xmlns:a16="http://schemas.microsoft.com/office/drawing/2014/main" id="{365229BE-214C-554E-7D63-5353919A47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87194" y="9074884"/>
            <a:ext cx="2251856" cy="10057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8FD"/>
        </a:solidFill>
        <a:effectLst/>
      </p:bgPr>
    </p:bg>
    <p:spTree>
      <p:nvGrpSpPr>
        <p:cNvPr id="1" name=""/>
        <p:cNvGrpSpPr/>
        <p:nvPr/>
      </p:nvGrpSpPr>
      <p:grpSpPr>
        <a:xfrm>
          <a:off x="0" y="0"/>
          <a:ext cx="0" cy="0"/>
          <a:chOff x="0" y="0"/>
          <a:chExt cx="0" cy="0"/>
        </a:xfrm>
      </p:grpSpPr>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 y="38100"/>
            <a:ext cx="18288000" cy="10287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8FD"/>
        </a:solidFill>
        <a:effectLst/>
      </p:bgPr>
    </p:bg>
    <p:spTree>
      <p:nvGrpSpPr>
        <p:cNvPr id="1" name=""/>
        <p:cNvGrpSpPr/>
        <p:nvPr/>
      </p:nvGrpSpPr>
      <p:grpSpPr>
        <a:xfrm>
          <a:off x="0" y="0"/>
          <a:ext cx="0" cy="0"/>
          <a:chOff x="0" y="0"/>
          <a:chExt cx="0" cy="0"/>
        </a:xfrm>
      </p:grpSpPr>
      <p:sp>
        <p:nvSpPr>
          <p:cNvPr id="2" name="AutoShape 2"/>
          <p:cNvSpPr/>
          <p:nvPr/>
        </p:nvSpPr>
        <p:spPr>
          <a:xfrm>
            <a:off x="-685800" y="-102637"/>
            <a:ext cx="19359476" cy="2349435"/>
          </a:xfrm>
          <a:prstGeom prst="rect">
            <a:avLst/>
          </a:prstGeom>
          <a:solidFill>
            <a:srgbClr val="1E6BB8"/>
          </a:solidFill>
          <a:ln cap="sq">
            <a:noFill/>
            <a:prstDash val="solid"/>
            <a:miter/>
          </a:ln>
        </p:spPr>
      </p:sp>
      <p:sp>
        <p:nvSpPr>
          <p:cNvPr id="3" name="AutoShape 3"/>
          <p:cNvSpPr/>
          <p:nvPr/>
        </p:nvSpPr>
        <p:spPr>
          <a:xfrm>
            <a:off x="-764243" y="1818400"/>
            <a:ext cx="19359476" cy="425098"/>
          </a:xfrm>
          <a:prstGeom prst="rect">
            <a:avLst/>
          </a:prstGeom>
          <a:solidFill>
            <a:srgbClr val="C8DFF1"/>
          </a:solidFill>
        </p:spPr>
      </p:sp>
      <p:sp>
        <p:nvSpPr>
          <p:cNvPr id="4" name="TextBox 4"/>
          <p:cNvSpPr txBox="1"/>
          <p:nvPr/>
        </p:nvSpPr>
        <p:spPr>
          <a:xfrm>
            <a:off x="131597" y="329568"/>
            <a:ext cx="18139106" cy="1226105"/>
          </a:xfrm>
          <a:prstGeom prst="rect">
            <a:avLst/>
          </a:prstGeom>
        </p:spPr>
        <p:txBody>
          <a:bodyPr lIns="0" tIns="0" rIns="0" bIns="0" rtlCol="0" anchor="t">
            <a:spAutoFit/>
          </a:bodyPr>
          <a:lstStyle/>
          <a:p>
            <a:pPr marL="0" lvl="0" indent="0" algn="ctr">
              <a:lnSpc>
                <a:spcPts val="5040"/>
              </a:lnSpc>
              <a:spcBef>
                <a:spcPct val="0"/>
              </a:spcBef>
            </a:pPr>
            <a:r>
              <a:rPr lang="en-US" sz="3200" spc="115" dirty="0">
                <a:solidFill>
                  <a:srgbClr val="FFFFFF"/>
                </a:solidFill>
                <a:latin typeface="Helvetica Bold"/>
              </a:rPr>
              <a:t>MINIMÁLNE KVALITATÍVNE CIELE VYJADRENÉ PRIEMEROM </a:t>
            </a:r>
            <a:endParaRPr lang="sk-SK" sz="3200" spc="115" dirty="0">
              <a:solidFill>
                <a:srgbClr val="FFFFFF"/>
              </a:solidFill>
              <a:latin typeface="Helvetica Bold"/>
            </a:endParaRPr>
          </a:p>
          <a:p>
            <a:pPr marL="0" lvl="0" indent="0" algn="ctr">
              <a:lnSpc>
                <a:spcPts val="5040"/>
              </a:lnSpc>
              <a:spcBef>
                <a:spcPct val="0"/>
              </a:spcBef>
            </a:pPr>
            <a:r>
              <a:rPr lang="en-US" sz="3200" spc="115" dirty="0">
                <a:solidFill>
                  <a:srgbClr val="FFFFFF"/>
                </a:solidFill>
                <a:latin typeface="Helvetica Bold"/>
              </a:rPr>
              <a:t>VÝKONU ŽIAKOV</a:t>
            </a:r>
          </a:p>
        </p:txBody>
      </p:sp>
      <p:graphicFrame>
        <p:nvGraphicFramePr>
          <p:cNvPr id="5" name="Group 2"/>
          <p:cNvGraphicFramePr>
            <a:graphicFrameLocks noGrp="1"/>
          </p:cNvGraphicFramePr>
          <p:nvPr>
            <p:extLst>
              <p:ext uri="{D42A27DB-BD31-4B8C-83A1-F6EECF244321}">
                <p14:modId xmlns:p14="http://schemas.microsoft.com/office/powerpoint/2010/main" val="2151445508"/>
              </p:ext>
            </p:extLst>
          </p:nvPr>
        </p:nvGraphicFramePr>
        <p:xfrm>
          <a:off x="838200" y="2772252"/>
          <a:ext cx="16725900" cy="6629396"/>
        </p:xfrm>
        <a:graphic>
          <a:graphicData uri="http://schemas.openxmlformats.org/drawingml/2006/table">
            <a:tbl>
              <a:tblPr/>
              <a:tblGrid>
                <a:gridCol w="10197987">
                  <a:extLst>
                    <a:ext uri="{9D8B030D-6E8A-4147-A177-3AD203B41FA5}">
                      <a16:colId xmlns:a16="http://schemas.microsoft.com/office/drawing/2014/main" val="2314961722"/>
                    </a:ext>
                  </a:extLst>
                </a:gridCol>
                <a:gridCol w="2926062">
                  <a:extLst>
                    <a:ext uri="{9D8B030D-6E8A-4147-A177-3AD203B41FA5}">
                      <a16:colId xmlns:a16="http://schemas.microsoft.com/office/drawing/2014/main" val="1514336642"/>
                    </a:ext>
                  </a:extLst>
                </a:gridCol>
                <a:gridCol w="3601851">
                  <a:extLst>
                    <a:ext uri="{9D8B030D-6E8A-4147-A177-3AD203B41FA5}">
                      <a16:colId xmlns:a16="http://schemas.microsoft.com/office/drawing/2014/main" val="485577089"/>
                    </a:ext>
                  </a:extLst>
                </a:gridCol>
              </a:tblGrid>
              <a:tr h="1203356">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0">
                        <a:lnSpc>
                          <a:spcPct val="100000"/>
                        </a:lnSpc>
                        <a:spcBef>
                          <a:spcPct val="0"/>
                        </a:spcBef>
                        <a:spcAft>
                          <a:spcPct val="0"/>
                        </a:spcAft>
                        <a:buClrTx/>
                        <a:buSzTx/>
                        <a:buFontTx/>
                        <a:buNone/>
                        <a:tabLst/>
                      </a:pPr>
                      <a:r>
                        <a:rPr kumimoji="0" lang="sk-SK" altLang="sk-SK" sz="3200" b="1" i="0" u="none" strike="noStrike" cap="none" normalizeH="0" baseline="0" dirty="0">
                          <a:ln>
                            <a:noFill/>
                          </a:ln>
                          <a:solidFill>
                            <a:srgbClr val="FFFFFF"/>
                          </a:solidFill>
                          <a:effectLst/>
                          <a:latin typeface="Helvetica" panose="020B0604020202020204" pitchFamily="34" charset="0"/>
                          <a:cs typeface="Helvetica" panose="020B0604020202020204" pitchFamily="34" charset="0"/>
                          <a:sym typeface="Arial" panose="020B0604020202020204" pitchFamily="34" charset="0"/>
                        </a:rPr>
                        <a:t>Vzdelávací program </a:t>
                      </a:r>
                      <a:endParaRPr kumimoji="0" lang="sk-SK" altLang="sk-SK" sz="3200" b="0" i="0" u="none" strike="noStrike" cap="none" normalizeH="0" baseline="0" dirty="0">
                        <a:ln>
                          <a:noFill/>
                        </a:ln>
                        <a:solidFill>
                          <a:srgbClr val="000000"/>
                        </a:solidFill>
                        <a:effectLst/>
                        <a:latin typeface="Helvetica" panose="020B0604020202020204" pitchFamily="34" charset="0"/>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sk-SK" altLang="sk-SK" sz="3200" b="1" i="0" u="none" strike="noStrike" cap="none" normalizeH="0" baseline="0" dirty="0">
                          <a:ln>
                            <a:noFill/>
                          </a:ln>
                          <a:solidFill>
                            <a:srgbClr val="FFFFFF"/>
                          </a:solidFill>
                          <a:effectLst/>
                          <a:latin typeface="Helvetica" panose="020B0604020202020204" pitchFamily="34" charset="0"/>
                          <a:cs typeface="Helvetica" panose="020B0604020202020204" pitchFamily="34" charset="0"/>
                          <a:sym typeface="Arial" panose="020B0604020202020204" pitchFamily="34" charset="0"/>
                        </a:rPr>
                        <a:t>Úroveň podľa </a:t>
                      </a:r>
                      <a:r>
                        <a:rPr kumimoji="0" lang="sk-SK" altLang="sk-SK" sz="3200" b="1" i="0" u="none" strike="noStrike" cap="none" normalizeH="0" baseline="0" dirty="0" err="1">
                          <a:ln>
                            <a:noFill/>
                          </a:ln>
                          <a:solidFill>
                            <a:srgbClr val="FFFFFF"/>
                          </a:solidFill>
                          <a:effectLst/>
                          <a:latin typeface="Helvetica" panose="020B0604020202020204" pitchFamily="34" charset="0"/>
                          <a:cs typeface="Helvetica" panose="020B0604020202020204" pitchFamily="34" charset="0"/>
                          <a:sym typeface="Arial" panose="020B0604020202020204" pitchFamily="34" charset="0"/>
                        </a:rPr>
                        <a:t>DaCoSiDe</a:t>
                      </a:r>
                      <a:endParaRPr kumimoji="0" lang="sk-SK" altLang="sk-SK" sz="3200" b="0" i="0" u="none" strike="noStrike" cap="none" normalizeH="0" baseline="0" dirty="0">
                        <a:ln>
                          <a:noFill/>
                        </a:ln>
                        <a:solidFill>
                          <a:srgbClr val="000000"/>
                        </a:solidFill>
                        <a:effectLst/>
                        <a:latin typeface="Helvetica" panose="020B0604020202020204" pitchFamily="34" charset="0"/>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sk-SK" altLang="sk-SK" sz="3200" b="1" i="0" u="none" strike="noStrike" cap="none" normalizeH="0" baseline="0" dirty="0">
                          <a:ln>
                            <a:noFill/>
                          </a:ln>
                          <a:solidFill>
                            <a:srgbClr val="FFFFFF"/>
                          </a:solidFill>
                          <a:effectLst/>
                          <a:latin typeface="Helvetica" panose="020B0604020202020204" pitchFamily="34" charset="0"/>
                          <a:cs typeface="Helvetica" panose="020B0604020202020204" pitchFamily="34" charset="0"/>
                          <a:sym typeface="Arial" panose="020B0604020202020204" pitchFamily="34" charset="0"/>
                        </a:rPr>
                        <a:t>Bodový priemer podľa OECD</a:t>
                      </a:r>
                      <a:endParaRPr kumimoji="0" lang="sk-SK" altLang="sk-SK" sz="3200" b="0" i="0" u="none" strike="noStrike" cap="none" normalizeH="0" baseline="0" dirty="0">
                        <a:ln>
                          <a:noFill/>
                        </a:ln>
                        <a:solidFill>
                          <a:srgbClr val="000000"/>
                        </a:solidFill>
                        <a:effectLst/>
                        <a:latin typeface="Helvetica" panose="020B0604020202020204" pitchFamily="34" charset="0"/>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4018153091"/>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Prvý stupeň základných škôl</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A1.2</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2,50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extLst>
                  <a:ext uri="{0D108BD9-81ED-4DB2-BD59-A6C34878D82A}">
                    <a16:rowId xmlns:a16="http://schemas.microsoft.com/office/drawing/2014/main" val="2307129001"/>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Druhý stupeň základných škôl </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B1.1</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4,50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3688264735"/>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8-ročné gymnázium nižší stupeň</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B1.1</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4,50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extLst>
                  <a:ext uri="{0D108BD9-81ED-4DB2-BD59-A6C34878D82A}">
                    <a16:rowId xmlns:a16="http://schemas.microsoft.com/office/drawing/2014/main" val="2048605635"/>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4-ročné a 8-ročné gymnázium vyšší stupeň</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B1.2</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5,50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2127468074"/>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Bilingválne 5-ročné gymnázium </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B1.2</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6,00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extLst>
                  <a:ext uri="{0D108BD9-81ED-4DB2-BD59-A6C34878D82A}">
                    <a16:rowId xmlns:a16="http://schemas.microsoft.com/office/drawing/2014/main" val="254766597"/>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H odbory stredných odborných škôl</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B1.1</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4,80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1074313618"/>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M a K odbory stredných odborných škôl </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B1.1</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5,00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EEF"/>
                    </a:solidFill>
                  </a:tcPr>
                </a:tc>
                <a:extLst>
                  <a:ext uri="{0D108BD9-81ED-4DB2-BD59-A6C34878D82A}">
                    <a16:rowId xmlns:a16="http://schemas.microsoft.com/office/drawing/2014/main" val="1953553859"/>
                  </a:ext>
                </a:extLst>
              </a:tr>
              <a:tr h="678255">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177800" marR="0" lvl="0" indent="0" algn="l"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5-ročné M a K odbory stredných odborných škôl </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B1.2</a:t>
                      </a:r>
                      <a:endParaRPr lang="sk-SK" altLang="sk-SK" sz="3200" u="none" strike="noStrike" kern="1200" spc="-61">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tc>
                  <a:txBody>
                    <a:bodyPr/>
                    <a:lstStyle>
                      <a:lvl1pPr>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2116138" indent="-16589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2903538" indent="-198913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35829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4040188" indent="-2211388">
                        <a:lnSpc>
                          <a:spcPct val="90000"/>
                        </a:lnSpc>
                        <a:spcBef>
                          <a:spcPts val="2000"/>
                        </a:spcBef>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4973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49545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54117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5868988" indent="-2211388" fontAlgn="base" hangingPunct="0">
                        <a:lnSpc>
                          <a:spcPct val="90000"/>
                        </a:lnSpc>
                        <a:spcBef>
                          <a:spcPts val="2000"/>
                        </a:spcBef>
                        <a:spcAft>
                          <a:spcPct val="0"/>
                        </a:spcAft>
                        <a:buSzPct val="100000"/>
                        <a:buFont typeface="Arial" panose="020B0604020202020204" pitchFamily="34" charset="0"/>
                        <a:defRPr sz="50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Arial" panose="020B0604020202020204" pitchFamily="34" charset="0"/>
                        </a:rPr>
                        <a:t>5,50</a:t>
                      </a:r>
                      <a:endParaRPr lang="sk-SK" altLang="sk-SK" sz="3200" u="none" strike="noStrike" kern="1200" spc="-61" dirty="0">
                        <a:solidFill>
                          <a:srgbClr val="0C4984"/>
                        </a:solidFill>
                        <a:latin typeface="Helvetica" panose="020B0604020202020204" pitchFamily="34" charset="0"/>
                        <a:ea typeface="+mn-ea"/>
                        <a:cs typeface="Helvetica" panose="020B0604020202020204" pitchFamily="34" charset="0"/>
                        <a:sym typeface="Calibri" panose="020F0502020204030204" pitchFamily="34" charset="0"/>
                      </a:endParaRPr>
                    </a:p>
                  </a:txBody>
                  <a:tcPr marL="44450" marR="44450" marT="44450" marB="4445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FF7"/>
                    </a:solidFill>
                  </a:tcPr>
                </a:tc>
                <a:extLst>
                  <a:ext uri="{0D108BD9-81ED-4DB2-BD59-A6C34878D82A}">
                    <a16:rowId xmlns:a16="http://schemas.microsoft.com/office/drawing/2014/main" val="714423186"/>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8FD"/>
        </a:solidFill>
        <a:effectLst/>
      </p:bgPr>
    </p:bg>
    <p:spTree>
      <p:nvGrpSpPr>
        <p:cNvPr id="1" name=""/>
        <p:cNvGrpSpPr/>
        <p:nvPr/>
      </p:nvGrpSpPr>
      <p:grpSpPr>
        <a:xfrm>
          <a:off x="0" y="0"/>
          <a:ext cx="0" cy="0"/>
          <a:chOff x="0" y="0"/>
          <a:chExt cx="0" cy="0"/>
        </a:xfrm>
      </p:grpSpPr>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9297"/>
            <a:ext cx="18288000" cy="80084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1255D9F5-8349-5411-1184-B12D256E98A7}"/>
              </a:ext>
            </a:extLst>
          </p:cNvPr>
          <p:cNvSpPr txBox="1"/>
          <p:nvPr/>
        </p:nvSpPr>
        <p:spPr>
          <a:xfrm>
            <a:off x="127504" y="1708910"/>
            <a:ext cx="9144000" cy="5490606"/>
          </a:xfrm>
          <a:prstGeom prst="rect">
            <a:avLst/>
          </a:prstGeom>
          <a:noFill/>
        </p:spPr>
        <p:txBody>
          <a:bodyPr wrap="square">
            <a:spAutoFit/>
          </a:bodyPr>
          <a:lstStyle/>
          <a:p>
            <a:pPr indent="270510">
              <a:spcAft>
                <a:spcPts val="800"/>
              </a:spcAft>
            </a:pPr>
            <a:r>
              <a:rPr lang="sk-SK" sz="2400" b="1"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Pozorne si prečítaj nasledujúci text a potom odpovedz na otázky: </a:t>
            </a:r>
            <a:endParaRPr lang="sk-SK"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sk-SK" sz="2400" dirty="0">
                <a:effectLst/>
                <a:latin typeface="Calibri" panose="020F0502020204030204" pitchFamily="34" charset="0"/>
                <a:ea typeface="Calibri" panose="020F0502020204030204" pitchFamily="34" charset="0"/>
                <a:cs typeface="Times New Roman" panose="02020603050405020304" pitchFamily="18" charset="0"/>
              </a:rPr>
              <a:t>         </a:t>
            </a:r>
            <a:r>
              <a:rPr lang="sk-SK" sz="24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Termínovaný vklad je bankový produkt, určený na zhodnotenie voľných finančných prostriedkov. Ide o produkt, ktorý je vhodný pre ľudí, ktorí si plánujú vložiť určitú sumu peňazí na vopred stanovenú dobu (viazanosti). Termínovaný vklad môže byť buď jednorazový, alebo automaticky obnovovaný. Jednorazový termínovaný vklad zaniká v termíne svojej viazanosti. Vkladateľ sa pri založení termínovaného vkladu rozhodne, či po skončení splatnosti sa vklad automaticky obnoví na rovnaké obdobie, alebo sa ukončí a prostriedky aj s úrokmi sa prevedú na bežný účet.</a:t>
            </a:r>
            <a:endParaRPr lang="sk-SK"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BlokTextu 6">
            <a:extLst>
              <a:ext uri="{FF2B5EF4-FFF2-40B4-BE49-F238E27FC236}">
                <a16:creationId xmlns:a16="http://schemas.microsoft.com/office/drawing/2014/main" id="{8E3D1BFD-C1F4-E807-2FD3-F6050A230AD8}"/>
              </a:ext>
            </a:extLst>
          </p:cNvPr>
          <p:cNvSpPr txBox="1"/>
          <p:nvPr/>
        </p:nvSpPr>
        <p:spPr>
          <a:xfrm>
            <a:off x="493243" y="7658100"/>
            <a:ext cx="9144000" cy="2223750"/>
          </a:xfrm>
          <a:prstGeom prst="rect">
            <a:avLst/>
          </a:prstGeom>
          <a:noFill/>
        </p:spPr>
        <p:txBody>
          <a:bodyPr wrap="square">
            <a:spAutoFit/>
          </a:bodyPr>
          <a:lstStyle/>
          <a:p>
            <a:pPr algn="just">
              <a:lnSpc>
                <a:spcPct val="107000"/>
              </a:lnSpc>
              <a:spcAft>
                <a:spcPts val="800"/>
              </a:spcAft>
            </a:pPr>
            <a:r>
              <a:rPr lang="sk-SK" sz="2800" b="1" dirty="0">
                <a:effectLst/>
                <a:latin typeface="Calibri" panose="020F0502020204030204" pitchFamily="34" charset="0"/>
                <a:ea typeface="Calibri" panose="020F0502020204030204" pitchFamily="34" charset="0"/>
                <a:cs typeface="Times New Roman" panose="02020603050405020304" pitchFamily="18" charset="0"/>
              </a:rPr>
              <a:t>Ktorá inštitúcia poskytuje klientom termínovaný vklad?</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k-SK" sz="2800" dirty="0">
                <a:effectLst/>
                <a:latin typeface="Calibri" panose="020F0502020204030204" pitchFamily="34" charset="0"/>
                <a:ea typeface="Calibri" panose="020F0502020204030204" pitchFamily="34" charset="0"/>
                <a:cs typeface="Times New Roman" panose="02020603050405020304" pitchFamily="18" charset="0"/>
              </a:rPr>
              <a:t>A) Banka.</a:t>
            </a:r>
          </a:p>
          <a:p>
            <a:pPr algn="just">
              <a:lnSpc>
                <a:spcPct val="107000"/>
              </a:lnSpc>
              <a:spcAft>
                <a:spcPts val="800"/>
              </a:spcAft>
            </a:pPr>
            <a:r>
              <a:rPr lang="sk-SK" sz="2800" dirty="0">
                <a:effectLst/>
                <a:latin typeface="Calibri" panose="020F0502020204030204" pitchFamily="34" charset="0"/>
                <a:ea typeface="Calibri" panose="020F0502020204030204" pitchFamily="34" charset="0"/>
                <a:cs typeface="Times New Roman" panose="02020603050405020304" pitchFamily="18" charset="0"/>
              </a:rPr>
              <a:t>B) Národná rada Slovenskej republiky.</a:t>
            </a:r>
          </a:p>
          <a:p>
            <a:pPr algn="just">
              <a:lnSpc>
                <a:spcPct val="107000"/>
              </a:lnSpc>
              <a:spcAft>
                <a:spcPts val="800"/>
              </a:spcAft>
            </a:pPr>
            <a:r>
              <a:rPr lang="sk-SK" sz="2800" dirty="0">
                <a:effectLst/>
                <a:latin typeface="Calibri" panose="020F0502020204030204" pitchFamily="34" charset="0"/>
                <a:ea typeface="Calibri" panose="020F0502020204030204" pitchFamily="34" charset="0"/>
                <a:cs typeface="Times New Roman" panose="02020603050405020304" pitchFamily="18" charset="0"/>
              </a:rPr>
              <a:t>C) Colný úrad.</a:t>
            </a:r>
          </a:p>
        </p:txBody>
      </p:sp>
      <p:pic>
        <p:nvPicPr>
          <p:cNvPr id="8" name="Obrázok 7">
            <a:extLst>
              <a:ext uri="{FF2B5EF4-FFF2-40B4-BE49-F238E27FC236}">
                <a16:creationId xmlns:a16="http://schemas.microsoft.com/office/drawing/2014/main" id="{6E3A0621-8A24-65A0-08E4-2746AF88FF0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80068" y="1675318"/>
            <a:ext cx="6328714" cy="8611682"/>
          </a:xfrm>
          <a:prstGeom prst="rect">
            <a:avLst/>
          </a:prstGeom>
          <a:noFill/>
          <a:ln>
            <a:noFill/>
          </a:ln>
        </p:spPr>
      </p:pic>
      <p:sp>
        <p:nvSpPr>
          <p:cNvPr id="10" name="BlokTextu 9">
            <a:extLst>
              <a:ext uri="{FF2B5EF4-FFF2-40B4-BE49-F238E27FC236}">
                <a16:creationId xmlns:a16="http://schemas.microsoft.com/office/drawing/2014/main" id="{0EDC37B0-DA4B-174C-B9EE-EABB6D9FDD63}"/>
              </a:ext>
            </a:extLst>
          </p:cNvPr>
          <p:cNvSpPr txBox="1"/>
          <p:nvPr/>
        </p:nvSpPr>
        <p:spPr>
          <a:xfrm>
            <a:off x="9714094" y="171934"/>
            <a:ext cx="8229600" cy="3599062"/>
          </a:xfrm>
          <a:prstGeom prst="rect">
            <a:avLst/>
          </a:prstGeom>
          <a:noFill/>
        </p:spPr>
        <p:txBody>
          <a:bodyPr wrap="square">
            <a:spAutoFit/>
          </a:bodyPr>
          <a:lstStyle/>
          <a:p>
            <a:pPr algn="just">
              <a:lnSpc>
                <a:spcPct val="107000"/>
              </a:lnSpc>
              <a:spcAft>
                <a:spcPts val="800"/>
              </a:spcAft>
            </a:pPr>
            <a:r>
              <a:rPr lang="sk-SK"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 základe akčného letáku rozhodni, koľko zaplatí zákazník, ktorý si kúpi robotický vysávač a mobilný telefón bez spätného výkupného bonusu:</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k-SK"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lphaUcParenR"/>
            </a:pPr>
            <a:r>
              <a:rPr lang="sk-SK" sz="2800" dirty="0">
                <a:effectLst/>
                <a:latin typeface="Calibri" panose="020F0502020204030204" pitchFamily="34" charset="0"/>
                <a:ea typeface="Calibri" panose="020F0502020204030204" pitchFamily="34" charset="0"/>
                <a:cs typeface="Times New Roman" panose="02020603050405020304" pitchFamily="18" charset="0"/>
              </a:rPr>
              <a:t>928 eur,</a:t>
            </a:r>
          </a:p>
          <a:p>
            <a:pPr marL="342900" lvl="0" indent="-342900">
              <a:lnSpc>
                <a:spcPct val="115000"/>
              </a:lnSpc>
              <a:buFont typeface="+mj-lt"/>
              <a:buAutoNum type="alphaUcParenR"/>
            </a:pPr>
            <a:r>
              <a:rPr lang="sk-SK" sz="2800" dirty="0">
                <a:effectLst/>
                <a:latin typeface="Calibri" panose="020F0502020204030204" pitchFamily="34" charset="0"/>
                <a:ea typeface="Calibri" panose="020F0502020204030204" pitchFamily="34" charset="0"/>
                <a:cs typeface="Times New Roman" panose="02020603050405020304" pitchFamily="18" charset="0"/>
              </a:rPr>
              <a:t>948 eur,</a:t>
            </a:r>
          </a:p>
          <a:p>
            <a:pPr marL="342900" lvl="0" indent="-342900">
              <a:lnSpc>
                <a:spcPct val="115000"/>
              </a:lnSpc>
              <a:spcAft>
                <a:spcPts val="800"/>
              </a:spcAft>
              <a:buFont typeface="+mj-lt"/>
              <a:buAutoNum type="alphaUcParenR"/>
            </a:pPr>
            <a:r>
              <a:rPr lang="sk-SK" sz="2800" dirty="0">
                <a:effectLst/>
                <a:latin typeface="Calibri" panose="020F0502020204030204" pitchFamily="34" charset="0"/>
                <a:ea typeface="Calibri" panose="020F0502020204030204" pitchFamily="34" charset="0"/>
                <a:cs typeface="Times New Roman" panose="02020603050405020304" pitchFamily="18" charset="0"/>
              </a:rPr>
              <a:t>968 eur.</a:t>
            </a:r>
          </a:p>
        </p:txBody>
      </p:sp>
      <p:sp>
        <p:nvSpPr>
          <p:cNvPr id="11" name="BlokTextu 10">
            <a:extLst>
              <a:ext uri="{FF2B5EF4-FFF2-40B4-BE49-F238E27FC236}">
                <a16:creationId xmlns:a16="http://schemas.microsoft.com/office/drawing/2014/main" id="{F0580C53-8B35-7978-D703-B23B55ED4718}"/>
              </a:ext>
            </a:extLst>
          </p:cNvPr>
          <p:cNvSpPr txBox="1"/>
          <p:nvPr/>
        </p:nvSpPr>
        <p:spPr>
          <a:xfrm>
            <a:off x="155213" y="85710"/>
            <a:ext cx="9144000" cy="1446550"/>
          </a:xfrm>
          <a:prstGeom prst="rect">
            <a:avLst/>
          </a:prstGeom>
          <a:noFill/>
        </p:spPr>
        <p:txBody>
          <a:bodyPr wrap="square" rtlCol="0">
            <a:spAutoFit/>
          </a:bodyPr>
          <a:lstStyle/>
          <a:p>
            <a:r>
              <a:rPr lang="sk-SK" sz="4400" dirty="0"/>
              <a:t>Príklad z oblastí Čítanie a Matematika  úroveň A2</a:t>
            </a:r>
          </a:p>
        </p:txBody>
      </p:sp>
    </p:spTree>
    <p:extLst>
      <p:ext uri="{BB962C8B-B14F-4D97-AF65-F5344CB8AC3E}">
        <p14:creationId xmlns:p14="http://schemas.microsoft.com/office/powerpoint/2010/main" val="219674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a:extLst>
              <a:ext uri="{FF2B5EF4-FFF2-40B4-BE49-F238E27FC236}">
                <a16:creationId xmlns:a16="http://schemas.microsoft.com/office/drawing/2014/main" id="{42BE24EF-4AD4-84A6-C9CE-A5DB826BEDBC}"/>
              </a:ext>
            </a:extLst>
          </p:cNvPr>
          <p:cNvSpPr txBox="1"/>
          <p:nvPr/>
        </p:nvSpPr>
        <p:spPr>
          <a:xfrm>
            <a:off x="1066800" y="2352410"/>
            <a:ext cx="15697200" cy="3333220"/>
          </a:xfrm>
          <a:prstGeom prst="rect">
            <a:avLst/>
          </a:prstGeom>
          <a:noFill/>
        </p:spPr>
        <p:txBody>
          <a:bodyPr wrap="square">
            <a:spAutoFit/>
          </a:bodyPr>
          <a:lstStyle/>
          <a:p>
            <a:pPr indent="449580" algn="just">
              <a:lnSpc>
                <a:spcPct val="107000"/>
              </a:lnSpc>
              <a:spcAft>
                <a:spcPts val="800"/>
              </a:spcAft>
            </a:pPr>
            <a:r>
              <a:rPr lang="sk-SK" sz="3200" b="1"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Pozorne si prečítaj nasledujúci text a potom odpovedz na otázky:</a:t>
            </a:r>
            <a:endParaRPr lang="sk-SK" sz="24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sk-SK" sz="3200" dirty="0">
                <a:effectLst/>
                <a:latin typeface="Calibri" panose="020F0502020204030204" pitchFamily="34" charset="0"/>
                <a:ea typeface="Calibri" panose="020F0502020204030204" pitchFamily="34" charset="0"/>
                <a:cs typeface="Times New Roman" panose="02020603050405020304" pitchFamily="18" charset="0"/>
              </a:rPr>
              <a:t>Súčasná kríza do určitej miery zvyšuje dopyt po špekulatívnych aktívach, viacerí analytici predpokladajú, že virtuálne meny majú podobné vlastnosti ako zlato. Virtuálne meny by teda mohli byť ochranou pred oslabením amerického dolára a pred infláciou. Na druhej strane, zlato ako komodita má konkrétnu fyzickú podstatu, čiže v tomto smere je úplným opakom virtuálnych mien.</a:t>
            </a:r>
          </a:p>
        </p:txBody>
      </p:sp>
      <p:sp>
        <p:nvSpPr>
          <p:cNvPr id="5" name="BlokTextu 4">
            <a:extLst>
              <a:ext uri="{FF2B5EF4-FFF2-40B4-BE49-F238E27FC236}">
                <a16:creationId xmlns:a16="http://schemas.microsoft.com/office/drawing/2014/main" id="{773A940D-5947-1E41-A3A8-0CDD2B5910E9}"/>
              </a:ext>
            </a:extLst>
          </p:cNvPr>
          <p:cNvSpPr txBox="1"/>
          <p:nvPr/>
        </p:nvSpPr>
        <p:spPr>
          <a:xfrm>
            <a:off x="1524000" y="6286500"/>
            <a:ext cx="8839200" cy="2223750"/>
          </a:xfrm>
          <a:prstGeom prst="rect">
            <a:avLst/>
          </a:prstGeom>
          <a:noFill/>
        </p:spPr>
        <p:txBody>
          <a:bodyPr wrap="square">
            <a:spAutoFit/>
          </a:bodyPr>
          <a:lstStyle/>
          <a:p>
            <a:pPr>
              <a:lnSpc>
                <a:spcPct val="107000"/>
              </a:lnSpc>
              <a:spcAft>
                <a:spcPts val="800"/>
              </a:spcAft>
            </a:pPr>
            <a:r>
              <a:rPr lang="sk-SK"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Virtuálne meny sú vhodným zabezpečením proti inflácii.</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Pravdivé.</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Nepravdivé.</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Nevyplýva z textu.</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BlokTextu 7">
            <a:extLst>
              <a:ext uri="{FF2B5EF4-FFF2-40B4-BE49-F238E27FC236}">
                <a16:creationId xmlns:a16="http://schemas.microsoft.com/office/drawing/2014/main" id="{2BFAE039-0FE7-6340-29CD-1CD350192988}"/>
              </a:ext>
            </a:extLst>
          </p:cNvPr>
          <p:cNvSpPr txBox="1"/>
          <p:nvPr/>
        </p:nvSpPr>
        <p:spPr>
          <a:xfrm>
            <a:off x="457200" y="554414"/>
            <a:ext cx="9607117" cy="769441"/>
          </a:xfrm>
          <a:prstGeom prst="rect">
            <a:avLst/>
          </a:prstGeom>
          <a:noFill/>
        </p:spPr>
        <p:txBody>
          <a:bodyPr wrap="none" rtlCol="0">
            <a:spAutoFit/>
          </a:bodyPr>
          <a:lstStyle/>
          <a:p>
            <a:r>
              <a:rPr lang="sk-SK" sz="4400" dirty="0"/>
              <a:t>Príklad Čítanie s porozumením úroveň B1</a:t>
            </a:r>
          </a:p>
        </p:txBody>
      </p:sp>
    </p:spTree>
    <p:extLst>
      <p:ext uri="{BB962C8B-B14F-4D97-AF65-F5344CB8AC3E}">
        <p14:creationId xmlns:p14="http://schemas.microsoft.com/office/powerpoint/2010/main" val="256649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a:extLst>
              <a:ext uri="{FF2B5EF4-FFF2-40B4-BE49-F238E27FC236}">
                <a16:creationId xmlns:a16="http://schemas.microsoft.com/office/drawing/2014/main" id="{35D07B33-8A44-247A-239F-433438EFE038}"/>
              </a:ext>
            </a:extLst>
          </p:cNvPr>
          <p:cNvSpPr txBox="1"/>
          <p:nvPr/>
        </p:nvSpPr>
        <p:spPr>
          <a:xfrm>
            <a:off x="495300" y="1417489"/>
            <a:ext cx="17297400" cy="4914038"/>
          </a:xfrm>
          <a:prstGeom prst="rect">
            <a:avLst/>
          </a:prstGeom>
          <a:noFill/>
        </p:spPr>
        <p:txBody>
          <a:bodyPr wrap="square">
            <a:spAutoFit/>
          </a:bodyPr>
          <a:lstStyle/>
          <a:p>
            <a:pPr algn="just">
              <a:lnSpc>
                <a:spcPct val="107000"/>
              </a:lnSpc>
              <a:spcAft>
                <a:spcPts val="800"/>
              </a:spcAft>
            </a:pPr>
            <a:r>
              <a:rPr lang="sk-SK" sz="3200" b="1"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Pozorne si prečítaj nasledujúci text a potom odpovedz na otázky:</a:t>
            </a:r>
            <a:endParaRPr lang="sk-SK" sz="32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sk-SK" sz="3200" dirty="0">
                <a:effectLst/>
                <a:latin typeface="Calibri" panose="020F0502020204030204" pitchFamily="34" charset="0"/>
                <a:ea typeface="Calibri" panose="020F0502020204030204" pitchFamily="34" charset="0"/>
                <a:cs typeface="Times New Roman" panose="02020603050405020304" pitchFamily="18" charset="0"/>
              </a:rPr>
              <a:t>Čo sa teraz deje so snahou o potravinovú sebestačnosť, je donebavolajúce. Svedčí to o niekoľkých veciach. Byť sebestačnou poľnohospodárskou veľmocou je presne to, čo chcieť nemáme. Po prvé preto, že cesta k "veľmoci" dnes skutočne nevedie cez poľnohospodárstvo, rovnako tak ako cesta k modernej armáde dnes nevedie cez majstrovstvá v jazde na koni. Naopak, všeobecne platí, že čím vyspelejšia a bohatšia krajina, tým má poľnohospodárstvo menší podiel na ekonomike. A keď už sa krajina chce dostať na výslnie vďaka poľnohospodárskej produkcii, ide cestou vysokej kvality a podpory </a:t>
            </a:r>
            <a:r>
              <a:rPr lang="sk-SK" sz="3200" dirty="0" err="1">
                <a:effectLst/>
                <a:latin typeface="Calibri" panose="020F0502020204030204" pitchFamily="34" charset="0"/>
                <a:ea typeface="Calibri" panose="020F0502020204030204" pitchFamily="34" charset="0"/>
                <a:cs typeface="Times New Roman" panose="02020603050405020304" pitchFamily="18" charset="0"/>
              </a:rPr>
              <a:t>biofariem</a:t>
            </a:r>
            <a:r>
              <a:rPr lang="sk-SK" sz="3200" dirty="0">
                <a:effectLst/>
                <a:latin typeface="Calibri" panose="020F0502020204030204" pitchFamily="34" charset="0"/>
                <a:ea typeface="Calibri" panose="020F0502020204030204" pitchFamily="34" charset="0"/>
                <a:cs typeface="Times New Roman" panose="02020603050405020304" pitchFamily="18" charset="0"/>
              </a:rPr>
              <a:t> atď., kde vyššiu pridanú hodnotu (rozumej kvalitu) naopak exportuje do celého sveta, k čomu potrebuje najmä otvorené hranice oboma smermi.</a:t>
            </a:r>
          </a:p>
        </p:txBody>
      </p:sp>
      <p:sp>
        <p:nvSpPr>
          <p:cNvPr id="5" name="BlokTextu 4">
            <a:extLst>
              <a:ext uri="{FF2B5EF4-FFF2-40B4-BE49-F238E27FC236}">
                <a16:creationId xmlns:a16="http://schemas.microsoft.com/office/drawing/2014/main" id="{555DEFE9-2726-2EEE-18E6-1C79E870E8FE}"/>
              </a:ext>
            </a:extLst>
          </p:cNvPr>
          <p:cNvSpPr txBox="1"/>
          <p:nvPr/>
        </p:nvSpPr>
        <p:spPr>
          <a:xfrm>
            <a:off x="495300" y="6362700"/>
            <a:ext cx="17564100" cy="3248390"/>
          </a:xfrm>
          <a:prstGeom prst="rect">
            <a:avLst/>
          </a:prstGeom>
          <a:noFill/>
        </p:spPr>
        <p:txBody>
          <a:bodyPr wrap="square">
            <a:spAutoFit/>
          </a:bodyPr>
          <a:lstStyle/>
          <a:p>
            <a:pPr>
              <a:lnSpc>
                <a:spcPct val="107000"/>
              </a:lnSpc>
              <a:spcAft>
                <a:spcPts val="800"/>
              </a:spcAft>
            </a:pPr>
            <a:r>
              <a:rPr lang="sk-SK"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Nájdi odpovede na otázky, ktoré vyplývajú z textu. Správnu odpoveď označ krížikom v </a:t>
            </a:r>
            <a:r>
              <a:rPr lang="sk-SK"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odpoveďovom</a:t>
            </a:r>
            <a:r>
              <a:rPr lang="sk-SK"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hárku:</a:t>
            </a:r>
            <a:endParaRPr lang="sk-SK"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k-SK" sz="2800" dirty="0">
                <a:effectLst/>
                <a:latin typeface="Calibri" panose="020F0502020204030204" pitchFamily="34" charset="0"/>
                <a:ea typeface="Calibri" panose="020F0502020204030204" pitchFamily="34" charset="0"/>
                <a:cs typeface="Times New Roman" panose="02020603050405020304" pitchFamily="18" charset="0"/>
              </a:rPr>
              <a:t>A) Vo vyspelých krajinách je podiel poľnohospodárstva na ekonomike nízky. </a:t>
            </a:r>
          </a:p>
          <a:p>
            <a:pPr>
              <a:lnSpc>
                <a:spcPct val="107000"/>
              </a:lnSpc>
              <a:spcAft>
                <a:spcPts val="800"/>
              </a:spcAft>
            </a:pPr>
            <a:r>
              <a:rPr lang="sk-SK" sz="2800" dirty="0">
                <a:effectLst/>
                <a:latin typeface="Calibri" panose="020F0502020204030204" pitchFamily="34" charset="0"/>
                <a:ea typeface="Calibri" panose="020F0502020204030204" pitchFamily="34" charset="0"/>
                <a:cs typeface="Times New Roman" panose="02020603050405020304" pitchFamily="18" charset="0"/>
              </a:rPr>
              <a:t>B) Vysoký podiel poľnohospodárstva na ekonomike signalizuje, že krajina je bohatá.</a:t>
            </a:r>
          </a:p>
          <a:p>
            <a:pPr>
              <a:lnSpc>
                <a:spcPct val="107000"/>
              </a:lnSpc>
              <a:spcAft>
                <a:spcPts val="800"/>
              </a:spcAft>
            </a:pPr>
            <a:r>
              <a:rPr lang="sk-SK" sz="2800" dirty="0">
                <a:effectLst/>
                <a:latin typeface="Calibri" panose="020F0502020204030204" pitchFamily="34" charset="0"/>
                <a:ea typeface="Calibri" panose="020F0502020204030204" pitchFamily="34" charset="0"/>
                <a:cs typeface="Times New Roman" panose="02020603050405020304" pitchFamily="18" charset="0"/>
              </a:rPr>
              <a:t>C) Vyspelé krajiny sa snažia dovážať kvalitné poľnohospodárske produkty.</a:t>
            </a:r>
          </a:p>
          <a:p>
            <a:pPr>
              <a:lnSpc>
                <a:spcPct val="107000"/>
              </a:lnSpc>
              <a:spcAft>
                <a:spcPts val="800"/>
              </a:spcAft>
            </a:pPr>
            <a:r>
              <a:rPr lang="sk-SK" sz="2800" dirty="0">
                <a:effectLst/>
                <a:latin typeface="Calibri" panose="020F0502020204030204" pitchFamily="34" charset="0"/>
                <a:ea typeface="Calibri" panose="020F0502020204030204" pitchFamily="34" charset="0"/>
                <a:cs typeface="Times New Roman" panose="02020603050405020304" pitchFamily="18" charset="0"/>
              </a:rPr>
              <a:t>D) Vo vyspelých krajinách sa v poľnohospodárstve podporuje vysoká kvalita, ktorou sa dokáže presadiť na medzinárodnom trhu.</a:t>
            </a:r>
          </a:p>
        </p:txBody>
      </p:sp>
      <p:sp>
        <p:nvSpPr>
          <p:cNvPr id="7" name="BlokTextu 6">
            <a:extLst>
              <a:ext uri="{FF2B5EF4-FFF2-40B4-BE49-F238E27FC236}">
                <a16:creationId xmlns:a16="http://schemas.microsoft.com/office/drawing/2014/main" id="{219342B8-58D6-1DB9-06B3-170FD8320766}"/>
              </a:ext>
            </a:extLst>
          </p:cNvPr>
          <p:cNvSpPr txBox="1"/>
          <p:nvPr/>
        </p:nvSpPr>
        <p:spPr>
          <a:xfrm>
            <a:off x="304800" y="152690"/>
            <a:ext cx="9607117" cy="1046440"/>
          </a:xfrm>
          <a:prstGeom prst="rect">
            <a:avLst/>
          </a:prstGeom>
          <a:noFill/>
        </p:spPr>
        <p:txBody>
          <a:bodyPr wrap="none" rtlCol="0">
            <a:spAutoFit/>
          </a:bodyPr>
          <a:lstStyle/>
          <a:p>
            <a:r>
              <a:rPr lang="sk-SK" sz="4400" dirty="0"/>
              <a:t>Príklad Čítanie s porozumením úroveň B2</a:t>
            </a:r>
          </a:p>
          <a:p>
            <a:endParaRPr lang="sk-SK" dirty="0"/>
          </a:p>
        </p:txBody>
      </p:sp>
    </p:spTree>
    <p:extLst>
      <p:ext uri="{BB962C8B-B14F-4D97-AF65-F5344CB8AC3E}">
        <p14:creationId xmlns:p14="http://schemas.microsoft.com/office/powerpoint/2010/main" val="14817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8FD"/>
        </a:solidFill>
        <a:effectLst/>
      </p:bgPr>
    </p:bg>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342900"/>
            <a:ext cx="20116800" cy="11315700"/>
          </a:xfrm>
          <a:prstGeom prst="rect">
            <a:avLst/>
          </a:prstGeom>
        </p:spPr>
      </p:pic>
    </p:spTree>
    <p:extLst>
      <p:ext uri="{BB962C8B-B14F-4D97-AF65-F5344CB8AC3E}">
        <p14:creationId xmlns:p14="http://schemas.microsoft.com/office/powerpoint/2010/main" val="171782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430550EF43492438FC4A4AB6AB1197D" ma:contentTypeVersion="17" ma:contentTypeDescription="Umožňuje vytvoriť nový dokument." ma:contentTypeScope="" ma:versionID="4764769d9ab047ba012b33ba844070ce">
  <xsd:schema xmlns:xsd="http://www.w3.org/2001/XMLSchema" xmlns:xs="http://www.w3.org/2001/XMLSchema" xmlns:p="http://schemas.microsoft.com/office/2006/metadata/properties" xmlns:ns2="77555f33-c690-422e-ae45-7091041f8b48" xmlns:ns3="b86251ab-e7c7-4cb7-b667-c06f8abff1d6" targetNamespace="http://schemas.microsoft.com/office/2006/metadata/properties" ma:root="true" ma:fieldsID="b0c7040feedade54c27c9c81effb7c62" ns2:_="" ns3:_="">
    <xsd:import namespace="77555f33-c690-422e-ae45-7091041f8b48"/>
    <xsd:import namespace="b86251ab-e7c7-4cb7-b667-c06f8abff1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555f33-c690-422e-ae45-7091041f8b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Značky obrázka" ma:readOnly="false" ma:fieldId="{5cf76f15-5ced-4ddc-b409-7134ff3c332f}" ma:taxonomyMulti="true" ma:sspId="8e7e5b6c-b918-456f-bde5-0dbd0052dc3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6251ab-e7c7-4cb7-b667-c06f8abff1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f53d0bb-cb31-491c-a1a7-56f181d87990}" ma:internalName="TaxCatchAll" ma:showField="CatchAllData" ma:web="b86251ab-e7c7-4cb7-b667-c06f8abff1d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Zdieľané s podrobnosťa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B83FA0-F90A-4E54-8659-948D7B77DB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555f33-c690-422e-ae45-7091041f8b48"/>
    <ds:schemaRef ds:uri="b86251ab-e7c7-4cb7-b667-c06f8abff1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6DECA3-D7D5-4AF3-A1D6-EC4C18A765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630</TotalTime>
  <Words>1580</Words>
  <Application>Microsoft Office PowerPoint</Application>
  <PresentationFormat>Vlastná</PresentationFormat>
  <Paragraphs>254</Paragraphs>
  <Slides>20</Slides>
  <Notes>1</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20</vt:i4>
      </vt:variant>
    </vt:vector>
  </HeadingPairs>
  <TitlesOfParts>
    <vt:vector size="25" baseType="lpstr">
      <vt:lpstr>Arial</vt:lpstr>
      <vt:lpstr>Calibri</vt:lpstr>
      <vt:lpstr>Helvetica Bold</vt:lpstr>
      <vt:lpstr>Helvetica</vt:lpstr>
      <vt:lpstr>Office Theme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Vysledky testovania</dc:title>
  <dc:creator>ja</dc:creator>
  <cp:lastModifiedBy>KOVAĽOVÁ Jana FINQ</cp:lastModifiedBy>
  <cp:revision>29</cp:revision>
  <dcterms:created xsi:type="dcterms:W3CDTF">2006-08-16T00:00:00Z</dcterms:created>
  <dcterms:modified xsi:type="dcterms:W3CDTF">2024-04-22T11:20:41Z</dcterms:modified>
  <dc:identifier>DAF7b33MS6k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939b85-7e40-4a1d-91e1-0e84c3b219d7_Enabled">
    <vt:lpwstr>true</vt:lpwstr>
  </property>
  <property fmtid="{D5CDD505-2E9C-101B-9397-08002B2CF9AE}" pid="3" name="MSIP_Label_38939b85-7e40-4a1d-91e1-0e84c3b219d7_SetDate">
    <vt:lpwstr>2024-04-21T19:14:43Z</vt:lpwstr>
  </property>
  <property fmtid="{D5CDD505-2E9C-101B-9397-08002B2CF9AE}" pid="4" name="MSIP_Label_38939b85-7e40-4a1d-91e1-0e84c3b219d7_Method">
    <vt:lpwstr>Standard</vt:lpwstr>
  </property>
  <property fmtid="{D5CDD505-2E9C-101B-9397-08002B2CF9AE}" pid="5" name="MSIP_Label_38939b85-7e40-4a1d-91e1-0e84c3b219d7_Name">
    <vt:lpwstr>38939b85-7e40-4a1d-91e1-0e84c3b219d7</vt:lpwstr>
  </property>
  <property fmtid="{D5CDD505-2E9C-101B-9397-08002B2CF9AE}" pid="6" name="MSIP_Label_38939b85-7e40-4a1d-91e1-0e84c3b219d7_SiteId">
    <vt:lpwstr>3ad0376a-54d3-49a6-9e20-52de0a92fc89</vt:lpwstr>
  </property>
  <property fmtid="{D5CDD505-2E9C-101B-9397-08002B2CF9AE}" pid="7" name="MSIP_Label_38939b85-7e40-4a1d-91e1-0e84c3b219d7_ActionId">
    <vt:lpwstr>aa1f0946-d5d6-4591-9906-78dc26fb0c6c</vt:lpwstr>
  </property>
  <property fmtid="{D5CDD505-2E9C-101B-9397-08002B2CF9AE}" pid="8" name="MSIP_Label_38939b85-7e40-4a1d-91e1-0e84c3b219d7_ContentBits">
    <vt:lpwstr>0</vt:lpwstr>
  </property>
</Properties>
</file>