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60" r:id="rId3"/>
    <p:sldId id="261" r:id="rId4"/>
    <p:sldId id="258" r:id="rId5"/>
    <p:sldId id="259" r:id="rId6"/>
    <p:sldId id="262" r:id="rId7"/>
    <p:sldId id="263" r:id="rId8"/>
    <p:sldId id="264" r:id="rId9"/>
    <p:sldId id="265" r:id="rId10"/>
    <p:sldId id="266" r:id="rId11"/>
    <p:sldId id="267" r:id="rId12"/>
    <p:sldId id="268" r:id="rId13"/>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835A"/>
    <a:srgbClr val="0067AC"/>
    <a:srgbClr val="A68B5A"/>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34"/>
  </p:normalViewPr>
  <p:slideViewPr>
    <p:cSldViewPr snapToGrid="0" snapToObjects="1">
      <p:cViewPr varScale="1">
        <p:scale>
          <a:sx n="86" d="100"/>
          <a:sy n="86" d="100"/>
        </p:scale>
        <p:origin x="422" y="58"/>
      </p:cViewPr>
      <p:guideLst>
        <p:guide orient="horz" pos="414"/>
        <p:guide pos="438"/>
      </p:guideLst>
    </p:cSldViewPr>
  </p:slideViewPr>
  <p:notesTextViewPr>
    <p:cViewPr>
      <p:scale>
        <a:sx n="1" d="1"/>
        <a:sy n="1" d="1"/>
      </p:scale>
      <p:origin x="0" y="0"/>
    </p:cViewPr>
  </p:notesTextViewPr>
  <p:notesViewPr>
    <p:cSldViewPr snapToGrid="0" snapToObjects="1">
      <p:cViewPr varScale="1">
        <p:scale>
          <a:sx n="114" d="100"/>
          <a:sy n="114" d="100"/>
        </p:scale>
        <p:origin x="440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C8304-6116-1C46-811E-1FEF8C4FB9B9}" type="datetimeFigureOut">
              <a:rPr lang="sk-SK" smtClean="0"/>
              <a:t>26. 10. 2023</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446DF-9B5A-4940-A46B-E8523D7E98F8}" type="slidenum">
              <a:rPr lang="sk-SK" smtClean="0"/>
              <a:t>‹#›</a:t>
            </a:fld>
            <a:endParaRPr lang="sk-SK"/>
          </a:p>
        </p:txBody>
      </p:sp>
    </p:spTree>
    <p:extLst>
      <p:ext uri="{BB962C8B-B14F-4D97-AF65-F5344CB8AC3E}">
        <p14:creationId xmlns:p14="http://schemas.microsoft.com/office/powerpoint/2010/main" val="95424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a strán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E047E5C-334D-8A43-BCD0-7183C9073217}"/>
              </a:ext>
            </a:extLst>
          </p:cNvPr>
          <p:cNvSpPr>
            <a:spLocks noGrp="1"/>
          </p:cNvSpPr>
          <p:nvPr>
            <p:ph type="body" sz="quarter" idx="14"/>
          </p:nvPr>
        </p:nvSpPr>
        <p:spPr>
          <a:xfrm>
            <a:off x="838200" y="3039692"/>
            <a:ext cx="8867775" cy="1899861"/>
          </a:xfrm>
        </p:spPr>
        <p:txBody>
          <a:bodyPr/>
          <a:lstStyle>
            <a:lvl1pPr>
              <a:defRPr>
                <a:solidFill>
                  <a:schemeClr val="bg1"/>
                </a:solidFill>
              </a:defRPr>
            </a:lvl1pPr>
          </a:lstStyle>
          <a:p>
            <a:pPr lvl="0"/>
            <a:r>
              <a:rPr lang="en-US"/>
              <a:t>Click to edit Master text styles</a:t>
            </a:r>
          </a:p>
        </p:txBody>
      </p:sp>
      <p:sp>
        <p:nvSpPr>
          <p:cNvPr id="22" name="Text Placeholder 21">
            <a:extLst>
              <a:ext uri="{FF2B5EF4-FFF2-40B4-BE49-F238E27FC236}">
                <a16:creationId xmlns:a16="http://schemas.microsoft.com/office/drawing/2014/main" id="{7987D55B-CFE6-A240-995C-758E0ED0A53D}"/>
              </a:ext>
            </a:extLst>
          </p:cNvPr>
          <p:cNvSpPr>
            <a:spLocks noGrp="1"/>
          </p:cNvSpPr>
          <p:nvPr>
            <p:ph type="body" sz="quarter" idx="15"/>
          </p:nvPr>
        </p:nvSpPr>
        <p:spPr>
          <a:xfrm>
            <a:off x="838200" y="931581"/>
            <a:ext cx="8867775" cy="2035737"/>
          </a:xfrm>
        </p:spPr>
        <p:txBody>
          <a:bodyPr>
            <a:noAutofit/>
          </a:bodyPr>
          <a:lstStyle>
            <a:lvl1pPr>
              <a:defRPr sz="6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4" name="Text Placeholder 19">
            <a:extLst>
              <a:ext uri="{FF2B5EF4-FFF2-40B4-BE49-F238E27FC236}">
                <a16:creationId xmlns:a16="http://schemas.microsoft.com/office/drawing/2014/main" id="{87D5BADD-09D2-9748-B9CB-3CD64E871067}"/>
              </a:ext>
            </a:extLst>
          </p:cNvPr>
          <p:cNvSpPr>
            <a:spLocks noGrp="1"/>
          </p:cNvSpPr>
          <p:nvPr>
            <p:ph type="body" sz="quarter" idx="16"/>
          </p:nvPr>
        </p:nvSpPr>
        <p:spPr>
          <a:xfrm>
            <a:off x="8269234" y="5464816"/>
            <a:ext cx="2963761" cy="440676"/>
          </a:xfrm>
        </p:spPr>
        <p:txBody>
          <a:bodyPr anchor="ctr" anchorCtr="0">
            <a:normAutofit/>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5" name="Text Placeholder 19">
            <a:extLst>
              <a:ext uri="{FF2B5EF4-FFF2-40B4-BE49-F238E27FC236}">
                <a16:creationId xmlns:a16="http://schemas.microsoft.com/office/drawing/2014/main" id="{4C20C2F8-78E5-2D42-8898-F8C6F4213C93}"/>
              </a:ext>
            </a:extLst>
          </p:cNvPr>
          <p:cNvSpPr>
            <a:spLocks noGrp="1"/>
          </p:cNvSpPr>
          <p:nvPr>
            <p:ph type="body" sz="quarter" idx="17"/>
          </p:nvPr>
        </p:nvSpPr>
        <p:spPr>
          <a:xfrm>
            <a:off x="8269233" y="5995487"/>
            <a:ext cx="2963761" cy="440676"/>
          </a:xfrm>
        </p:spPr>
        <p:txBody>
          <a:bodyPr anchor="ctr" anchorCtr="0">
            <a:normAutofit/>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64889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ovanie tabuľ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F0B43CEA-B5AB-DC4C-92D3-5B74497420A9}"/>
              </a:ext>
            </a:extLst>
          </p:cNvPr>
          <p:cNvSpPr>
            <a:spLocks noGrp="1"/>
          </p:cNvSpPr>
          <p:nvPr>
            <p:ph type="tbl" sz="quarter" idx="15"/>
          </p:nvPr>
        </p:nvSpPr>
        <p:spPr>
          <a:xfrm>
            <a:off x="6275296" y="1288799"/>
            <a:ext cx="5197567" cy="4795199"/>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table</a:t>
            </a:r>
            <a:endParaRPr lang="sk-SK" dirty="0"/>
          </a:p>
        </p:txBody>
      </p:sp>
      <p:sp>
        <p:nvSpPr>
          <p:cNvPr id="12" name="Text Placeholder 14">
            <a:extLst>
              <a:ext uri="{FF2B5EF4-FFF2-40B4-BE49-F238E27FC236}">
                <a16:creationId xmlns:a16="http://schemas.microsoft.com/office/drawing/2014/main" id="{73400F2A-788B-4D47-8FE6-D8EBC29AE86B}"/>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able Placeholder 4">
            <a:extLst>
              <a:ext uri="{FF2B5EF4-FFF2-40B4-BE49-F238E27FC236}">
                <a16:creationId xmlns:a16="http://schemas.microsoft.com/office/drawing/2014/main" id="{472F33DC-DA1D-2248-BBF8-5C7322CDB89A}"/>
              </a:ext>
            </a:extLst>
          </p:cNvPr>
          <p:cNvSpPr>
            <a:spLocks noGrp="1"/>
          </p:cNvSpPr>
          <p:nvPr>
            <p:ph type="tbl" sz="quarter" idx="16"/>
          </p:nvPr>
        </p:nvSpPr>
        <p:spPr>
          <a:xfrm>
            <a:off x="838200" y="1288799"/>
            <a:ext cx="5197567" cy="4795199"/>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table</a:t>
            </a:r>
            <a:endParaRPr lang="sk-SK" dirty="0"/>
          </a:p>
        </p:txBody>
      </p:sp>
      <p:sp>
        <p:nvSpPr>
          <p:cNvPr id="8" name="Footer Placeholder 8">
            <a:extLst>
              <a:ext uri="{FF2B5EF4-FFF2-40B4-BE49-F238E27FC236}">
                <a16:creationId xmlns:a16="http://schemas.microsoft.com/office/drawing/2014/main" id="{47999E3C-0B57-EB4E-882D-C45B1953A160}"/>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10" name="Slide Number Placeholder 9">
            <a:extLst>
              <a:ext uri="{FF2B5EF4-FFF2-40B4-BE49-F238E27FC236}">
                <a16:creationId xmlns:a16="http://schemas.microsoft.com/office/drawing/2014/main" id="{B6D3EADC-7807-6E4C-A852-E44F734D1B95}"/>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201867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sah a tabuľ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hart Placeholder 13">
            <a:extLst>
              <a:ext uri="{FF2B5EF4-FFF2-40B4-BE49-F238E27FC236}">
                <a16:creationId xmlns:a16="http://schemas.microsoft.com/office/drawing/2014/main" id="{B9BAFEA4-4946-AF49-9C77-648340E60852}"/>
              </a:ext>
            </a:extLst>
          </p:cNvPr>
          <p:cNvSpPr>
            <a:spLocks noGrp="1"/>
          </p:cNvSpPr>
          <p:nvPr>
            <p:ph type="chart" sz="quarter" idx="15"/>
          </p:nvPr>
        </p:nvSpPr>
        <p:spPr>
          <a:xfrm>
            <a:off x="6275296" y="1288799"/>
            <a:ext cx="5197567" cy="450983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chart</a:t>
            </a:r>
            <a:endParaRPr lang="sk-SK" dirty="0"/>
          </a:p>
        </p:txBody>
      </p:sp>
      <p:sp>
        <p:nvSpPr>
          <p:cNvPr id="9" name="Text Placeholder 14">
            <a:extLst>
              <a:ext uri="{FF2B5EF4-FFF2-40B4-BE49-F238E27FC236}">
                <a16:creationId xmlns:a16="http://schemas.microsoft.com/office/drawing/2014/main" id="{414C1392-11A7-644B-818A-B404A12CD5FA}"/>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Content Placeholder 16">
            <a:extLst>
              <a:ext uri="{FF2B5EF4-FFF2-40B4-BE49-F238E27FC236}">
                <a16:creationId xmlns:a16="http://schemas.microsoft.com/office/drawing/2014/main" id="{A49D2DB0-F242-FC44-AF8E-92E1E21150D8}"/>
              </a:ext>
            </a:extLst>
          </p:cNvPr>
          <p:cNvSpPr>
            <a:spLocks noGrp="1"/>
          </p:cNvSpPr>
          <p:nvPr>
            <p:ph sz="quarter" idx="14"/>
          </p:nvPr>
        </p:nvSpPr>
        <p:spPr>
          <a:xfrm>
            <a:off x="838200" y="1288800"/>
            <a:ext cx="5078506" cy="4509834"/>
          </a:xfrm>
        </p:spPr>
        <p:txBody>
          <a:bodyPr>
            <a:normAutofit/>
          </a:bodyPr>
          <a:lstStyle>
            <a:lvl1pPr marL="457200" indent="-457200">
              <a:buFont typeface="Arial" panose="020B0604020202020204" pitchFamily="34" charset="0"/>
              <a:buChar char="•"/>
              <a:defRPr sz="3000">
                <a:solidFill>
                  <a:schemeClr val="bg1"/>
                </a:solidFill>
              </a:defRPr>
            </a:lvl1pPr>
            <a:lvl2pPr marL="800100" indent="-342900">
              <a:buFont typeface="Arial" panose="020B0604020202020204" pitchFamily="34" charset="0"/>
              <a:buChar char="•"/>
              <a:defRPr sz="2500">
                <a:solidFill>
                  <a:schemeClr val="bg1"/>
                </a:solidFill>
              </a:defRPr>
            </a:lvl2pPr>
            <a:lvl3pPr marL="1257300" indent="-342900">
              <a:buFont typeface="Arial" panose="020B0604020202020204" pitchFamily="34" charset="0"/>
              <a:buChar char="•"/>
              <a:defRPr sz="2000">
                <a:solidFill>
                  <a:schemeClr val="bg1"/>
                </a:solidFill>
              </a:defRPr>
            </a:lvl3pPr>
            <a:lvl4pPr marL="1657350" indent="-285750">
              <a:buFont typeface="Arial" panose="020B0604020202020204" pitchFamily="34" charset="0"/>
              <a:buChar char="•"/>
              <a:defRPr sz="1800">
                <a:solidFill>
                  <a:schemeClr val="bg1"/>
                </a:solidFill>
              </a:defRPr>
            </a:lvl4pPr>
            <a:lvl5pPr marL="2114550" indent="-285750">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7" name="Footer Placeholder 8">
            <a:extLst>
              <a:ext uri="{FF2B5EF4-FFF2-40B4-BE49-F238E27FC236}">
                <a16:creationId xmlns:a16="http://schemas.microsoft.com/office/drawing/2014/main" id="{04C87C30-0CDF-0745-8198-CF9E05A0CEA9}"/>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8" name="Slide Number Placeholder 9">
            <a:extLst>
              <a:ext uri="{FF2B5EF4-FFF2-40B4-BE49-F238E27FC236}">
                <a16:creationId xmlns:a16="http://schemas.microsoft.com/office/drawing/2014/main" id="{AAB291D7-8CE8-2B48-8E17-774B38849E37}"/>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4081278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ovnanie tabuľ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hart Placeholder 13">
            <a:extLst>
              <a:ext uri="{FF2B5EF4-FFF2-40B4-BE49-F238E27FC236}">
                <a16:creationId xmlns:a16="http://schemas.microsoft.com/office/drawing/2014/main" id="{B9BAFEA4-4946-AF49-9C77-648340E60852}"/>
              </a:ext>
            </a:extLst>
          </p:cNvPr>
          <p:cNvSpPr>
            <a:spLocks noGrp="1"/>
          </p:cNvSpPr>
          <p:nvPr>
            <p:ph type="chart" sz="quarter" idx="15"/>
          </p:nvPr>
        </p:nvSpPr>
        <p:spPr>
          <a:xfrm>
            <a:off x="6275296" y="1288799"/>
            <a:ext cx="5197567" cy="450983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chart</a:t>
            </a:r>
            <a:endParaRPr lang="sk-SK" dirty="0"/>
          </a:p>
        </p:txBody>
      </p:sp>
      <p:sp>
        <p:nvSpPr>
          <p:cNvPr id="9" name="Text Placeholder 14">
            <a:extLst>
              <a:ext uri="{FF2B5EF4-FFF2-40B4-BE49-F238E27FC236}">
                <a16:creationId xmlns:a16="http://schemas.microsoft.com/office/drawing/2014/main" id="{414C1392-11A7-644B-818A-B404A12CD5FA}"/>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Chart Placeholder 13">
            <a:extLst>
              <a:ext uri="{FF2B5EF4-FFF2-40B4-BE49-F238E27FC236}">
                <a16:creationId xmlns:a16="http://schemas.microsoft.com/office/drawing/2014/main" id="{C696E328-21F3-D547-804C-B3A3332D04A7}"/>
              </a:ext>
            </a:extLst>
          </p:cNvPr>
          <p:cNvSpPr>
            <a:spLocks noGrp="1"/>
          </p:cNvSpPr>
          <p:nvPr>
            <p:ph type="chart" sz="quarter" idx="16"/>
          </p:nvPr>
        </p:nvSpPr>
        <p:spPr>
          <a:xfrm>
            <a:off x="838200" y="1291491"/>
            <a:ext cx="5197567" cy="450983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chart</a:t>
            </a:r>
            <a:endParaRPr lang="sk-SK" dirty="0"/>
          </a:p>
        </p:txBody>
      </p:sp>
      <p:sp>
        <p:nvSpPr>
          <p:cNvPr id="8" name="Footer Placeholder 8">
            <a:extLst>
              <a:ext uri="{FF2B5EF4-FFF2-40B4-BE49-F238E27FC236}">
                <a16:creationId xmlns:a16="http://schemas.microsoft.com/office/drawing/2014/main" id="{1687C601-DC2C-2E45-A70D-76112306E94B}"/>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10" name="Slide Number Placeholder 9">
            <a:extLst>
              <a:ext uri="{FF2B5EF4-FFF2-40B4-BE49-F238E27FC236}">
                <a16:creationId xmlns:a16="http://schemas.microsoft.com/office/drawing/2014/main" id="{90C62D56-688C-C745-9085-04ED406E0E13}"/>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35005989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 Predeľ">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4E59-6FB1-9347-860E-CA1E9F231DCB}"/>
              </a:ext>
            </a:extLst>
          </p:cNvPr>
          <p:cNvSpPr>
            <a:spLocks noGrp="1"/>
          </p:cNvSpPr>
          <p:nvPr>
            <p:ph type="title" hasCustomPrompt="1"/>
          </p:nvPr>
        </p:nvSpPr>
        <p:spPr>
          <a:xfrm>
            <a:off x="838200" y="1209600"/>
            <a:ext cx="10515600" cy="4910400"/>
          </a:xfrm>
        </p:spPr>
        <p:txBody>
          <a:bodyPr tIns="72000" bIns="72000" anchor="ctr" anchorCtr="0"/>
          <a:lstStyle>
            <a:lvl1pPr algn="ctr">
              <a:defRPr sz="5000" b="0"/>
            </a:lvl1pPr>
          </a:lstStyle>
          <a:p>
            <a:r>
              <a:rPr lang="en-US" dirty="0"/>
              <a:t>Click to edit </a:t>
            </a:r>
            <a:br>
              <a:rPr lang="en-US" dirty="0"/>
            </a:br>
            <a:r>
              <a:rPr lang="en-US" dirty="0"/>
              <a:t>Master title style</a:t>
            </a:r>
            <a:br>
              <a:rPr lang="en-US" dirty="0"/>
            </a:br>
            <a:endParaRPr lang="sk-SK" dirty="0"/>
          </a:p>
        </p:txBody>
      </p:sp>
      <p:sp>
        <p:nvSpPr>
          <p:cNvPr id="5" name="Footer Placeholder 8">
            <a:extLst>
              <a:ext uri="{FF2B5EF4-FFF2-40B4-BE49-F238E27FC236}">
                <a16:creationId xmlns:a16="http://schemas.microsoft.com/office/drawing/2014/main" id="{153C02C4-4FA1-F043-91AA-15F5D32511F1}"/>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6" name="Slide Number Placeholder 9">
            <a:extLst>
              <a:ext uri="{FF2B5EF4-FFF2-40B4-BE49-F238E27FC236}">
                <a16:creationId xmlns:a16="http://schemas.microsoft.com/office/drawing/2014/main" id="{DB2F8825-FA6A-6D4C-AF21-A5576A9C5BFF}"/>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
        <p:nvSpPr>
          <p:cNvPr id="12" name="Text Placeholder 14">
            <a:extLst>
              <a:ext uri="{FF2B5EF4-FFF2-40B4-BE49-F238E27FC236}">
                <a16:creationId xmlns:a16="http://schemas.microsoft.com/office/drawing/2014/main" id="{64FA34EF-C986-D143-9AD1-837977851DA0}"/>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59083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00A439F-6CF7-204D-B667-263C858B20E4}"/>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1823898F-7705-E44C-BE86-A2A8C0102D5F}"/>
              </a:ext>
            </a:extLst>
          </p:cNvPr>
          <p:cNvSpPr>
            <a:spLocks noGrp="1"/>
          </p:cNvSpPr>
          <p:nvPr>
            <p:ph sz="quarter" idx="14"/>
          </p:nvPr>
        </p:nvSpPr>
        <p:spPr>
          <a:xfrm>
            <a:off x="838200" y="1267200"/>
            <a:ext cx="10515600" cy="4852800"/>
          </a:xfrm>
        </p:spPr>
        <p:txBody>
          <a:bodyPr>
            <a:normAutofit/>
          </a:bodyPr>
          <a:lstStyle>
            <a:lvl1pPr marL="457200" indent="-457200">
              <a:buFont typeface="Arial" panose="020B0604020202020204" pitchFamily="34" charset="0"/>
              <a:buChar char="•"/>
              <a:defRPr sz="3000">
                <a:solidFill>
                  <a:schemeClr val="bg1"/>
                </a:solidFill>
              </a:defRPr>
            </a:lvl1pPr>
            <a:lvl2pPr marL="800100" indent="-342900">
              <a:buFont typeface="Arial" panose="020B0604020202020204" pitchFamily="34" charset="0"/>
              <a:buChar char="•"/>
              <a:defRPr sz="2500">
                <a:solidFill>
                  <a:schemeClr val="bg1"/>
                </a:solidFill>
              </a:defRPr>
            </a:lvl2pPr>
            <a:lvl3pPr marL="1257300" indent="-342900">
              <a:buFont typeface="Arial" panose="020B0604020202020204" pitchFamily="34" charset="0"/>
              <a:buChar char="•"/>
              <a:defRPr sz="2000">
                <a:solidFill>
                  <a:schemeClr val="bg1"/>
                </a:solidFill>
              </a:defRPr>
            </a:lvl3pPr>
            <a:lvl4pPr marL="1657350" indent="-285750">
              <a:buFont typeface="Arial" panose="020B0604020202020204" pitchFamily="34" charset="0"/>
              <a:buChar char="•"/>
              <a:defRPr sz="1800">
                <a:solidFill>
                  <a:schemeClr val="bg1"/>
                </a:solidFill>
              </a:defRPr>
            </a:lvl4pPr>
            <a:lvl5pPr marL="2114550" indent="-285750">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7" name="Footer Placeholder 8">
            <a:extLst>
              <a:ext uri="{FF2B5EF4-FFF2-40B4-BE49-F238E27FC236}">
                <a16:creationId xmlns:a16="http://schemas.microsoft.com/office/drawing/2014/main" id="{E6C42478-1194-6344-84B2-D54A264CF2CD}"/>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8" name="Slide Number Placeholder 9">
            <a:extLst>
              <a:ext uri="{FF2B5EF4-FFF2-40B4-BE49-F238E27FC236}">
                <a16:creationId xmlns:a16="http://schemas.microsoft.com/office/drawing/2014/main" id="{FC8DE990-9189-C94E-995F-0CC9A31750D4}"/>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220389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sah s popis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00A439F-6CF7-204D-B667-263C858B20E4}"/>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1823898F-7705-E44C-BE86-A2A8C0102D5F}"/>
              </a:ext>
            </a:extLst>
          </p:cNvPr>
          <p:cNvSpPr>
            <a:spLocks noGrp="1"/>
          </p:cNvSpPr>
          <p:nvPr>
            <p:ph sz="quarter" idx="14"/>
          </p:nvPr>
        </p:nvSpPr>
        <p:spPr>
          <a:xfrm>
            <a:off x="838200" y="1267200"/>
            <a:ext cx="3830619" cy="4852800"/>
          </a:xfrm>
        </p:spPr>
        <p:txBody>
          <a:bodyPr>
            <a:normAutofit/>
          </a:bodyPr>
          <a:lstStyle>
            <a:lvl1pPr marL="457200" indent="-457200">
              <a:buFont typeface="Arial" panose="020B0604020202020204" pitchFamily="34" charset="0"/>
              <a:buChar char="•"/>
              <a:defRPr sz="3000">
                <a:solidFill>
                  <a:schemeClr val="bg1"/>
                </a:solidFill>
              </a:defRPr>
            </a:lvl1pPr>
            <a:lvl2pPr marL="800100" indent="-342900">
              <a:buFont typeface="Arial" panose="020B0604020202020204" pitchFamily="34" charset="0"/>
              <a:buChar char="•"/>
              <a:defRPr sz="2500">
                <a:solidFill>
                  <a:schemeClr val="bg1"/>
                </a:solidFill>
              </a:defRPr>
            </a:lvl2pPr>
            <a:lvl3pPr marL="1257300" indent="-342900">
              <a:buFont typeface="Arial" panose="020B0604020202020204" pitchFamily="34" charset="0"/>
              <a:buChar char="•"/>
              <a:defRPr sz="2000">
                <a:solidFill>
                  <a:schemeClr val="bg1"/>
                </a:solidFill>
              </a:defRPr>
            </a:lvl3pPr>
            <a:lvl4pPr marL="1657350" indent="-285750">
              <a:buFont typeface="Arial" panose="020B0604020202020204" pitchFamily="34" charset="0"/>
              <a:buChar char="•"/>
              <a:defRPr sz="1800">
                <a:solidFill>
                  <a:schemeClr val="bg1"/>
                </a:solidFill>
              </a:defRPr>
            </a:lvl4pPr>
            <a:lvl5pPr marL="2114550" indent="-285750">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7" name="Content Placeholder 16">
            <a:extLst>
              <a:ext uri="{FF2B5EF4-FFF2-40B4-BE49-F238E27FC236}">
                <a16:creationId xmlns:a16="http://schemas.microsoft.com/office/drawing/2014/main" id="{C8773CAC-334F-DD46-855F-72CFDFC25576}"/>
              </a:ext>
            </a:extLst>
          </p:cNvPr>
          <p:cNvSpPr>
            <a:spLocks noGrp="1"/>
          </p:cNvSpPr>
          <p:nvPr>
            <p:ph sz="quarter" idx="15"/>
          </p:nvPr>
        </p:nvSpPr>
        <p:spPr>
          <a:xfrm>
            <a:off x="4975302" y="1267200"/>
            <a:ext cx="6378498" cy="4852800"/>
          </a:xfrm>
        </p:spPr>
        <p:txBody>
          <a:bodyPr>
            <a:normAutofit/>
          </a:bodyPr>
          <a:lstStyle>
            <a:lvl1pPr marL="457200" indent="-457200">
              <a:buFont typeface="Arial" panose="020B0604020202020204" pitchFamily="34" charset="0"/>
              <a:buChar char="•"/>
              <a:defRPr sz="3000">
                <a:solidFill>
                  <a:schemeClr val="bg1"/>
                </a:solidFill>
              </a:defRPr>
            </a:lvl1pPr>
            <a:lvl2pPr marL="800100" indent="-342900">
              <a:buFont typeface="Arial" panose="020B0604020202020204" pitchFamily="34" charset="0"/>
              <a:buChar char="•"/>
              <a:defRPr sz="2500">
                <a:solidFill>
                  <a:schemeClr val="bg1"/>
                </a:solidFill>
              </a:defRPr>
            </a:lvl2pPr>
            <a:lvl3pPr marL="1257300" indent="-342900">
              <a:buFont typeface="Arial" panose="020B0604020202020204" pitchFamily="34" charset="0"/>
              <a:buChar char="•"/>
              <a:defRPr sz="2000">
                <a:solidFill>
                  <a:schemeClr val="bg1"/>
                </a:solidFill>
              </a:defRPr>
            </a:lvl3pPr>
            <a:lvl4pPr marL="1657350" indent="-285750">
              <a:buFont typeface="Arial" panose="020B0604020202020204" pitchFamily="34" charset="0"/>
              <a:buChar char="•"/>
              <a:defRPr sz="1800">
                <a:solidFill>
                  <a:schemeClr val="bg1"/>
                </a:solidFill>
              </a:defRPr>
            </a:lvl4pPr>
            <a:lvl5pPr marL="2114550" indent="-285750">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8" name="Footer Placeholder 8">
            <a:extLst>
              <a:ext uri="{FF2B5EF4-FFF2-40B4-BE49-F238E27FC236}">
                <a16:creationId xmlns:a16="http://schemas.microsoft.com/office/drawing/2014/main" id="{4CC8DADB-B0C7-F54F-8594-817520C81805}"/>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9" name="Slide Number Placeholder 9">
            <a:extLst>
              <a:ext uri="{FF2B5EF4-FFF2-40B4-BE49-F238E27FC236}">
                <a16:creationId xmlns:a16="http://schemas.microsoft.com/office/drawing/2014/main" id="{1066BAAC-371C-6547-B045-188244A60A3F}"/>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390540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ázdna stra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791FB48A-3A07-C34B-8600-92F5A06529AF}"/>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Footer Placeholder 8">
            <a:extLst>
              <a:ext uri="{FF2B5EF4-FFF2-40B4-BE49-F238E27FC236}">
                <a16:creationId xmlns:a16="http://schemas.microsoft.com/office/drawing/2014/main" id="{2911F75E-9BBC-9441-9022-4D40464FE8B7}"/>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8" name="Slide Number Placeholder 9">
            <a:extLst>
              <a:ext uri="{FF2B5EF4-FFF2-40B4-BE49-F238E27FC236}">
                <a16:creationId xmlns:a16="http://schemas.microsoft.com/office/drawing/2014/main" id="{808AF435-8ED8-EB4B-AD65-95E25C369709}"/>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203712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sah a obrázo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16">
            <a:extLst>
              <a:ext uri="{FF2B5EF4-FFF2-40B4-BE49-F238E27FC236}">
                <a16:creationId xmlns:a16="http://schemas.microsoft.com/office/drawing/2014/main" id="{5D1B7725-6829-0D4F-A72C-AC141F8490C8}"/>
              </a:ext>
            </a:extLst>
          </p:cNvPr>
          <p:cNvSpPr>
            <a:spLocks noGrp="1"/>
          </p:cNvSpPr>
          <p:nvPr>
            <p:ph sz="quarter" idx="14"/>
          </p:nvPr>
        </p:nvSpPr>
        <p:spPr>
          <a:xfrm>
            <a:off x="838200" y="1288800"/>
            <a:ext cx="5078506" cy="4795200"/>
          </a:xfrm>
        </p:spPr>
        <p:txBody>
          <a:bodyPr>
            <a:normAutofit/>
          </a:bodyPr>
          <a:lstStyle>
            <a:lvl1pPr marL="457200" indent="-457200">
              <a:buFont typeface="Arial" panose="020B0604020202020204" pitchFamily="34" charset="0"/>
              <a:buChar char="•"/>
              <a:defRPr sz="3000">
                <a:solidFill>
                  <a:srgbClr val="0067AC"/>
                </a:solidFill>
              </a:defRPr>
            </a:lvl1pPr>
            <a:lvl2pPr marL="800100" indent="-342900">
              <a:buFont typeface="Arial" panose="020B0604020202020204" pitchFamily="34" charset="0"/>
              <a:buChar char="•"/>
              <a:defRPr sz="2500">
                <a:solidFill>
                  <a:srgbClr val="0067AC"/>
                </a:solidFill>
              </a:defRPr>
            </a:lvl2pPr>
            <a:lvl3pPr marL="1257300" indent="-342900">
              <a:buFont typeface="Arial" panose="020B0604020202020204" pitchFamily="34" charset="0"/>
              <a:buChar char="•"/>
              <a:defRPr sz="2000">
                <a:solidFill>
                  <a:srgbClr val="0067AC"/>
                </a:solidFill>
              </a:defRPr>
            </a:lvl3pPr>
            <a:lvl4pPr marL="1657350" indent="-285750">
              <a:buFont typeface="Arial" panose="020B0604020202020204" pitchFamily="34" charset="0"/>
              <a:buChar char="•"/>
              <a:defRPr sz="1800">
                <a:solidFill>
                  <a:srgbClr val="0067AC"/>
                </a:solidFill>
              </a:defRPr>
            </a:lvl4pPr>
            <a:lvl5pPr marL="2114550" indent="-285750">
              <a:buFont typeface="Arial" panose="020B0604020202020204" pitchFamily="34" charset="0"/>
              <a:buChar char="•"/>
              <a:defRPr sz="1500">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11" name="Picture Placeholder 11">
            <a:extLst>
              <a:ext uri="{FF2B5EF4-FFF2-40B4-BE49-F238E27FC236}">
                <a16:creationId xmlns:a16="http://schemas.microsoft.com/office/drawing/2014/main" id="{DCBC7289-DC29-544C-9249-003F388F64E2}"/>
              </a:ext>
            </a:extLst>
          </p:cNvPr>
          <p:cNvSpPr>
            <a:spLocks noGrp="1"/>
          </p:cNvSpPr>
          <p:nvPr>
            <p:ph type="pic" sz="quarter" idx="15"/>
          </p:nvPr>
        </p:nvSpPr>
        <p:spPr>
          <a:xfrm>
            <a:off x="6275296" y="1288758"/>
            <a:ext cx="5197567" cy="4794688"/>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sk-SK" dirty="0"/>
          </a:p>
        </p:txBody>
      </p:sp>
      <p:sp>
        <p:nvSpPr>
          <p:cNvPr id="8" name="Text Placeholder 14">
            <a:extLst>
              <a:ext uri="{FF2B5EF4-FFF2-40B4-BE49-F238E27FC236}">
                <a16:creationId xmlns:a16="http://schemas.microsoft.com/office/drawing/2014/main" id="{5A403D6F-F274-3D4D-89AB-17C1DB269954}"/>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Footer Placeholder 8">
            <a:extLst>
              <a:ext uri="{FF2B5EF4-FFF2-40B4-BE49-F238E27FC236}">
                <a16:creationId xmlns:a16="http://schemas.microsoft.com/office/drawing/2014/main" id="{AB9E9B45-C928-924A-8FA3-72026C03C636}"/>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12" name="Slide Number Placeholder 9">
            <a:extLst>
              <a:ext uri="{FF2B5EF4-FFF2-40B4-BE49-F238E27FC236}">
                <a16:creationId xmlns:a16="http://schemas.microsoft.com/office/drawing/2014/main" id="{42DE18CA-8E6B-8645-964B-602E6415BC9F}"/>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176583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azok s popis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DCBC7289-DC29-544C-9249-003F388F64E2}"/>
              </a:ext>
            </a:extLst>
          </p:cNvPr>
          <p:cNvSpPr>
            <a:spLocks noGrp="1"/>
          </p:cNvSpPr>
          <p:nvPr>
            <p:ph type="pic" sz="quarter" idx="15"/>
          </p:nvPr>
        </p:nvSpPr>
        <p:spPr>
          <a:xfrm>
            <a:off x="838200" y="1288758"/>
            <a:ext cx="10469137" cy="4120554"/>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sk-SK" dirty="0"/>
          </a:p>
        </p:txBody>
      </p:sp>
      <p:sp>
        <p:nvSpPr>
          <p:cNvPr id="8" name="Text Placeholder 14">
            <a:extLst>
              <a:ext uri="{FF2B5EF4-FFF2-40B4-BE49-F238E27FC236}">
                <a16:creationId xmlns:a16="http://schemas.microsoft.com/office/drawing/2014/main" id="{5A403D6F-F274-3D4D-89AB-17C1DB269954}"/>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4">
            <a:extLst>
              <a:ext uri="{FF2B5EF4-FFF2-40B4-BE49-F238E27FC236}">
                <a16:creationId xmlns:a16="http://schemas.microsoft.com/office/drawing/2014/main" id="{6CEDBF15-7E0B-2E4F-85D4-17D63BA9DFAE}"/>
              </a:ext>
            </a:extLst>
          </p:cNvPr>
          <p:cNvSpPr>
            <a:spLocks noGrp="1"/>
          </p:cNvSpPr>
          <p:nvPr>
            <p:ph type="body" sz="quarter" idx="16"/>
          </p:nvPr>
        </p:nvSpPr>
        <p:spPr>
          <a:xfrm>
            <a:off x="838200" y="5679689"/>
            <a:ext cx="10469137" cy="423746"/>
          </a:xfrm>
        </p:spPr>
        <p:txBody>
          <a:bodyPr>
            <a:normAutofit/>
          </a:bodyPr>
          <a:lstStyle>
            <a:lvl1pPr marL="0" indent="0">
              <a:buFontTx/>
              <a:buNone/>
              <a:defRPr sz="20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Footer Placeholder 8">
            <a:extLst>
              <a:ext uri="{FF2B5EF4-FFF2-40B4-BE49-F238E27FC236}">
                <a16:creationId xmlns:a16="http://schemas.microsoft.com/office/drawing/2014/main" id="{918D291C-082E-0441-9C75-F21E4882AF76}"/>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10" name="Slide Number Placeholder 9">
            <a:extLst>
              <a:ext uri="{FF2B5EF4-FFF2-40B4-BE49-F238E27FC236}">
                <a16:creationId xmlns:a16="http://schemas.microsoft.com/office/drawing/2014/main" id="{E502D312-4770-FA4E-A049-B365AAFC00D7}"/>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353889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ovananie obrazok s popisom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DCBC7289-DC29-544C-9249-003F388F64E2}"/>
              </a:ext>
            </a:extLst>
          </p:cNvPr>
          <p:cNvSpPr>
            <a:spLocks noGrp="1"/>
          </p:cNvSpPr>
          <p:nvPr>
            <p:ph type="pic" sz="quarter" idx="15"/>
          </p:nvPr>
        </p:nvSpPr>
        <p:spPr>
          <a:xfrm>
            <a:off x="838201" y="1288758"/>
            <a:ext cx="5012472" cy="4105686"/>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sk-SK" dirty="0"/>
          </a:p>
        </p:txBody>
      </p:sp>
      <p:sp>
        <p:nvSpPr>
          <p:cNvPr id="8" name="Text Placeholder 14">
            <a:extLst>
              <a:ext uri="{FF2B5EF4-FFF2-40B4-BE49-F238E27FC236}">
                <a16:creationId xmlns:a16="http://schemas.microsoft.com/office/drawing/2014/main" id="{5A403D6F-F274-3D4D-89AB-17C1DB269954}"/>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4">
            <a:extLst>
              <a:ext uri="{FF2B5EF4-FFF2-40B4-BE49-F238E27FC236}">
                <a16:creationId xmlns:a16="http://schemas.microsoft.com/office/drawing/2014/main" id="{6CEDBF15-7E0B-2E4F-85D4-17D63BA9DFAE}"/>
              </a:ext>
            </a:extLst>
          </p:cNvPr>
          <p:cNvSpPr>
            <a:spLocks noGrp="1"/>
          </p:cNvSpPr>
          <p:nvPr>
            <p:ph type="body" sz="quarter" idx="16"/>
          </p:nvPr>
        </p:nvSpPr>
        <p:spPr>
          <a:xfrm>
            <a:off x="838199" y="5672255"/>
            <a:ext cx="5012473" cy="423746"/>
          </a:xfrm>
        </p:spPr>
        <p:txBody>
          <a:bodyPr>
            <a:normAutofit/>
          </a:bodyPr>
          <a:lstStyle>
            <a:lvl1pPr marL="0" indent="0">
              <a:buFontTx/>
              <a:buNone/>
              <a:defRPr sz="20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Picture Placeholder 11">
            <a:extLst>
              <a:ext uri="{FF2B5EF4-FFF2-40B4-BE49-F238E27FC236}">
                <a16:creationId xmlns:a16="http://schemas.microsoft.com/office/drawing/2014/main" id="{A9A5AC6E-146A-CE43-9043-A9CAF000B346}"/>
              </a:ext>
            </a:extLst>
          </p:cNvPr>
          <p:cNvSpPr>
            <a:spLocks noGrp="1"/>
          </p:cNvSpPr>
          <p:nvPr>
            <p:ph type="pic" sz="quarter" idx="17"/>
          </p:nvPr>
        </p:nvSpPr>
        <p:spPr>
          <a:xfrm>
            <a:off x="6096000" y="1288757"/>
            <a:ext cx="5211336" cy="4093564"/>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sk-SK" dirty="0"/>
          </a:p>
        </p:txBody>
      </p:sp>
      <p:sp>
        <p:nvSpPr>
          <p:cNvPr id="10" name="Text Placeholder 14">
            <a:extLst>
              <a:ext uri="{FF2B5EF4-FFF2-40B4-BE49-F238E27FC236}">
                <a16:creationId xmlns:a16="http://schemas.microsoft.com/office/drawing/2014/main" id="{EA036A9B-A1E3-9045-A629-19597A46D8ED}"/>
              </a:ext>
            </a:extLst>
          </p:cNvPr>
          <p:cNvSpPr>
            <a:spLocks noGrp="1"/>
          </p:cNvSpPr>
          <p:nvPr>
            <p:ph type="body" sz="quarter" idx="18"/>
          </p:nvPr>
        </p:nvSpPr>
        <p:spPr>
          <a:xfrm>
            <a:off x="6096000" y="5666193"/>
            <a:ext cx="5012473" cy="423746"/>
          </a:xfrm>
        </p:spPr>
        <p:txBody>
          <a:bodyPr>
            <a:normAutofit/>
          </a:bodyPr>
          <a:lstStyle>
            <a:lvl1pPr marL="0" indent="0">
              <a:buFontTx/>
              <a:buNone/>
              <a:defRPr sz="20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4" name="Footer Placeholder 8">
            <a:extLst>
              <a:ext uri="{FF2B5EF4-FFF2-40B4-BE49-F238E27FC236}">
                <a16:creationId xmlns:a16="http://schemas.microsoft.com/office/drawing/2014/main" id="{DFDFD298-29B7-8C49-8F37-ABB79FDCF768}"/>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15" name="Slide Number Placeholder 9">
            <a:extLst>
              <a:ext uri="{FF2B5EF4-FFF2-40B4-BE49-F238E27FC236}">
                <a16:creationId xmlns:a16="http://schemas.microsoft.com/office/drawing/2014/main" id="{4CBEAFDC-2DAE-1848-8DAD-D8B4815A72E2}"/>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343086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a gra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F0B43CEA-B5AB-DC4C-92D3-5B74497420A9}"/>
              </a:ext>
            </a:extLst>
          </p:cNvPr>
          <p:cNvSpPr>
            <a:spLocks noGrp="1"/>
          </p:cNvSpPr>
          <p:nvPr>
            <p:ph type="tbl" sz="quarter" idx="15"/>
          </p:nvPr>
        </p:nvSpPr>
        <p:spPr>
          <a:xfrm>
            <a:off x="6275296" y="1288799"/>
            <a:ext cx="5197567" cy="4795199"/>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table</a:t>
            </a:r>
            <a:endParaRPr lang="sk-SK" dirty="0"/>
          </a:p>
        </p:txBody>
      </p:sp>
      <p:sp>
        <p:nvSpPr>
          <p:cNvPr id="8" name="Content Placeholder 16">
            <a:extLst>
              <a:ext uri="{FF2B5EF4-FFF2-40B4-BE49-F238E27FC236}">
                <a16:creationId xmlns:a16="http://schemas.microsoft.com/office/drawing/2014/main" id="{6E667F88-2B5B-FE4B-B81A-CE64F5A43654}"/>
              </a:ext>
            </a:extLst>
          </p:cNvPr>
          <p:cNvSpPr>
            <a:spLocks noGrp="1"/>
          </p:cNvSpPr>
          <p:nvPr>
            <p:ph sz="quarter" idx="14"/>
          </p:nvPr>
        </p:nvSpPr>
        <p:spPr>
          <a:xfrm>
            <a:off x="838200" y="1288800"/>
            <a:ext cx="5078506" cy="4795200"/>
          </a:xfrm>
        </p:spPr>
        <p:txBody>
          <a:bodyPr>
            <a:normAutofit/>
          </a:bodyPr>
          <a:lstStyle>
            <a:lvl1pPr marL="457200" indent="-457200">
              <a:buFont typeface="Arial" panose="020B0604020202020204" pitchFamily="34" charset="0"/>
              <a:buChar char="•"/>
              <a:defRPr sz="3000">
                <a:solidFill>
                  <a:srgbClr val="0067AC"/>
                </a:solidFill>
              </a:defRPr>
            </a:lvl1pPr>
            <a:lvl2pPr marL="800100" indent="-342900">
              <a:buFont typeface="Arial" panose="020B0604020202020204" pitchFamily="34" charset="0"/>
              <a:buChar char="•"/>
              <a:defRPr sz="2500">
                <a:solidFill>
                  <a:srgbClr val="0067AC"/>
                </a:solidFill>
              </a:defRPr>
            </a:lvl2pPr>
            <a:lvl3pPr marL="1257300" indent="-342900">
              <a:buFont typeface="Arial" panose="020B0604020202020204" pitchFamily="34" charset="0"/>
              <a:buChar char="•"/>
              <a:defRPr sz="2000">
                <a:solidFill>
                  <a:srgbClr val="0067AC"/>
                </a:solidFill>
              </a:defRPr>
            </a:lvl3pPr>
            <a:lvl4pPr marL="1657350" indent="-285750">
              <a:buFont typeface="Arial" panose="020B0604020202020204" pitchFamily="34" charset="0"/>
              <a:buChar char="•"/>
              <a:defRPr sz="1800">
                <a:solidFill>
                  <a:srgbClr val="0067AC"/>
                </a:solidFill>
              </a:defRPr>
            </a:lvl4pPr>
            <a:lvl5pPr marL="2114550" indent="-285750">
              <a:buFont typeface="Arial" panose="020B0604020202020204" pitchFamily="34" charset="0"/>
              <a:buChar char="•"/>
              <a:defRPr sz="1500">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12" name="Text Placeholder 14">
            <a:extLst>
              <a:ext uri="{FF2B5EF4-FFF2-40B4-BE49-F238E27FC236}">
                <a16:creationId xmlns:a16="http://schemas.microsoft.com/office/drawing/2014/main" id="{73400F2A-788B-4D47-8FE6-D8EBC29AE86B}"/>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Footer Placeholder 8">
            <a:extLst>
              <a:ext uri="{FF2B5EF4-FFF2-40B4-BE49-F238E27FC236}">
                <a16:creationId xmlns:a16="http://schemas.microsoft.com/office/drawing/2014/main" id="{1D50C2A6-953C-8141-9659-A931CD7A15AC}"/>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10" name="Slide Number Placeholder 9">
            <a:extLst>
              <a:ext uri="{FF2B5EF4-FFF2-40B4-BE49-F238E27FC236}">
                <a16:creationId xmlns:a16="http://schemas.microsoft.com/office/drawing/2014/main" id="{12814408-B4A2-A241-831E-B6B58915E95E}"/>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305668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A8F54B-A675-9F4E-8966-E13985D5FDE1}"/>
              </a:ext>
            </a:extLst>
          </p:cNvPr>
          <p:cNvSpPr>
            <a:spLocks noGrp="1"/>
          </p:cNvSpPr>
          <p:nvPr>
            <p:ph type="title"/>
          </p:nvPr>
        </p:nvSpPr>
        <p:spPr>
          <a:xfrm>
            <a:off x="838200" y="626165"/>
            <a:ext cx="10515600" cy="2385392"/>
          </a:xfrm>
          <a:prstGeom prst="rect">
            <a:avLst/>
          </a:prstGeom>
        </p:spPr>
        <p:txBody>
          <a:bodyPr vert="horz" lIns="91440" tIns="45720" rIns="91440" bIns="45720" rtlCol="0" anchor="ctr">
            <a:noAutofit/>
          </a:bodyPr>
          <a:lstStyle/>
          <a:p>
            <a:endParaRPr lang="sk-SK" dirty="0"/>
          </a:p>
        </p:txBody>
      </p:sp>
      <p:sp>
        <p:nvSpPr>
          <p:cNvPr id="3" name="Text Placeholder 2">
            <a:extLst>
              <a:ext uri="{FF2B5EF4-FFF2-40B4-BE49-F238E27FC236}">
                <a16:creationId xmlns:a16="http://schemas.microsoft.com/office/drawing/2014/main" id="{6A0FAB9E-E14D-904E-9850-6668D345A0A7}"/>
              </a:ext>
            </a:extLst>
          </p:cNvPr>
          <p:cNvSpPr>
            <a:spLocks noGrp="1"/>
          </p:cNvSpPr>
          <p:nvPr>
            <p:ph type="body" idx="1"/>
          </p:nvPr>
        </p:nvSpPr>
        <p:spPr>
          <a:xfrm>
            <a:off x="838200" y="3210339"/>
            <a:ext cx="7083287" cy="108336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a:t>
            </a:r>
            <a:endParaRPr lang="sk-SK" dirty="0"/>
          </a:p>
        </p:txBody>
      </p:sp>
    </p:spTree>
    <p:extLst>
      <p:ext uri="{BB962C8B-B14F-4D97-AF65-F5344CB8AC3E}">
        <p14:creationId xmlns:p14="http://schemas.microsoft.com/office/powerpoint/2010/main" val="1203621864"/>
      </p:ext>
    </p:extLst>
  </p:cSld>
  <p:clrMap bg1="lt1" tx1="dk1" bg2="lt2" tx2="dk2" accent1="accent1" accent2="accent2" accent3="accent3" accent4="accent4" accent5="accent5" accent6="accent6" hlink="hlink" folHlink="folHlink"/>
  <p:sldLayoutIdLst>
    <p:sldLayoutId id="2147483658" r:id="rId1"/>
    <p:sldLayoutId id="2147483653" r:id="rId2"/>
    <p:sldLayoutId id="2147483652" r:id="rId3"/>
    <p:sldLayoutId id="2147483663" r:id="rId4"/>
    <p:sldLayoutId id="2147483655" r:id="rId5"/>
    <p:sldLayoutId id="2147483650" r:id="rId6"/>
    <p:sldLayoutId id="2147483661" r:id="rId7"/>
    <p:sldLayoutId id="2147483662" r:id="rId8"/>
    <p:sldLayoutId id="2147483656" r:id="rId9"/>
    <p:sldLayoutId id="2147483660" r:id="rId10"/>
    <p:sldLayoutId id="2147483654" r:id="rId11"/>
    <p:sldLayoutId id="2147483659" r:id="rId12"/>
  </p:sldLayoutIdLst>
  <p:hf hdr="0" dt="0"/>
  <p:txStyles>
    <p:titleStyle>
      <a:lvl1pPr algn="l" defTabSz="914400" rtl="0" eaLnBrk="1" latinLnBrk="0" hangingPunct="1">
        <a:lnSpc>
          <a:spcPct val="90000"/>
        </a:lnSpc>
        <a:spcBef>
          <a:spcPct val="0"/>
        </a:spcBef>
        <a:buNone/>
        <a:defRPr sz="6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marR="0" indent="0" algn="l" defTabSz="914400" rtl="0" eaLnBrk="1" fontAlgn="auto" latinLnBrk="0" hangingPunct="1">
        <a:lnSpc>
          <a:spcPct val="90000"/>
        </a:lnSpc>
        <a:spcBef>
          <a:spcPts val="1000"/>
        </a:spcBef>
        <a:spcAft>
          <a:spcPts val="0"/>
        </a:spcAft>
        <a:buClrTx/>
        <a:buSzTx/>
        <a:buFontTx/>
        <a:buNone/>
        <a:tabLst/>
        <a:defRPr sz="4000" kern="1200">
          <a:solidFill>
            <a:schemeClr val="bg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8E904B-384E-4C45-8724-D7142D5C4ABC}"/>
              </a:ext>
            </a:extLst>
          </p:cNvPr>
          <p:cNvSpPr>
            <a:spLocks noGrp="1"/>
          </p:cNvSpPr>
          <p:nvPr>
            <p:ph type="body" sz="quarter" idx="14"/>
          </p:nvPr>
        </p:nvSpPr>
        <p:spPr/>
        <p:txBody>
          <a:bodyPr/>
          <a:lstStyle/>
          <a:p>
            <a:endParaRPr lang="sk-SK" dirty="0"/>
          </a:p>
          <a:p>
            <a:endParaRPr lang="sk-SK" dirty="0"/>
          </a:p>
        </p:txBody>
      </p:sp>
      <p:sp>
        <p:nvSpPr>
          <p:cNvPr id="3" name="Text Placeholder 2">
            <a:extLst>
              <a:ext uri="{FF2B5EF4-FFF2-40B4-BE49-F238E27FC236}">
                <a16:creationId xmlns:a16="http://schemas.microsoft.com/office/drawing/2014/main" id="{D58F208A-F657-854A-B168-2437DB45BD79}"/>
              </a:ext>
            </a:extLst>
          </p:cNvPr>
          <p:cNvSpPr>
            <a:spLocks noGrp="1"/>
          </p:cNvSpPr>
          <p:nvPr>
            <p:ph type="body" sz="quarter" idx="15"/>
          </p:nvPr>
        </p:nvSpPr>
        <p:spPr>
          <a:xfrm>
            <a:off x="838200" y="931580"/>
            <a:ext cx="9372600" cy="4436492"/>
          </a:xfrm>
        </p:spPr>
        <p:txBody>
          <a:bodyPr/>
          <a:lstStyle/>
          <a:p>
            <a:r>
              <a:rPr lang="sk-SK" sz="5400" dirty="0"/>
              <a:t>Koncept stravovacej prevádzky na ústredí NBS</a:t>
            </a:r>
          </a:p>
          <a:p>
            <a:r>
              <a:rPr lang="sk-SK" sz="2400" b="0" dirty="0"/>
              <a:t>prípravné trhové konzultácie</a:t>
            </a:r>
          </a:p>
          <a:p>
            <a:endParaRPr lang="sk-SK" sz="4000" b="0" dirty="0"/>
          </a:p>
        </p:txBody>
      </p:sp>
      <p:sp>
        <p:nvSpPr>
          <p:cNvPr id="4" name="Text Placeholder 3">
            <a:extLst>
              <a:ext uri="{FF2B5EF4-FFF2-40B4-BE49-F238E27FC236}">
                <a16:creationId xmlns:a16="http://schemas.microsoft.com/office/drawing/2014/main" id="{2ADB7946-D4EF-D943-A461-7E347CF5C83E}"/>
              </a:ext>
            </a:extLst>
          </p:cNvPr>
          <p:cNvSpPr>
            <a:spLocks noGrp="1"/>
          </p:cNvSpPr>
          <p:nvPr>
            <p:ph type="body" sz="quarter" idx="16"/>
          </p:nvPr>
        </p:nvSpPr>
        <p:spPr/>
        <p:txBody>
          <a:bodyPr/>
          <a:lstStyle/>
          <a:p>
            <a:endParaRPr lang="sk-SK" dirty="0"/>
          </a:p>
        </p:txBody>
      </p:sp>
      <p:sp>
        <p:nvSpPr>
          <p:cNvPr id="5" name="Text Placeholder 4">
            <a:extLst>
              <a:ext uri="{FF2B5EF4-FFF2-40B4-BE49-F238E27FC236}">
                <a16:creationId xmlns:a16="http://schemas.microsoft.com/office/drawing/2014/main" id="{B309E9ED-2936-C04D-A4C3-B3A99880170D}"/>
              </a:ext>
            </a:extLst>
          </p:cNvPr>
          <p:cNvSpPr>
            <a:spLocks noGrp="1"/>
          </p:cNvSpPr>
          <p:nvPr>
            <p:ph type="body" sz="quarter" idx="17"/>
          </p:nvPr>
        </p:nvSpPr>
        <p:spPr/>
        <p:txBody>
          <a:bodyPr/>
          <a:lstStyle/>
          <a:p>
            <a:r>
              <a:rPr lang="sk-SK" dirty="0"/>
              <a:t>26. október 2023</a:t>
            </a:r>
          </a:p>
        </p:txBody>
      </p:sp>
      <p:sp>
        <p:nvSpPr>
          <p:cNvPr id="6" name="Oval 5">
            <a:extLst>
              <a:ext uri="{FF2B5EF4-FFF2-40B4-BE49-F238E27FC236}">
                <a16:creationId xmlns:a16="http://schemas.microsoft.com/office/drawing/2014/main" id="{4D768F2C-9DF3-B24F-A425-52FCBF673B46}"/>
              </a:ext>
            </a:extLst>
          </p:cNvPr>
          <p:cNvSpPr/>
          <p:nvPr/>
        </p:nvSpPr>
        <p:spPr>
          <a:xfrm>
            <a:off x="7675663" y="5458067"/>
            <a:ext cx="447425" cy="447425"/>
          </a:xfrm>
          <a:prstGeom prst="ellipse">
            <a:avLst/>
          </a:prstGeom>
          <a:solidFill>
            <a:srgbClr val="A68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Oval 6">
            <a:extLst>
              <a:ext uri="{FF2B5EF4-FFF2-40B4-BE49-F238E27FC236}">
                <a16:creationId xmlns:a16="http://schemas.microsoft.com/office/drawing/2014/main" id="{01802B4E-29BF-C44F-9505-E79536B3AA9C}"/>
              </a:ext>
            </a:extLst>
          </p:cNvPr>
          <p:cNvSpPr/>
          <p:nvPr/>
        </p:nvSpPr>
        <p:spPr>
          <a:xfrm>
            <a:off x="7680226" y="5993199"/>
            <a:ext cx="447425" cy="447425"/>
          </a:xfrm>
          <a:prstGeom prst="ellipse">
            <a:avLst/>
          </a:prstGeom>
          <a:solidFill>
            <a:srgbClr val="A68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8" name="Picture 7">
            <a:extLst>
              <a:ext uri="{FF2B5EF4-FFF2-40B4-BE49-F238E27FC236}">
                <a16:creationId xmlns:a16="http://schemas.microsoft.com/office/drawing/2014/main" id="{8E92D153-23F1-FC49-BD4B-9C0375D54B5F}"/>
              </a:ext>
            </a:extLst>
          </p:cNvPr>
          <p:cNvPicPr>
            <a:picLocks noChangeAspect="1"/>
          </p:cNvPicPr>
          <p:nvPr/>
        </p:nvPicPr>
        <p:blipFill>
          <a:blip r:embed="rId2"/>
          <a:stretch>
            <a:fillRect/>
          </a:stretch>
        </p:blipFill>
        <p:spPr>
          <a:xfrm>
            <a:off x="7792073" y="5573609"/>
            <a:ext cx="237488" cy="249364"/>
          </a:xfrm>
          <a:prstGeom prst="rect">
            <a:avLst/>
          </a:prstGeom>
          <a:noFill/>
        </p:spPr>
      </p:pic>
      <p:pic>
        <p:nvPicPr>
          <p:cNvPr id="9" name="Picture 8">
            <a:extLst>
              <a:ext uri="{FF2B5EF4-FFF2-40B4-BE49-F238E27FC236}">
                <a16:creationId xmlns:a16="http://schemas.microsoft.com/office/drawing/2014/main" id="{C4DA3182-6570-F34B-9C6E-6147AC6E2B16}"/>
              </a:ext>
            </a:extLst>
          </p:cNvPr>
          <p:cNvPicPr>
            <a:picLocks noChangeAspect="1"/>
          </p:cNvPicPr>
          <p:nvPr/>
        </p:nvPicPr>
        <p:blipFill>
          <a:blip r:embed="rId3"/>
          <a:stretch>
            <a:fillRect/>
          </a:stretch>
        </p:blipFill>
        <p:spPr>
          <a:xfrm>
            <a:off x="7778323" y="6076461"/>
            <a:ext cx="261032" cy="278729"/>
          </a:xfrm>
          <a:prstGeom prst="rect">
            <a:avLst/>
          </a:prstGeom>
        </p:spPr>
      </p:pic>
    </p:spTree>
    <p:extLst>
      <p:ext uri="{BB962C8B-B14F-4D97-AF65-F5344CB8AC3E}">
        <p14:creationId xmlns:p14="http://schemas.microsoft.com/office/powerpoint/2010/main" val="4006568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76BE-8982-C340-493A-0E2C075A673D}"/>
              </a:ext>
            </a:extLst>
          </p:cNvPr>
          <p:cNvSpPr>
            <a:spLocks noGrp="1"/>
          </p:cNvSpPr>
          <p:nvPr>
            <p:ph type="title"/>
          </p:nvPr>
        </p:nvSpPr>
        <p:spPr/>
        <p:txBody>
          <a:bodyPr/>
          <a:lstStyle/>
          <a:p>
            <a:pPr algn="l">
              <a:lnSpc>
                <a:spcPct val="150000"/>
              </a:lnSpc>
            </a:pPr>
            <a:r>
              <a:rPr lang="sk-SK" sz="1200" dirty="0"/>
              <a:t>14. Aký je približný denný rozsah (v hodinách) využívania zariadení s najvyššou spotrebou energií, ako sú variče, </a:t>
            </a:r>
            <a:r>
              <a:rPr lang="sk-SK" sz="1200" dirty="0" err="1"/>
              <a:t>konvektomaty</a:t>
            </a:r>
            <a:r>
              <a:rPr lang="sk-SK" sz="1200" dirty="0"/>
              <a:t> </a:t>
            </a:r>
            <a:br>
              <a:rPr lang="sk-SK" sz="1200" dirty="0"/>
            </a:br>
            <a:r>
              <a:rPr lang="sk-SK" sz="1200" dirty="0"/>
              <a:t>     a panvice?</a:t>
            </a:r>
            <a:br>
              <a:rPr lang="sk-SK" sz="1200" dirty="0"/>
            </a:br>
            <a:r>
              <a:rPr lang="sk-SK" sz="1200" dirty="0"/>
              <a:t>15. Považuje účastník PTK lehotu poskytovania budúceho predmetu zákazky v rozsahu 3 rokov od nadobudnutia účinnosti zmluvy </a:t>
            </a:r>
            <a:br>
              <a:rPr lang="sk-SK" sz="1200" dirty="0"/>
            </a:br>
            <a:r>
              <a:rPr lang="sk-SK" sz="1200" dirty="0"/>
              <a:t>     za primeranú?</a:t>
            </a:r>
            <a:br>
              <a:rPr lang="sk-SK" sz="1200" dirty="0"/>
            </a:br>
            <a:r>
              <a:rPr lang="sk-SK" sz="1200" dirty="0"/>
              <a:t>     Ak nie, akú lehotu poskytovania budúceho predmetu zákazky považuje účastník PTK vzhľadom na rozsah konceptu za optimálnu?</a:t>
            </a:r>
            <a:br>
              <a:rPr lang="sk-SK" sz="1200" dirty="0"/>
            </a:br>
            <a:r>
              <a:rPr lang="sk-SK" sz="1200" dirty="0"/>
              <a:t>16. V akej primeranej lehote by ste vedeli začať poskytovať budúci predmet zákazky, počnúc od podpisu zmluvy?</a:t>
            </a:r>
            <a:br>
              <a:rPr lang="sk-SK" sz="1200" dirty="0"/>
            </a:br>
            <a:br>
              <a:rPr lang="sk-SK" sz="1200" dirty="0"/>
            </a:br>
            <a:br>
              <a:rPr lang="sk-SK" sz="1200" dirty="0"/>
            </a:br>
            <a:br>
              <a:rPr lang="sk-SK" sz="1200" dirty="0"/>
            </a:br>
            <a:br>
              <a:rPr lang="sk-SK" sz="1200" dirty="0"/>
            </a:br>
            <a:br>
              <a:rPr lang="sk-SK" sz="1200" dirty="0"/>
            </a:br>
            <a:br>
              <a:rPr lang="sk-SK" sz="1200" dirty="0"/>
            </a:br>
            <a:br>
              <a:rPr lang="sk-SK" sz="1200" dirty="0"/>
            </a:br>
            <a:br>
              <a:rPr lang="sk-SK" sz="1200" dirty="0"/>
            </a:br>
            <a:br>
              <a:rPr lang="sk-SK" sz="1200" dirty="0"/>
            </a:br>
            <a:br>
              <a:rPr lang="sk-SK" sz="1200" dirty="0"/>
            </a:br>
            <a:endParaRPr lang="sk-SK" sz="1200" dirty="0"/>
          </a:p>
        </p:txBody>
      </p:sp>
      <p:sp>
        <p:nvSpPr>
          <p:cNvPr id="3" name="Footer Placeholder 2">
            <a:extLst>
              <a:ext uri="{FF2B5EF4-FFF2-40B4-BE49-F238E27FC236}">
                <a16:creationId xmlns:a16="http://schemas.microsoft.com/office/drawing/2014/main" id="{421167F2-C07C-7064-63A0-A306504EB8D8}"/>
              </a:ext>
            </a:extLst>
          </p:cNvPr>
          <p:cNvSpPr>
            <a:spLocks noGrp="1"/>
          </p:cNvSpPr>
          <p:nvPr>
            <p:ph type="ftr" sz="quarter" idx="11"/>
          </p:nvPr>
        </p:nvSpPr>
        <p:spPr/>
        <p:txBody>
          <a:bodyPr/>
          <a:lstStyle/>
          <a:p>
            <a:endParaRPr lang="sk-SK" dirty="0"/>
          </a:p>
        </p:txBody>
      </p:sp>
      <p:sp>
        <p:nvSpPr>
          <p:cNvPr id="4" name="Slide Number Placeholder 3">
            <a:extLst>
              <a:ext uri="{FF2B5EF4-FFF2-40B4-BE49-F238E27FC236}">
                <a16:creationId xmlns:a16="http://schemas.microsoft.com/office/drawing/2014/main" id="{547FCD3F-72D8-7E6D-C435-23AC6654C0AA}"/>
              </a:ext>
            </a:extLst>
          </p:cNvPr>
          <p:cNvSpPr>
            <a:spLocks noGrp="1"/>
          </p:cNvSpPr>
          <p:nvPr>
            <p:ph type="sldNum" sz="quarter" idx="12"/>
          </p:nvPr>
        </p:nvSpPr>
        <p:spPr/>
        <p:txBody>
          <a:bodyPr/>
          <a:lstStyle/>
          <a:p>
            <a:fld id="{5DD979C4-B72D-9549-BD86-64D2882017CF}" type="slidenum">
              <a:rPr lang="sk-SK" smtClean="0"/>
              <a:pPr/>
              <a:t>10</a:t>
            </a:fld>
            <a:endParaRPr lang="sk-SK" dirty="0"/>
          </a:p>
        </p:txBody>
      </p:sp>
      <p:sp>
        <p:nvSpPr>
          <p:cNvPr id="5" name="Text Placeholder 4">
            <a:extLst>
              <a:ext uri="{FF2B5EF4-FFF2-40B4-BE49-F238E27FC236}">
                <a16:creationId xmlns:a16="http://schemas.microsoft.com/office/drawing/2014/main" id="{4B5F6856-0D95-7652-CB6D-EE2E72F22562}"/>
              </a:ext>
            </a:extLst>
          </p:cNvPr>
          <p:cNvSpPr>
            <a:spLocks noGrp="1"/>
          </p:cNvSpPr>
          <p:nvPr>
            <p:ph type="body" sz="quarter" idx="13"/>
          </p:nvPr>
        </p:nvSpPr>
        <p:spPr/>
        <p:txBody>
          <a:bodyPr/>
          <a:lstStyle/>
          <a:p>
            <a:endParaRPr lang="sk-SK"/>
          </a:p>
        </p:txBody>
      </p:sp>
    </p:spTree>
    <p:extLst>
      <p:ext uri="{BB962C8B-B14F-4D97-AF65-F5344CB8AC3E}">
        <p14:creationId xmlns:p14="http://schemas.microsoft.com/office/powerpoint/2010/main" val="3873481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8111B-EAFE-8D10-4237-72C5F52143E7}"/>
              </a:ext>
            </a:extLst>
          </p:cNvPr>
          <p:cNvSpPr>
            <a:spLocks noGrp="1"/>
          </p:cNvSpPr>
          <p:nvPr>
            <p:ph type="title"/>
          </p:nvPr>
        </p:nvSpPr>
        <p:spPr/>
        <p:txBody>
          <a:bodyPr/>
          <a:lstStyle/>
          <a:p>
            <a:pPr algn="l"/>
            <a:r>
              <a:rPr lang="sk-SK" sz="2800" dirty="0"/>
              <a:t>Otázky</a:t>
            </a:r>
            <a:br>
              <a:rPr lang="sk-SK" sz="2800" dirty="0"/>
            </a:br>
            <a:br>
              <a:rPr lang="sk-SK" sz="2800" dirty="0"/>
            </a:br>
            <a:br>
              <a:rPr lang="sk-SK" sz="2800" dirty="0"/>
            </a:br>
            <a:br>
              <a:rPr lang="sk-SK" sz="2800" dirty="0"/>
            </a:br>
            <a:br>
              <a:rPr lang="sk-SK" sz="2800" dirty="0"/>
            </a:br>
            <a:br>
              <a:rPr lang="sk-SK" sz="2800" dirty="0"/>
            </a:br>
            <a:br>
              <a:rPr lang="sk-SK" sz="2800" dirty="0"/>
            </a:br>
            <a:br>
              <a:rPr lang="sk-SK" sz="2800" dirty="0"/>
            </a:br>
            <a:br>
              <a:rPr lang="sk-SK" sz="2800" dirty="0"/>
            </a:br>
            <a:br>
              <a:rPr lang="sk-SK" sz="2800" dirty="0"/>
            </a:br>
            <a:endParaRPr lang="sk-SK" sz="2800" dirty="0"/>
          </a:p>
        </p:txBody>
      </p:sp>
      <p:sp>
        <p:nvSpPr>
          <p:cNvPr id="3" name="Footer Placeholder 2">
            <a:extLst>
              <a:ext uri="{FF2B5EF4-FFF2-40B4-BE49-F238E27FC236}">
                <a16:creationId xmlns:a16="http://schemas.microsoft.com/office/drawing/2014/main" id="{F848503A-EAFB-F4DD-DB77-032276572B48}"/>
              </a:ext>
            </a:extLst>
          </p:cNvPr>
          <p:cNvSpPr>
            <a:spLocks noGrp="1"/>
          </p:cNvSpPr>
          <p:nvPr>
            <p:ph type="ftr" sz="quarter" idx="11"/>
          </p:nvPr>
        </p:nvSpPr>
        <p:spPr/>
        <p:txBody>
          <a:bodyPr/>
          <a:lstStyle/>
          <a:p>
            <a:endParaRPr lang="sk-SK" dirty="0"/>
          </a:p>
        </p:txBody>
      </p:sp>
      <p:sp>
        <p:nvSpPr>
          <p:cNvPr id="4" name="Slide Number Placeholder 3">
            <a:extLst>
              <a:ext uri="{FF2B5EF4-FFF2-40B4-BE49-F238E27FC236}">
                <a16:creationId xmlns:a16="http://schemas.microsoft.com/office/drawing/2014/main" id="{25C37504-7692-5549-AD4C-A0AC674F0C22}"/>
              </a:ext>
            </a:extLst>
          </p:cNvPr>
          <p:cNvSpPr>
            <a:spLocks noGrp="1"/>
          </p:cNvSpPr>
          <p:nvPr>
            <p:ph type="sldNum" sz="quarter" idx="12"/>
          </p:nvPr>
        </p:nvSpPr>
        <p:spPr/>
        <p:txBody>
          <a:bodyPr/>
          <a:lstStyle/>
          <a:p>
            <a:fld id="{5DD979C4-B72D-9549-BD86-64D2882017CF}" type="slidenum">
              <a:rPr lang="sk-SK" smtClean="0"/>
              <a:pPr/>
              <a:t>11</a:t>
            </a:fld>
            <a:endParaRPr lang="sk-SK" dirty="0"/>
          </a:p>
        </p:txBody>
      </p:sp>
      <p:sp>
        <p:nvSpPr>
          <p:cNvPr id="5" name="Text Placeholder 4">
            <a:extLst>
              <a:ext uri="{FF2B5EF4-FFF2-40B4-BE49-F238E27FC236}">
                <a16:creationId xmlns:a16="http://schemas.microsoft.com/office/drawing/2014/main" id="{E402CC1E-EE1A-82B5-C10D-4F91CB5A598C}"/>
              </a:ext>
            </a:extLst>
          </p:cNvPr>
          <p:cNvSpPr>
            <a:spLocks noGrp="1"/>
          </p:cNvSpPr>
          <p:nvPr>
            <p:ph type="body" sz="quarter" idx="13"/>
          </p:nvPr>
        </p:nvSpPr>
        <p:spPr/>
        <p:txBody>
          <a:bodyPr/>
          <a:lstStyle/>
          <a:p>
            <a:endParaRPr lang="sk-SK"/>
          </a:p>
        </p:txBody>
      </p:sp>
    </p:spTree>
    <p:extLst>
      <p:ext uri="{BB962C8B-B14F-4D97-AF65-F5344CB8AC3E}">
        <p14:creationId xmlns:p14="http://schemas.microsoft.com/office/powerpoint/2010/main" val="2459027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5FA8-0FB5-EF70-3AB4-0B6A00347606}"/>
              </a:ext>
            </a:extLst>
          </p:cNvPr>
          <p:cNvSpPr>
            <a:spLocks noGrp="1"/>
          </p:cNvSpPr>
          <p:nvPr>
            <p:ph type="title"/>
          </p:nvPr>
        </p:nvSpPr>
        <p:spPr/>
        <p:txBody>
          <a:bodyPr/>
          <a:lstStyle/>
          <a:p>
            <a:pPr algn="l"/>
            <a:r>
              <a:rPr lang="sk-SK" sz="2800" dirty="0"/>
              <a:t>Ďakujeme, </a:t>
            </a:r>
            <a:br>
              <a:rPr lang="sk-SK" sz="2800" dirty="0"/>
            </a:br>
            <a:br>
              <a:rPr lang="sk-SK" sz="2800" dirty="0"/>
            </a:br>
            <a:br>
              <a:rPr lang="sk-SK" sz="2800" dirty="0"/>
            </a:br>
            <a:br>
              <a:rPr lang="sk-SK" sz="2800" dirty="0"/>
            </a:br>
            <a:br>
              <a:rPr lang="sk-SK" sz="2800" dirty="0"/>
            </a:br>
            <a:br>
              <a:rPr lang="sk-SK" sz="2800" dirty="0"/>
            </a:br>
            <a:br>
              <a:rPr lang="sk-SK" sz="2800" dirty="0"/>
            </a:br>
            <a:br>
              <a:rPr lang="sk-SK" sz="2800" dirty="0"/>
            </a:br>
            <a:br>
              <a:rPr lang="sk-SK" sz="2800" dirty="0"/>
            </a:br>
            <a:endParaRPr lang="sk-SK" sz="2800" dirty="0"/>
          </a:p>
        </p:txBody>
      </p:sp>
      <p:sp>
        <p:nvSpPr>
          <p:cNvPr id="3" name="Footer Placeholder 2">
            <a:extLst>
              <a:ext uri="{FF2B5EF4-FFF2-40B4-BE49-F238E27FC236}">
                <a16:creationId xmlns:a16="http://schemas.microsoft.com/office/drawing/2014/main" id="{6E58EE62-A3A7-6ACD-2D16-8F07A338C799}"/>
              </a:ext>
            </a:extLst>
          </p:cNvPr>
          <p:cNvSpPr>
            <a:spLocks noGrp="1"/>
          </p:cNvSpPr>
          <p:nvPr>
            <p:ph type="ftr" sz="quarter" idx="11"/>
          </p:nvPr>
        </p:nvSpPr>
        <p:spPr/>
        <p:txBody>
          <a:bodyPr/>
          <a:lstStyle/>
          <a:p>
            <a:endParaRPr lang="sk-SK" dirty="0"/>
          </a:p>
        </p:txBody>
      </p:sp>
      <p:sp>
        <p:nvSpPr>
          <p:cNvPr id="4" name="Slide Number Placeholder 3">
            <a:extLst>
              <a:ext uri="{FF2B5EF4-FFF2-40B4-BE49-F238E27FC236}">
                <a16:creationId xmlns:a16="http://schemas.microsoft.com/office/drawing/2014/main" id="{2F3FEE03-767F-3F12-02AF-D8A0BA1BBC40}"/>
              </a:ext>
            </a:extLst>
          </p:cNvPr>
          <p:cNvSpPr>
            <a:spLocks noGrp="1"/>
          </p:cNvSpPr>
          <p:nvPr>
            <p:ph type="sldNum" sz="quarter" idx="12"/>
          </p:nvPr>
        </p:nvSpPr>
        <p:spPr/>
        <p:txBody>
          <a:bodyPr/>
          <a:lstStyle/>
          <a:p>
            <a:fld id="{5DD979C4-B72D-9549-BD86-64D2882017CF}" type="slidenum">
              <a:rPr lang="sk-SK" smtClean="0"/>
              <a:pPr/>
              <a:t>12</a:t>
            </a:fld>
            <a:endParaRPr lang="sk-SK" dirty="0"/>
          </a:p>
        </p:txBody>
      </p:sp>
      <p:sp>
        <p:nvSpPr>
          <p:cNvPr id="5" name="Text Placeholder 4">
            <a:extLst>
              <a:ext uri="{FF2B5EF4-FFF2-40B4-BE49-F238E27FC236}">
                <a16:creationId xmlns:a16="http://schemas.microsoft.com/office/drawing/2014/main" id="{98B75C1B-3E91-887A-705D-879491665DFF}"/>
              </a:ext>
            </a:extLst>
          </p:cNvPr>
          <p:cNvSpPr>
            <a:spLocks noGrp="1"/>
          </p:cNvSpPr>
          <p:nvPr>
            <p:ph type="body" sz="quarter" idx="13"/>
          </p:nvPr>
        </p:nvSpPr>
        <p:spPr/>
        <p:txBody>
          <a:bodyPr/>
          <a:lstStyle/>
          <a:p>
            <a:endParaRPr lang="sk-SK"/>
          </a:p>
        </p:txBody>
      </p:sp>
    </p:spTree>
    <p:extLst>
      <p:ext uri="{BB962C8B-B14F-4D97-AF65-F5344CB8AC3E}">
        <p14:creationId xmlns:p14="http://schemas.microsoft.com/office/powerpoint/2010/main" val="1794078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0E64-B830-743A-DA56-3AC42A7F9175}"/>
              </a:ext>
            </a:extLst>
          </p:cNvPr>
          <p:cNvSpPr>
            <a:spLocks noGrp="1"/>
          </p:cNvSpPr>
          <p:nvPr>
            <p:ph type="title"/>
          </p:nvPr>
        </p:nvSpPr>
        <p:spPr/>
        <p:txBody>
          <a:bodyPr/>
          <a:lstStyle/>
          <a:p>
            <a:pPr algn="l">
              <a:lnSpc>
                <a:spcPct val="150000"/>
              </a:lnSpc>
            </a:pPr>
            <a:r>
              <a:rPr lang="sk-SK" sz="2400" b="1" dirty="0"/>
              <a:t>Budúca služba pre NBS:</a:t>
            </a:r>
            <a:br>
              <a:rPr lang="sk-SK" sz="1400" dirty="0"/>
            </a:br>
            <a:r>
              <a:rPr lang="sk-SK" sz="1400" dirty="0"/>
              <a:t>- poskytovanie stravy pre zamestnancov ústredia NBS (príprava, podávanie, zúčtovanie jedál, umývanie a ďalšie súvisiace činnosti),</a:t>
            </a:r>
            <a:br>
              <a:rPr lang="sk-SK" sz="1400" dirty="0"/>
            </a:br>
            <a:r>
              <a:rPr lang="sk-SK" sz="1400" dirty="0"/>
              <a:t>- poskytovanie doplnkových služieb (raňajky a bufet),</a:t>
            </a:r>
            <a:br>
              <a:rPr lang="sk-SK" sz="1400" dirty="0"/>
            </a:br>
            <a:r>
              <a:rPr lang="sk-SK" sz="1400" dirty="0"/>
              <a:t>- zabezpečenie cateringu na pracovné a protokolárne podujatia organizované v rámci budovy NBS.</a:t>
            </a:r>
            <a:br>
              <a:rPr lang="sk-SK" sz="1400" dirty="0"/>
            </a:br>
            <a:br>
              <a:rPr lang="sk-SK" sz="1400" dirty="0"/>
            </a:br>
            <a:r>
              <a:rPr lang="sk-SK" sz="2400" b="1" dirty="0"/>
              <a:t>Súvisiace aktivity</a:t>
            </a:r>
            <a:r>
              <a:rPr lang="sk-SK" sz="2400" dirty="0"/>
              <a:t>:</a:t>
            </a:r>
            <a:br>
              <a:rPr lang="sk-SK" sz="1400" dirty="0"/>
            </a:br>
            <a:r>
              <a:rPr lang="sk-SK" sz="1400" dirty="0"/>
              <a:t>- výmena terajších </a:t>
            </a:r>
            <a:r>
              <a:rPr lang="sk-SK" sz="1400" dirty="0" err="1"/>
              <a:t>gastrotechnických</a:t>
            </a:r>
            <a:r>
              <a:rPr lang="sk-SK" sz="1400" dirty="0"/>
              <a:t> zariadení za nové a energeticky úspornejšie a umožňujúce multifunkčné </a:t>
            </a:r>
            <a:br>
              <a:rPr lang="sk-SK" sz="1400" dirty="0"/>
            </a:br>
            <a:r>
              <a:rPr lang="sk-SK" sz="1400" dirty="0"/>
              <a:t>   varenie</a:t>
            </a:r>
            <a:br>
              <a:rPr lang="sk-SK" sz="1400" dirty="0"/>
            </a:br>
            <a:r>
              <a:rPr lang="sk-SK" sz="1400" dirty="0"/>
              <a:t>- rekonštrukčné práce so zámerom </a:t>
            </a:r>
            <a:br>
              <a:rPr lang="sk-SK" sz="1400" dirty="0"/>
            </a:br>
            <a:r>
              <a:rPr lang="sk-SK" sz="1400" dirty="0"/>
              <a:t>	- plynulého priebehu pracovných postupov v úsekoch, </a:t>
            </a:r>
            <a:br>
              <a:rPr lang="sk-SK" sz="1400" dirty="0"/>
            </a:br>
            <a:r>
              <a:rPr lang="sk-SK" sz="1400" dirty="0"/>
              <a:t>	- odstránenie čakania v súvislom rade,</a:t>
            </a:r>
            <a:br>
              <a:rPr lang="sk-SK" sz="1400" dirty="0"/>
            </a:br>
            <a:r>
              <a:rPr lang="sk-SK" sz="1400" dirty="0"/>
              <a:t>	- hygiena práce a odstránenie kríženia čistej a nečistej prevádzky,</a:t>
            </a:r>
            <a:br>
              <a:rPr lang="sk-SK" sz="1400" dirty="0"/>
            </a:br>
            <a:r>
              <a:rPr lang="sk-SK" sz="1400" dirty="0"/>
              <a:t>	- integrovanie šalátového pultu do výdaja stravy a bufetu do jedálne,</a:t>
            </a:r>
            <a:br>
              <a:rPr lang="sk-SK" sz="1400" dirty="0"/>
            </a:br>
            <a:r>
              <a:rPr lang="sk-SK" sz="1400" dirty="0"/>
              <a:t>	- záverečné účtovanie za odobraté raňajky a jedlo cez ERP s POS terminálom dodávateľa stravy.</a:t>
            </a:r>
            <a:br>
              <a:rPr lang="sk-SK" sz="1600" dirty="0"/>
            </a:br>
            <a:endParaRPr lang="sk-SK" sz="1600" dirty="0"/>
          </a:p>
        </p:txBody>
      </p:sp>
      <p:sp>
        <p:nvSpPr>
          <p:cNvPr id="3" name="Footer Placeholder 2">
            <a:extLst>
              <a:ext uri="{FF2B5EF4-FFF2-40B4-BE49-F238E27FC236}">
                <a16:creationId xmlns:a16="http://schemas.microsoft.com/office/drawing/2014/main" id="{AA1F9673-EF37-0CB9-1E20-579236A3458A}"/>
              </a:ext>
            </a:extLst>
          </p:cNvPr>
          <p:cNvSpPr>
            <a:spLocks noGrp="1"/>
          </p:cNvSpPr>
          <p:nvPr>
            <p:ph type="ftr" sz="quarter" idx="11"/>
          </p:nvPr>
        </p:nvSpPr>
        <p:spPr/>
        <p:txBody>
          <a:bodyPr/>
          <a:lstStyle/>
          <a:p>
            <a:endParaRPr lang="sk-SK" dirty="0"/>
          </a:p>
        </p:txBody>
      </p:sp>
      <p:sp>
        <p:nvSpPr>
          <p:cNvPr id="4" name="Slide Number Placeholder 3">
            <a:extLst>
              <a:ext uri="{FF2B5EF4-FFF2-40B4-BE49-F238E27FC236}">
                <a16:creationId xmlns:a16="http://schemas.microsoft.com/office/drawing/2014/main" id="{ABB5579D-141D-3529-A6A8-64E6EF714AB1}"/>
              </a:ext>
            </a:extLst>
          </p:cNvPr>
          <p:cNvSpPr>
            <a:spLocks noGrp="1"/>
          </p:cNvSpPr>
          <p:nvPr>
            <p:ph type="sldNum" sz="quarter" idx="12"/>
          </p:nvPr>
        </p:nvSpPr>
        <p:spPr/>
        <p:txBody>
          <a:bodyPr/>
          <a:lstStyle/>
          <a:p>
            <a:fld id="{5DD979C4-B72D-9549-BD86-64D2882017CF}" type="slidenum">
              <a:rPr lang="sk-SK" smtClean="0"/>
              <a:pPr/>
              <a:t>2</a:t>
            </a:fld>
            <a:endParaRPr lang="sk-SK" dirty="0"/>
          </a:p>
        </p:txBody>
      </p:sp>
      <p:sp>
        <p:nvSpPr>
          <p:cNvPr id="5" name="Text Placeholder 4">
            <a:extLst>
              <a:ext uri="{FF2B5EF4-FFF2-40B4-BE49-F238E27FC236}">
                <a16:creationId xmlns:a16="http://schemas.microsoft.com/office/drawing/2014/main" id="{938B61BC-20B6-205E-F125-B7D9C3A9061D}"/>
              </a:ext>
            </a:extLst>
          </p:cNvPr>
          <p:cNvSpPr>
            <a:spLocks noGrp="1"/>
          </p:cNvSpPr>
          <p:nvPr>
            <p:ph type="body" sz="quarter" idx="13"/>
          </p:nvPr>
        </p:nvSpPr>
        <p:spPr/>
        <p:txBody>
          <a:bodyPr>
            <a:normAutofit/>
          </a:bodyPr>
          <a:lstStyle/>
          <a:p>
            <a:endParaRPr lang="sk-SK" sz="2400" b="1" dirty="0"/>
          </a:p>
        </p:txBody>
      </p:sp>
    </p:spTree>
    <p:extLst>
      <p:ext uri="{BB962C8B-B14F-4D97-AF65-F5344CB8AC3E}">
        <p14:creationId xmlns:p14="http://schemas.microsoft.com/office/powerpoint/2010/main" val="29321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2A5B-AB06-39AF-A90C-B586770B0EE9}"/>
              </a:ext>
            </a:extLst>
          </p:cNvPr>
          <p:cNvSpPr>
            <a:spLocks noGrp="1"/>
          </p:cNvSpPr>
          <p:nvPr>
            <p:ph type="title"/>
          </p:nvPr>
        </p:nvSpPr>
        <p:spPr/>
        <p:txBody>
          <a:bodyPr/>
          <a:lstStyle/>
          <a:p>
            <a:pPr algn="l">
              <a:lnSpc>
                <a:spcPct val="150000"/>
              </a:lnSpc>
            </a:pPr>
            <a:br>
              <a:rPr lang="sk-SK" sz="1600" dirty="0"/>
            </a:br>
            <a:br>
              <a:rPr lang="sk-SK" sz="1600" dirty="0"/>
            </a:br>
            <a:br>
              <a:rPr lang="sk-SK" sz="1600" dirty="0"/>
            </a:br>
            <a:r>
              <a:rPr lang="sk-SK" sz="1600" dirty="0"/>
              <a:t>- časový rozsah PO-PI, od 7-11 raňajky, od 11-14 obedy, po celý čas doplnkový predaj</a:t>
            </a:r>
            <a:br>
              <a:rPr lang="sk-SK" sz="1600" dirty="0"/>
            </a:br>
            <a:r>
              <a:rPr lang="sk-SK" sz="1600" dirty="0"/>
              <a:t>- hybridná ponuka (denné menu, polievky, šaláty, voľba prílohy, odber jedla na váhu, voľný výber </a:t>
            </a:r>
            <a:br>
              <a:rPr lang="sk-SK" sz="1600" dirty="0"/>
            </a:br>
            <a:r>
              <a:rPr lang="sk-SK" sz="1600" dirty="0"/>
              <a:t>   z dennej ponuky, minútková ponuka, nápoje (aj </a:t>
            </a:r>
            <a:r>
              <a:rPr lang="sk-SK" sz="1600" dirty="0" err="1"/>
              <a:t>postmix</a:t>
            </a:r>
            <a:r>
              <a:rPr lang="sk-SK" sz="1600" dirty="0"/>
              <a:t>), zákusky, doplnkový tovar (chlieb, </a:t>
            </a:r>
            <a:br>
              <a:rPr lang="sk-SK" sz="1600" dirty="0"/>
            </a:br>
            <a:r>
              <a:rPr lang="sk-SK" sz="1600" dirty="0"/>
              <a:t>   pečivo, ovocie))</a:t>
            </a:r>
            <a:br>
              <a:rPr lang="sk-SK" sz="1600" dirty="0"/>
            </a:br>
            <a:r>
              <a:rPr lang="sk-SK" sz="1600" dirty="0"/>
              <a:t>- ponuka teplých aj studených raňajok, koláčov, jogurtov, syrov, údenín a pod., teplých a studených </a:t>
            </a:r>
            <a:br>
              <a:rPr lang="sk-SK" sz="1600" dirty="0"/>
            </a:br>
            <a:r>
              <a:rPr lang="sk-SK" sz="1600" dirty="0"/>
              <a:t>   nápojov (aj balených)</a:t>
            </a:r>
            <a:br>
              <a:rPr lang="sk-SK" sz="1600" dirty="0"/>
            </a:br>
            <a:r>
              <a:rPr lang="sk-SK" sz="1600" dirty="0"/>
              <a:t>- transport použitého riadu personálom dodávateľa prostredníctvom zberných vozíkov umiestnených </a:t>
            </a:r>
            <a:br>
              <a:rPr lang="sk-SK" sz="1600" dirty="0"/>
            </a:br>
            <a:r>
              <a:rPr lang="sk-SK" sz="1600" dirty="0"/>
              <a:t>   v jedálni na určených miestach</a:t>
            </a:r>
            <a:br>
              <a:rPr lang="sk-SK" sz="1600" dirty="0"/>
            </a:br>
            <a:r>
              <a:rPr lang="sk-SK" sz="1600" dirty="0"/>
              <a:t>- rovnaká hybridná ponuka pre stravovanie v salónikoch s profesionálnou obsluhou</a:t>
            </a:r>
            <a:br>
              <a:rPr lang="sk-SK" sz="1600" dirty="0"/>
            </a:br>
            <a:r>
              <a:rPr lang="sk-SK" sz="1600" dirty="0"/>
              <a:t>- pracovné rokovania a obedy v salónikoch a iných priestoroch budovy ústredia</a:t>
            </a:r>
            <a:br>
              <a:rPr lang="sk-SK" sz="1600" dirty="0"/>
            </a:br>
            <a:r>
              <a:rPr lang="sk-SK" sz="1600" dirty="0"/>
              <a:t>- protokolárne podujatia v priestoroch budovy ústredia</a:t>
            </a:r>
            <a:br>
              <a:rPr lang="sk-SK" sz="1600" dirty="0"/>
            </a:br>
            <a:br>
              <a:rPr lang="sk-SK" sz="1600" dirty="0"/>
            </a:br>
            <a:br>
              <a:rPr lang="sk-SK" sz="1600" dirty="0"/>
            </a:br>
            <a:br>
              <a:rPr lang="sk-SK" sz="1600" dirty="0"/>
            </a:br>
            <a:endParaRPr lang="sk-SK" sz="1600" dirty="0"/>
          </a:p>
        </p:txBody>
      </p:sp>
      <p:sp>
        <p:nvSpPr>
          <p:cNvPr id="3" name="Footer Placeholder 2">
            <a:extLst>
              <a:ext uri="{FF2B5EF4-FFF2-40B4-BE49-F238E27FC236}">
                <a16:creationId xmlns:a16="http://schemas.microsoft.com/office/drawing/2014/main" id="{0CAE6672-396C-820D-8625-766E3607352A}"/>
              </a:ext>
            </a:extLst>
          </p:cNvPr>
          <p:cNvSpPr>
            <a:spLocks noGrp="1"/>
          </p:cNvSpPr>
          <p:nvPr>
            <p:ph type="ftr" sz="quarter" idx="11"/>
          </p:nvPr>
        </p:nvSpPr>
        <p:spPr/>
        <p:txBody>
          <a:bodyPr/>
          <a:lstStyle/>
          <a:p>
            <a:endParaRPr lang="sk-SK" dirty="0"/>
          </a:p>
        </p:txBody>
      </p:sp>
      <p:sp>
        <p:nvSpPr>
          <p:cNvPr id="4" name="Slide Number Placeholder 3">
            <a:extLst>
              <a:ext uri="{FF2B5EF4-FFF2-40B4-BE49-F238E27FC236}">
                <a16:creationId xmlns:a16="http://schemas.microsoft.com/office/drawing/2014/main" id="{7818FE60-446C-8CC0-247C-2175E9F99EBD}"/>
              </a:ext>
            </a:extLst>
          </p:cNvPr>
          <p:cNvSpPr>
            <a:spLocks noGrp="1"/>
          </p:cNvSpPr>
          <p:nvPr>
            <p:ph type="sldNum" sz="quarter" idx="12"/>
          </p:nvPr>
        </p:nvSpPr>
        <p:spPr/>
        <p:txBody>
          <a:bodyPr/>
          <a:lstStyle/>
          <a:p>
            <a:fld id="{5DD979C4-B72D-9549-BD86-64D2882017CF}" type="slidenum">
              <a:rPr lang="sk-SK" smtClean="0"/>
              <a:pPr/>
              <a:t>3</a:t>
            </a:fld>
            <a:endParaRPr lang="sk-SK" dirty="0"/>
          </a:p>
        </p:txBody>
      </p:sp>
      <p:sp>
        <p:nvSpPr>
          <p:cNvPr id="5" name="Text Placeholder 4">
            <a:extLst>
              <a:ext uri="{FF2B5EF4-FFF2-40B4-BE49-F238E27FC236}">
                <a16:creationId xmlns:a16="http://schemas.microsoft.com/office/drawing/2014/main" id="{7C0C6019-3575-E30B-FEA8-A831FAA0400F}"/>
              </a:ext>
            </a:extLst>
          </p:cNvPr>
          <p:cNvSpPr>
            <a:spLocks noGrp="1"/>
          </p:cNvSpPr>
          <p:nvPr>
            <p:ph type="body" sz="quarter" idx="13"/>
          </p:nvPr>
        </p:nvSpPr>
        <p:spPr/>
        <p:txBody>
          <a:bodyPr>
            <a:normAutofit/>
          </a:bodyPr>
          <a:lstStyle/>
          <a:p>
            <a:r>
              <a:rPr lang="sk-SK" sz="2400" b="1" dirty="0"/>
              <a:t>Predpoklady</a:t>
            </a:r>
          </a:p>
        </p:txBody>
      </p:sp>
    </p:spTree>
    <p:extLst>
      <p:ext uri="{BB962C8B-B14F-4D97-AF65-F5344CB8AC3E}">
        <p14:creationId xmlns:p14="http://schemas.microsoft.com/office/powerpoint/2010/main" val="182237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6A801F-8F08-CFF9-3033-9EDD1178AB7D}"/>
              </a:ext>
            </a:extLst>
          </p:cNvPr>
          <p:cNvSpPr>
            <a:spLocks noGrp="1"/>
          </p:cNvSpPr>
          <p:nvPr>
            <p:ph type="body" sz="quarter" idx="13"/>
          </p:nvPr>
        </p:nvSpPr>
        <p:spPr>
          <a:xfrm>
            <a:off x="838200" y="227282"/>
            <a:ext cx="9191400" cy="677594"/>
          </a:xfrm>
        </p:spPr>
        <p:txBody>
          <a:bodyPr>
            <a:normAutofit/>
          </a:bodyPr>
          <a:lstStyle/>
          <a:p>
            <a:r>
              <a:rPr lang="sk-SK" sz="2000" dirty="0"/>
              <a:t>Jedáleň - výdaj</a:t>
            </a:r>
          </a:p>
        </p:txBody>
      </p:sp>
      <p:sp>
        <p:nvSpPr>
          <p:cNvPr id="3" name="Footer Placeholder 2">
            <a:extLst>
              <a:ext uri="{FF2B5EF4-FFF2-40B4-BE49-F238E27FC236}">
                <a16:creationId xmlns:a16="http://schemas.microsoft.com/office/drawing/2014/main" id="{5386A9C9-0810-6671-4DA0-70052AC75B52}"/>
              </a:ext>
            </a:extLst>
          </p:cNvPr>
          <p:cNvSpPr>
            <a:spLocks noGrp="1"/>
          </p:cNvSpPr>
          <p:nvPr>
            <p:ph type="ftr" sz="quarter" idx="11"/>
          </p:nvPr>
        </p:nvSpPr>
        <p:spPr/>
        <p:txBody>
          <a:bodyPr/>
          <a:lstStyle/>
          <a:p>
            <a:r>
              <a:rPr lang="sk-SK"/>
              <a:t>Názov prezentácie</a:t>
            </a:r>
            <a:endParaRPr lang="sk-SK" dirty="0"/>
          </a:p>
        </p:txBody>
      </p:sp>
      <p:sp>
        <p:nvSpPr>
          <p:cNvPr id="4" name="Slide Number Placeholder 3">
            <a:extLst>
              <a:ext uri="{FF2B5EF4-FFF2-40B4-BE49-F238E27FC236}">
                <a16:creationId xmlns:a16="http://schemas.microsoft.com/office/drawing/2014/main" id="{83601B12-24D7-8D6D-1DD8-2F37295A9702}"/>
              </a:ext>
            </a:extLst>
          </p:cNvPr>
          <p:cNvSpPr>
            <a:spLocks noGrp="1"/>
          </p:cNvSpPr>
          <p:nvPr>
            <p:ph type="sldNum" sz="quarter" idx="12"/>
          </p:nvPr>
        </p:nvSpPr>
        <p:spPr/>
        <p:txBody>
          <a:bodyPr/>
          <a:lstStyle/>
          <a:p>
            <a:fld id="{5DD979C4-B72D-9549-BD86-64D2882017CF}" type="slidenum">
              <a:rPr lang="sk-SK" smtClean="0"/>
              <a:pPr/>
              <a:t>4</a:t>
            </a:fld>
            <a:endParaRPr lang="sk-SK" dirty="0"/>
          </a:p>
        </p:txBody>
      </p:sp>
      <p:pic>
        <p:nvPicPr>
          <p:cNvPr id="8" name="Picture 7">
            <a:extLst>
              <a:ext uri="{FF2B5EF4-FFF2-40B4-BE49-F238E27FC236}">
                <a16:creationId xmlns:a16="http://schemas.microsoft.com/office/drawing/2014/main" id="{29827DE4-8167-683D-8466-FF3A98298C1E}"/>
              </a:ext>
            </a:extLst>
          </p:cNvPr>
          <p:cNvPicPr>
            <a:picLocks noChangeAspect="1"/>
          </p:cNvPicPr>
          <p:nvPr/>
        </p:nvPicPr>
        <p:blipFill>
          <a:blip r:embed="rId2"/>
          <a:stretch>
            <a:fillRect/>
          </a:stretch>
        </p:blipFill>
        <p:spPr>
          <a:xfrm>
            <a:off x="914400" y="561975"/>
            <a:ext cx="9277350" cy="6176961"/>
          </a:xfrm>
          <a:prstGeom prst="rect">
            <a:avLst/>
          </a:prstGeom>
        </p:spPr>
      </p:pic>
    </p:spTree>
    <p:extLst>
      <p:ext uri="{BB962C8B-B14F-4D97-AF65-F5344CB8AC3E}">
        <p14:creationId xmlns:p14="http://schemas.microsoft.com/office/powerpoint/2010/main" val="1519734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7EB2E7-8181-7D98-6E0C-82BC58B81951}"/>
              </a:ext>
            </a:extLst>
          </p:cNvPr>
          <p:cNvSpPr>
            <a:spLocks noGrp="1"/>
          </p:cNvSpPr>
          <p:nvPr>
            <p:ph type="body" sz="quarter" idx="13"/>
          </p:nvPr>
        </p:nvSpPr>
        <p:spPr/>
        <p:txBody>
          <a:bodyPr>
            <a:normAutofit/>
          </a:bodyPr>
          <a:lstStyle/>
          <a:p>
            <a:r>
              <a:rPr lang="sk-SK" sz="2000" dirty="0"/>
              <a:t>Kuchyňa</a:t>
            </a:r>
          </a:p>
        </p:txBody>
      </p:sp>
      <p:sp>
        <p:nvSpPr>
          <p:cNvPr id="3" name="Footer Placeholder 2">
            <a:extLst>
              <a:ext uri="{FF2B5EF4-FFF2-40B4-BE49-F238E27FC236}">
                <a16:creationId xmlns:a16="http://schemas.microsoft.com/office/drawing/2014/main" id="{E51C16B4-4125-B1BD-43F8-08997B288AEB}"/>
              </a:ext>
            </a:extLst>
          </p:cNvPr>
          <p:cNvSpPr>
            <a:spLocks noGrp="1"/>
          </p:cNvSpPr>
          <p:nvPr>
            <p:ph type="ftr" sz="quarter" idx="11"/>
          </p:nvPr>
        </p:nvSpPr>
        <p:spPr/>
        <p:txBody>
          <a:bodyPr/>
          <a:lstStyle/>
          <a:p>
            <a:r>
              <a:rPr lang="sk-SK" dirty="0" err="1"/>
              <a:t>Názo</a:t>
            </a:r>
            <a:endParaRPr lang="sk-SK" dirty="0"/>
          </a:p>
        </p:txBody>
      </p:sp>
      <p:sp>
        <p:nvSpPr>
          <p:cNvPr id="4" name="Slide Number Placeholder 3">
            <a:extLst>
              <a:ext uri="{FF2B5EF4-FFF2-40B4-BE49-F238E27FC236}">
                <a16:creationId xmlns:a16="http://schemas.microsoft.com/office/drawing/2014/main" id="{27A2D63A-9D39-0379-76B2-5AABA7D36F7C}"/>
              </a:ext>
            </a:extLst>
          </p:cNvPr>
          <p:cNvSpPr>
            <a:spLocks noGrp="1"/>
          </p:cNvSpPr>
          <p:nvPr>
            <p:ph type="sldNum" sz="quarter" idx="12"/>
          </p:nvPr>
        </p:nvSpPr>
        <p:spPr/>
        <p:txBody>
          <a:bodyPr/>
          <a:lstStyle/>
          <a:p>
            <a:fld id="{5DD979C4-B72D-9549-BD86-64D2882017CF}" type="slidenum">
              <a:rPr lang="sk-SK" smtClean="0"/>
              <a:pPr/>
              <a:t>5</a:t>
            </a:fld>
            <a:endParaRPr lang="sk-SK" dirty="0"/>
          </a:p>
        </p:txBody>
      </p:sp>
      <p:pic>
        <p:nvPicPr>
          <p:cNvPr id="6" name="Picture 5">
            <a:extLst>
              <a:ext uri="{FF2B5EF4-FFF2-40B4-BE49-F238E27FC236}">
                <a16:creationId xmlns:a16="http://schemas.microsoft.com/office/drawing/2014/main" id="{27D4EBC9-12B2-39F0-9A4F-DD09B8BACDC0}"/>
              </a:ext>
            </a:extLst>
          </p:cNvPr>
          <p:cNvPicPr>
            <a:picLocks noChangeAspect="1"/>
          </p:cNvPicPr>
          <p:nvPr/>
        </p:nvPicPr>
        <p:blipFill>
          <a:blip r:embed="rId2"/>
          <a:stretch>
            <a:fillRect/>
          </a:stretch>
        </p:blipFill>
        <p:spPr>
          <a:xfrm>
            <a:off x="933452" y="561976"/>
            <a:ext cx="9191400" cy="6068744"/>
          </a:xfrm>
          <a:prstGeom prst="rect">
            <a:avLst/>
          </a:prstGeom>
        </p:spPr>
      </p:pic>
    </p:spTree>
    <p:extLst>
      <p:ext uri="{BB962C8B-B14F-4D97-AF65-F5344CB8AC3E}">
        <p14:creationId xmlns:p14="http://schemas.microsoft.com/office/powerpoint/2010/main" val="257640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D823-FBAA-3EDE-88DE-D5AF6BD5FCA7}"/>
              </a:ext>
            </a:extLst>
          </p:cNvPr>
          <p:cNvSpPr>
            <a:spLocks noGrp="1"/>
          </p:cNvSpPr>
          <p:nvPr>
            <p:ph type="title"/>
          </p:nvPr>
        </p:nvSpPr>
        <p:spPr>
          <a:xfrm>
            <a:off x="838199" y="1097305"/>
            <a:ext cx="10515600" cy="4910400"/>
          </a:xfrm>
        </p:spPr>
        <p:txBody>
          <a:bodyPr/>
          <a:lstStyle/>
          <a:p>
            <a:pPr algn="l">
              <a:lnSpc>
                <a:spcPct val="150000"/>
              </a:lnSpc>
            </a:pPr>
            <a:r>
              <a:rPr lang="sk-SK" sz="1600" b="1" dirty="0"/>
              <a:t>Požiadavky na plnenie predmetu zákazky:</a:t>
            </a:r>
            <a:br>
              <a:rPr lang="sk-SK" sz="1600" dirty="0"/>
            </a:br>
            <a:r>
              <a:rPr lang="sk-SK" sz="1600" dirty="0"/>
              <a:t>- cena ponúkaného jedla prispôsobená ponuke a druhu jedla</a:t>
            </a:r>
            <a:br>
              <a:rPr lang="sk-SK" sz="1600" dirty="0"/>
            </a:br>
            <a:r>
              <a:rPr lang="sk-SK" sz="1600" dirty="0"/>
              <a:t>- podmienky nájmu pre budúceho dodávateľa stravy:</a:t>
            </a:r>
            <a:br>
              <a:rPr lang="sk-SK" sz="1600" dirty="0"/>
            </a:br>
            <a:r>
              <a:rPr lang="sk-SK" sz="1600" dirty="0"/>
              <a:t>	- nájomné za priestory (500 m</a:t>
            </a:r>
            <a:r>
              <a:rPr lang="sk-SK" sz="1600" baseline="30000" dirty="0"/>
              <a:t>2</a:t>
            </a:r>
            <a:r>
              <a:rPr lang="sk-SK" sz="1600" dirty="0"/>
              <a:t>)</a:t>
            </a:r>
            <a:br>
              <a:rPr lang="sk-SK" sz="1600" dirty="0"/>
            </a:br>
            <a:r>
              <a:rPr lang="sk-SK" sz="1600" dirty="0"/>
              <a:t> 	- nájomné za používanie strojov a technológie</a:t>
            </a:r>
            <a:br>
              <a:rPr lang="sk-SK" sz="1600" dirty="0"/>
            </a:br>
            <a:r>
              <a:rPr lang="sk-SK" sz="1600" dirty="0"/>
              <a:t>	- energie (elektrická energia, voda, teplo/chladenie)</a:t>
            </a:r>
            <a:br>
              <a:rPr lang="sk-SK" sz="1600" dirty="0"/>
            </a:br>
            <a:r>
              <a:rPr lang="sk-SK" sz="1600" dirty="0"/>
              <a:t>- poskytovanie stravy v jedálni, doplnkový predaj (raňajky a bufet), </a:t>
            </a:r>
            <a:r>
              <a:rPr lang="sk-SK" sz="1600" dirty="0" err="1"/>
              <a:t>cateringové</a:t>
            </a:r>
            <a:r>
              <a:rPr lang="sk-SK" sz="1600" dirty="0"/>
              <a:t> služby</a:t>
            </a:r>
            <a:br>
              <a:rPr lang="sk-SK" sz="1600" dirty="0"/>
            </a:br>
            <a:r>
              <a:rPr lang="sk-SK" sz="1600" dirty="0"/>
              <a:t>- z kuchyne nebude expedovaná strava do iných prevádzok a externým stravníkom mimo jedálne</a:t>
            </a:r>
            <a:br>
              <a:rPr lang="sk-SK" sz="1600" dirty="0"/>
            </a:br>
            <a:br>
              <a:rPr lang="sk-SK" sz="1600" dirty="0"/>
            </a:br>
            <a:br>
              <a:rPr lang="sk-SK" sz="1600" dirty="0"/>
            </a:br>
            <a:br>
              <a:rPr lang="sk-SK" sz="1600" dirty="0"/>
            </a:br>
            <a:br>
              <a:rPr lang="sk-SK" sz="1600" dirty="0"/>
            </a:br>
            <a:br>
              <a:rPr lang="sk-SK" sz="1600" dirty="0"/>
            </a:br>
            <a:endParaRPr lang="sk-SK" sz="1600" baseline="30000" dirty="0"/>
          </a:p>
        </p:txBody>
      </p:sp>
      <p:sp>
        <p:nvSpPr>
          <p:cNvPr id="3" name="Footer Placeholder 2">
            <a:extLst>
              <a:ext uri="{FF2B5EF4-FFF2-40B4-BE49-F238E27FC236}">
                <a16:creationId xmlns:a16="http://schemas.microsoft.com/office/drawing/2014/main" id="{37CA99A4-0962-6D78-5DA5-376C92B86375}"/>
              </a:ext>
            </a:extLst>
          </p:cNvPr>
          <p:cNvSpPr>
            <a:spLocks noGrp="1"/>
          </p:cNvSpPr>
          <p:nvPr>
            <p:ph type="ftr" sz="quarter" idx="11"/>
          </p:nvPr>
        </p:nvSpPr>
        <p:spPr/>
        <p:txBody>
          <a:bodyPr/>
          <a:lstStyle/>
          <a:p>
            <a:endParaRPr lang="sk-SK" dirty="0"/>
          </a:p>
        </p:txBody>
      </p:sp>
      <p:sp>
        <p:nvSpPr>
          <p:cNvPr id="4" name="Slide Number Placeholder 3">
            <a:extLst>
              <a:ext uri="{FF2B5EF4-FFF2-40B4-BE49-F238E27FC236}">
                <a16:creationId xmlns:a16="http://schemas.microsoft.com/office/drawing/2014/main" id="{31B39DDB-F6F1-3A13-2E27-87A640246B33}"/>
              </a:ext>
            </a:extLst>
          </p:cNvPr>
          <p:cNvSpPr>
            <a:spLocks noGrp="1"/>
          </p:cNvSpPr>
          <p:nvPr>
            <p:ph type="sldNum" sz="quarter" idx="12"/>
          </p:nvPr>
        </p:nvSpPr>
        <p:spPr/>
        <p:txBody>
          <a:bodyPr/>
          <a:lstStyle/>
          <a:p>
            <a:fld id="{5DD979C4-B72D-9549-BD86-64D2882017CF}" type="slidenum">
              <a:rPr lang="sk-SK" smtClean="0"/>
              <a:pPr/>
              <a:t>6</a:t>
            </a:fld>
            <a:endParaRPr lang="sk-SK" dirty="0"/>
          </a:p>
        </p:txBody>
      </p:sp>
      <p:sp>
        <p:nvSpPr>
          <p:cNvPr id="5" name="Text Placeholder 4">
            <a:extLst>
              <a:ext uri="{FF2B5EF4-FFF2-40B4-BE49-F238E27FC236}">
                <a16:creationId xmlns:a16="http://schemas.microsoft.com/office/drawing/2014/main" id="{ECB99853-66FB-299A-FEAF-922973B4BC51}"/>
              </a:ext>
            </a:extLst>
          </p:cNvPr>
          <p:cNvSpPr>
            <a:spLocks noGrp="1"/>
          </p:cNvSpPr>
          <p:nvPr>
            <p:ph type="body" sz="quarter" idx="13"/>
          </p:nvPr>
        </p:nvSpPr>
        <p:spPr/>
        <p:txBody>
          <a:bodyPr/>
          <a:lstStyle/>
          <a:p>
            <a:endParaRPr lang="sk-SK" dirty="0"/>
          </a:p>
        </p:txBody>
      </p:sp>
    </p:spTree>
    <p:extLst>
      <p:ext uri="{BB962C8B-B14F-4D97-AF65-F5344CB8AC3E}">
        <p14:creationId xmlns:p14="http://schemas.microsoft.com/office/powerpoint/2010/main" val="1506452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E756-417D-1FC0-6B21-0736CF33C746}"/>
              </a:ext>
            </a:extLst>
          </p:cNvPr>
          <p:cNvSpPr>
            <a:spLocks noGrp="1"/>
          </p:cNvSpPr>
          <p:nvPr>
            <p:ph type="title"/>
          </p:nvPr>
        </p:nvSpPr>
        <p:spPr/>
        <p:txBody>
          <a:bodyPr/>
          <a:lstStyle/>
          <a:p>
            <a:pPr algn="l">
              <a:lnSpc>
                <a:spcPct val="150000"/>
              </a:lnSpc>
            </a:pPr>
            <a:r>
              <a:rPr lang="sk-SK" sz="1800" dirty="0"/>
              <a:t>- priemerný počet stravníkov 400 (2018, 2019), 350 (2022, 2023) denne</a:t>
            </a:r>
            <a:br>
              <a:rPr lang="sk-SK" sz="1800" dirty="0"/>
            </a:br>
            <a:r>
              <a:rPr lang="sk-SK" sz="1800" dirty="0"/>
              <a:t>- priemerná spotreba (2018, 2019) 	el. energia	260 tis. KWh/rok</a:t>
            </a:r>
            <a:br>
              <a:rPr lang="sk-SK" sz="1800" dirty="0"/>
            </a:br>
            <a:r>
              <a:rPr lang="sk-SK" sz="1800" dirty="0"/>
              <a:t>					tep. energia	38 tis. kWh/rok</a:t>
            </a:r>
            <a:br>
              <a:rPr lang="sk-SK" sz="1800" dirty="0"/>
            </a:br>
            <a:r>
              <a:rPr lang="sk-SK" sz="1800" dirty="0"/>
              <a:t>					vodné, stočné	1,5 tis. m</a:t>
            </a:r>
            <a:r>
              <a:rPr lang="sk-SK" sz="1800" baseline="30000" dirty="0"/>
              <a:t>3</a:t>
            </a:r>
            <a:r>
              <a:rPr lang="sk-SK" sz="1800" dirty="0"/>
              <a:t>/rok</a:t>
            </a:r>
            <a:br>
              <a:rPr lang="sk-SK" sz="1800" dirty="0"/>
            </a:br>
            <a:r>
              <a:rPr lang="sk-SK" sz="1800" dirty="0"/>
              <a:t>- služby cateringu cca 200 tis. eur ročne</a:t>
            </a:r>
            <a:br>
              <a:rPr lang="sk-SK" sz="1800" dirty="0"/>
            </a:br>
            <a:r>
              <a:rPr lang="sk-SK" sz="1800" dirty="0"/>
              <a:t>- rozsah nájmu (1.NP, 4.NP, 30.NP)</a:t>
            </a:r>
            <a:br>
              <a:rPr lang="sk-SK" sz="1800" dirty="0"/>
            </a:br>
            <a:br>
              <a:rPr lang="sk-SK" sz="1800" dirty="0"/>
            </a:br>
            <a:br>
              <a:rPr lang="sk-SK" sz="1800" dirty="0"/>
            </a:br>
            <a:br>
              <a:rPr lang="sk-SK" sz="1800" dirty="0"/>
            </a:br>
            <a:endParaRPr lang="sk-SK" sz="1800" dirty="0"/>
          </a:p>
        </p:txBody>
      </p:sp>
      <p:sp>
        <p:nvSpPr>
          <p:cNvPr id="3" name="Footer Placeholder 2">
            <a:extLst>
              <a:ext uri="{FF2B5EF4-FFF2-40B4-BE49-F238E27FC236}">
                <a16:creationId xmlns:a16="http://schemas.microsoft.com/office/drawing/2014/main" id="{869F2BA4-8E65-314C-8A08-5E721DA624C4}"/>
              </a:ext>
            </a:extLst>
          </p:cNvPr>
          <p:cNvSpPr>
            <a:spLocks noGrp="1"/>
          </p:cNvSpPr>
          <p:nvPr>
            <p:ph type="ftr" sz="quarter" idx="11"/>
          </p:nvPr>
        </p:nvSpPr>
        <p:spPr/>
        <p:txBody>
          <a:bodyPr/>
          <a:lstStyle/>
          <a:p>
            <a:endParaRPr lang="sk-SK" dirty="0"/>
          </a:p>
        </p:txBody>
      </p:sp>
      <p:sp>
        <p:nvSpPr>
          <p:cNvPr id="4" name="Slide Number Placeholder 3">
            <a:extLst>
              <a:ext uri="{FF2B5EF4-FFF2-40B4-BE49-F238E27FC236}">
                <a16:creationId xmlns:a16="http://schemas.microsoft.com/office/drawing/2014/main" id="{FD979D52-BC7D-8110-5677-B87A9C4EF2F0}"/>
              </a:ext>
            </a:extLst>
          </p:cNvPr>
          <p:cNvSpPr>
            <a:spLocks noGrp="1"/>
          </p:cNvSpPr>
          <p:nvPr>
            <p:ph type="sldNum" sz="quarter" idx="12"/>
          </p:nvPr>
        </p:nvSpPr>
        <p:spPr/>
        <p:txBody>
          <a:bodyPr/>
          <a:lstStyle/>
          <a:p>
            <a:fld id="{5DD979C4-B72D-9549-BD86-64D2882017CF}" type="slidenum">
              <a:rPr lang="sk-SK" smtClean="0"/>
              <a:pPr/>
              <a:t>7</a:t>
            </a:fld>
            <a:endParaRPr lang="sk-SK" dirty="0"/>
          </a:p>
        </p:txBody>
      </p:sp>
      <p:sp>
        <p:nvSpPr>
          <p:cNvPr id="5" name="Text Placeholder 4">
            <a:extLst>
              <a:ext uri="{FF2B5EF4-FFF2-40B4-BE49-F238E27FC236}">
                <a16:creationId xmlns:a16="http://schemas.microsoft.com/office/drawing/2014/main" id="{5A57CA40-2C92-16C5-AF8A-40572D588B44}"/>
              </a:ext>
            </a:extLst>
          </p:cNvPr>
          <p:cNvSpPr>
            <a:spLocks noGrp="1"/>
          </p:cNvSpPr>
          <p:nvPr>
            <p:ph type="body" sz="quarter" idx="13"/>
          </p:nvPr>
        </p:nvSpPr>
        <p:spPr/>
        <p:txBody>
          <a:bodyPr/>
          <a:lstStyle/>
          <a:p>
            <a:endParaRPr lang="sk-SK"/>
          </a:p>
        </p:txBody>
      </p:sp>
    </p:spTree>
    <p:extLst>
      <p:ext uri="{BB962C8B-B14F-4D97-AF65-F5344CB8AC3E}">
        <p14:creationId xmlns:p14="http://schemas.microsoft.com/office/powerpoint/2010/main" val="170580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E1E9-4D3C-86EC-F8E5-4D52F045F79F}"/>
              </a:ext>
            </a:extLst>
          </p:cNvPr>
          <p:cNvSpPr>
            <a:spLocks noGrp="1"/>
          </p:cNvSpPr>
          <p:nvPr>
            <p:ph type="title"/>
          </p:nvPr>
        </p:nvSpPr>
        <p:spPr/>
        <p:txBody>
          <a:bodyPr/>
          <a:lstStyle/>
          <a:p>
            <a:pPr algn="l">
              <a:lnSpc>
                <a:spcPct val="150000"/>
              </a:lnSpc>
            </a:pPr>
            <a:r>
              <a:rPr lang="sk-SK" sz="1200" dirty="0"/>
              <a:t>1. Považujete koncept stravovacej prevádzky na ústredí NBS (najmä koncept výdaja stravy pre zamestnancov), ktorý poskytol </a:t>
            </a:r>
            <a:br>
              <a:rPr lang="sk-SK" sz="1200" dirty="0"/>
            </a:br>
            <a:r>
              <a:rPr lang="sk-SK" sz="1200" dirty="0"/>
              <a:t>    verejný obstarávateľ za dostatočne podrobný a zrozumiteľný? </a:t>
            </a:r>
            <a:br>
              <a:rPr lang="sk-SK" sz="1200" dirty="0"/>
            </a:br>
            <a:r>
              <a:rPr lang="sk-SK" sz="1200" dirty="0"/>
              <a:t>    V prípade, že nie, prosím viete uviesť dôvod a konkrétne návrhy na jeho doplnenie a upresnenie?</a:t>
            </a:r>
            <a:br>
              <a:rPr lang="sk-SK" sz="1200" dirty="0"/>
            </a:br>
            <a:r>
              <a:rPr lang="sk-SK" sz="1200" dirty="0"/>
              <a:t>2. Aké ďalšie informácie, resp. podklady/dokumenty nad rámec poskytnutých podkladov potrebuje účastník PTK poznať pre reálne </a:t>
            </a:r>
            <a:br>
              <a:rPr lang="sk-SK" sz="1200" dirty="0"/>
            </a:br>
            <a:r>
              <a:rPr lang="sk-SK" sz="1200" dirty="0"/>
              <a:t>    </a:t>
            </a:r>
            <a:r>
              <a:rPr lang="sk-SK" sz="1200" dirty="0" err="1"/>
              <a:t>nacenenie</a:t>
            </a:r>
            <a:r>
              <a:rPr lang="sk-SK" sz="1200" dirty="0"/>
              <a:t> predmetu zákazky?</a:t>
            </a:r>
            <a:br>
              <a:rPr lang="sk-SK" sz="1200" dirty="0"/>
            </a:br>
            <a:r>
              <a:rPr lang="sk-SK" sz="1200" dirty="0"/>
              <a:t>3. Identifikoval účastník PTK nejaké informácie poskytnuté v dokumentoch, ktoré by bránili v účasti vo verejnom obstarávaní, </a:t>
            </a:r>
            <a:br>
              <a:rPr lang="sk-SK" sz="1200" dirty="0"/>
            </a:br>
            <a:r>
              <a:rPr lang="sk-SK" sz="1200" dirty="0"/>
              <a:t>    prípadne sťažili plánovanú účasť vo verejnom obstarávaní?</a:t>
            </a:r>
            <a:br>
              <a:rPr lang="sk-SK" sz="1200" dirty="0"/>
            </a:br>
            <a:r>
              <a:rPr lang="sk-SK" sz="1200" dirty="0"/>
              <a:t>    Ak áno, prosím identifikujte tieto informácie a súčasne navrhnite aj primeranú úpravu.</a:t>
            </a:r>
            <a:br>
              <a:rPr lang="sk-SK" sz="1200" dirty="0"/>
            </a:br>
            <a:r>
              <a:rPr lang="sk-SK" sz="1200" dirty="0"/>
              <a:t>4. Aké opatrenia využívate pri poskytovaní stravovacích služieb v iných prevádzkach na elimináciu odpadov? Vedeli by ste nám </a:t>
            </a:r>
            <a:br>
              <a:rPr lang="sk-SK" sz="1200" dirty="0"/>
            </a:br>
            <a:r>
              <a:rPr lang="sk-SK" sz="1200" dirty="0"/>
              <a:t>    navrhnúť opatrenia na elimináciu odpadov v nami navrhovanom koncepte výdaja stravy?</a:t>
            </a:r>
            <a:br>
              <a:rPr lang="sk-SK" sz="1200" dirty="0"/>
            </a:br>
            <a:r>
              <a:rPr lang="sk-SK" sz="1200" dirty="0"/>
              <a:t>5. Akú širokú ponuku jedál (koľko jedál) by ste pri takto navrhnutom koncepte výdaja stravy dokázali pripraviť tak, aby jedlo mohlo </a:t>
            </a:r>
            <a:br>
              <a:rPr lang="sk-SK" sz="1200" dirty="0"/>
            </a:br>
            <a:r>
              <a:rPr lang="sk-SK" sz="1200" dirty="0"/>
              <a:t>    byť servírované v čase výdaja stravy od 11:00 – 14:00 h?</a:t>
            </a:r>
            <a:br>
              <a:rPr lang="sk-SK" sz="1200" dirty="0"/>
            </a:br>
            <a:r>
              <a:rPr lang="sk-SK" sz="1200" dirty="0"/>
              <a:t>6. Za akú cenu by sa Vám denne oplatilo v ústredí NBS dodávať stravu v takto stanovenom koncepte pre stravníkov v max počte </a:t>
            </a:r>
            <a:br>
              <a:rPr lang="sk-SK" sz="1200" dirty="0"/>
            </a:br>
            <a:r>
              <a:rPr lang="sk-SK" sz="1200" dirty="0"/>
              <a:t>    550 až 600?</a:t>
            </a:r>
            <a:br>
              <a:rPr lang="sk-SK" sz="1200" dirty="0"/>
            </a:br>
            <a:r>
              <a:rPr lang="sk-SK" sz="1200" dirty="0"/>
              <a:t>7. Akú </a:t>
            </a:r>
            <a:r>
              <a:rPr lang="sk-SK" sz="1200" dirty="0" err="1"/>
              <a:t>gastrotechnológiu</a:t>
            </a:r>
            <a:r>
              <a:rPr lang="sk-SK" sz="1200" dirty="0"/>
              <a:t> (najmä </a:t>
            </a:r>
            <a:r>
              <a:rPr lang="sk-SK" sz="1200" dirty="0" err="1"/>
              <a:t>konvektomaty</a:t>
            </a:r>
            <a:r>
              <a:rPr lang="sk-SK" sz="1200" dirty="0"/>
              <a:t>, variče, multifunkčné panvice, smažiace panvice a pod.) pre účely zariadenia </a:t>
            </a:r>
            <a:br>
              <a:rPr lang="sk-SK" sz="1200" dirty="0"/>
            </a:br>
            <a:r>
              <a:rPr lang="sk-SK" sz="1200" dirty="0"/>
              <a:t>    kuchyne, resp. jej minimálnu vybavenosť by ste pre zaistenie poskytovania výdaja stravy pre uvedený koncept navrhli?</a:t>
            </a:r>
            <a:br>
              <a:rPr lang="sk-SK" sz="1200" dirty="0"/>
            </a:br>
            <a:r>
              <a:rPr lang="sk-SK" sz="1200" dirty="0"/>
              <a:t>    Aké minimálne výkonnostné parametre má táto </a:t>
            </a:r>
            <a:r>
              <a:rPr lang="sk-SK" sz="1200" dirty="0" err="1"/>
              <a:t>gastrotechnológia</a:t>
            </a:r>
            <a:r>
              <a:rPr lang="sk-SK" sz="1200" dirty="0"/>
              <a:t> spĺňať na to, aby ste vedeli zabezpečiť poskytovanie výdaja </a:t>
            </a:r>
            <a:br>
              <a:rPr lang="sk-SK" sz="1200" dirty="0"/>
            </a:br>
            <a:r>
              <a:rPr lang="sk-SK" sz="1200" dirty="0"/>
              <a:t>    stravy v navrhovanom koncepte?</a:t>
            </a:r>
          </a:p>
        </p:txBody>
      </p:sp>
      <p:sp>
        <p:nvSpPr>
          <p:cNvPr id="3" name="Footer Placeholder 2">
            <a:extLst>
              <a:ext uri="{FF2B5EF4-FFF2-40B4-BE49-F238E27FC236}">
                <a16:creationId xmlns:a16="http://schemas.microsoft.com/office/drawing/2014/main" id="{1EACF1D9-34B8-F6BA-D0B2-8F08782BBA7F}"/>
              </a:ext>
            </a:extLst>
          </p:cNvPr>
          <p:cNvSpPr>
            <a:spLocks noGrp="1"/>
          </p:cNvSpPr>
          <p:nvPr>
            <p:ph type="ftr" sz="quarter" idx="11"/>
          </p:nvPr>
        </p:nvSpPr>
        <p:spPr/>
        <p:txBody>
          <a:bodyPr/>
          <a:lstStyle/>
          <a:p>
            <a:endParaRPr lang="sk-SK" dirty="0"/>
          </a:p>
        </p:txBody>
      </p:sp>
      <p:sp>
        <p:nvSpPr>
          <p:cNvPr id="4" name="Slide Number Placeholder 3">
            <a:extLst>
              <a:ext uri="{FF2B5EF4-FFF2-40B4-BE49-F238E27FC236}">
                <a16:creationId xmlns:a16="http://schemas.microsoft.com/office/drawing/2014/main" id="{C5218FAD-5652-0ED3-5A7B-253270EA3443}"/>
              </a:ext>
            </a:extLst>
          </p:cNvPr>
          <p:cNvSpPr>
            <a:spLocks noGrp="1"/>
          </p:cNvSpPr>
          <p:nvPr>
            <p:ph type="sldNum" sz="quarter" idx="12"/>
          </p:nvPr>
        </p:nvSpPr>
        <p:spPr/>
        <p:txBody>
          <a:bodyPr/>
          <a:lstStyle/>
          <a:p>
            <a:fld id="{5DD979C4-B72D-9549-BD86-64D2882017CF}" type="slidenum">
              <a:rPr lang="sk-SK" smtClean="0"/>
              <a:pPr/>
              <a:t>8</a:t>
            </a:fld>
            <a:endParaRPr lang="sk-SK" dirty="0"/>
          </a:p>
        </p:txBody>
      </p:sp>
      <p:sp>
        <p:nvSpPr>
          <p:cNvPr id="5" name="Text Placeholder 4">
            <a:extLst>
              <a:ext uri="{FF2B5EF4-FFF2-40B4-BE49-F238E27FC236}">
                <a16:creationId xmlns:a16="http://schemas.microsoft.com/office/drawing/2014/main" id="{006C9F69-27CE-36AB-9BDA-A3216F507440}"/>
              </a:ext>
            </a:extLst>
          </p:cNvPr>
          <p:cNvSpPr>
            <a:spLocks noGrp="1"/>
          </p:cNvSpPr>
          <p:nvPr>
            <p:ph type="body" sz="quarter" idx="13"/>
          </p:nvPr>
        </p:nvSpPr>
        <p:spPr/>
        <p:txBody>
          <a:bodyPr/>
          <a:lstStyle/>
          <a:p>
            <a:r>
              <a:rPr lang="sk-SK" dirty="0"/>
              <a:t>Okruh otázok </a:t>
            </a:r>
          </a:p>
        </p:txBody>
      </p:sp>
    </p:spTree>
    <p:extLst>
      <p:ext uri="{BB962C8B-B14F-4D97-AF65-F5344CB8AC3E}">
        <p14:creationId xmlns:p14="http://schemas.microsoft.com/office/powerpoint/2010/main" val="297010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A50D-5D8A-532C-684F-0B9F91758310}"/>
              </a:ext>
            </a:extLst>
          </p:cNvPr>
          <p:cNvSpPr>
            <a:spLocks noGrp="1"/>
          </p:cNvSpPr>
          <p:nvPr>
            <p:ph type="title"/>
          </p:nvPr>
        </p:nvSpPr>
        <p:spPr/>
        <p:txBody>
          <a:bodyPr/>
          <a:lstStyle/>
          <a:p>
            <a:pPr algn="l">
              <a:lnSpc>
                <a:spcPct val="150000"/>
              </a:lnSpc>
            </a:pPr>
            <a:r>
              <a:rPr lang="sk-SK" sz="1200" dirty="0"/>
              <a:t>8. Máte pripomienky k navrhovanému rozmiestneniu technológie kuchyne a jedálne z hľadiska prevádzky a zabezpečenia </a:t>
            </a:r>
            <a:br>
              <a:rPr lang="sk-SK" sz="1200" dirty="0"/>
            </a:br>
            <a:r>
              <a:rPr lang="sk-SK" sz="1200" dirty="0"/>
              <a:t>    poskytovania stravovacích služieb?</a:t>
            </a:r>
            <a:br>
              <a:rPr lang="sk-SK" sz="1200" dirty="0"/>
            </a:br>
            <a:r>
              <a:rPr lang="sk-SK" sz="1200" dirty="0"/>
              <a:t>    Ak áno, vedeli by ste navrhnúť úpravy?</a:t>
            </a:r>
            <a:br>
              <a:rPr lang="sk-SK" sz="1200" dirty="0"/>
            </a:br>
            <a:r>
              <a:rPr lang="sk-SK" sz="1200" dirty="0"/>
              <a:t>9. Aké sú podľa vašich skúseností reálne dodacie lehoty </a:t>
            </a:r>
            <a:r>
              <a:rPr lang="sk-SK" sz="1200" dirty="0" err="1"/>
              <a:t>gastrotechnológie</a:t>
            </a:r>
            <a:r>
              <a:rPr lang="sk-SK" sz="1200" dirty="0"/>
              <a:t>?</a:t>
            </a:r>
            <a:br>
              <a:rPr lang="sk-SK" sz="1200" dirty="0"/>
            </a:br>
            <a:r>
              <a:rPr lang="sk-SK" sz="1200" dirty="0"/>
              <a:t>10. Je pre vás prekážkou, ak váš personál bude musieť obsluhovať kávovary v čase výdaja stravy (11:00 – 14:00 h). </a:t>
            </a:r>
            <a:br>
              <a:rPr lang="sk-SK" sz="1200" dirty="0"/>
            </a:br>
            <a:r>
              <a:rPr lang="sk-SK" sz="1200" dirty="0"/>
              <a:t>     Ak nie, vyžiada si to vyčlenenie osobitnej pracovnej sily len na tieto účely alebo bude potrebné na to prijať </a:t>
            </a:r>
            <a:br>
              <a:rPr lang="sk-SK" sz="1200" dirty="0"/>
            </a:br>
            <a:r>
              <a:rPr lang="sk-SK" sz="1200" dirty="0"/>
              <a:t>     ďalšieho zamestnanca?</a:t>
            </a:r>
            <a:br>
              <a:rPr lang="sk-SK" sz="1200" dirty="0"/>
            </a:br>
            <a:r>
              <a:rPr lang="sk-SK" sz="1200" dirty="0"/>
              <a:t>11. Dokážete popri poskytovaní stravovacích služieb (raňajky, bufet, výdaj obedovej stravy) príležitostne zabezpečiť v daný deň aj</a:t>
            </a:r>
            <a:br>
              <a:rPr lang="sk-SK" sz="1200" dirty="0"/>
            </a:br>
            <a:r>
              <a:rPr lang="sk-SK" sz="1200" dirty="0"/>
              <a:t>     catering na rôzne podujatia v NBS v rozsahu opisu uvedeného v podkladoch k PTK?</a:t>
            </a:r>
            <a:br>
              <a:rPr lang="sk-SK" sz="1200" dirty="0"/>
            </a:br>
            <a:r>
              <a:rPr lang="sk-SK" sz="1200" dirty="0"/>
              <a:t>     Ak áno, bude potrebné na tieto účely rozšíriť personálne kapacity alebo materiálne vybavenie? V akom časovom predstihu by </a:t>
            </a:r>
            <a:br>
              <a:rPr lang="sk-SK" sz="1200" dirty="0"/>
            </a:br>
            <a:r>
              <a:rPr lang="sk-SK" sz="1200" dirty="0"/>
              <a:t>     požiadavka mala byť objednaná (12 h, 24 h, 72 h alebo viac)?</a:t>
            </a:r>
            <a:br>
              <a:rPr lang="sk-SK" sz="1200" dirty="0"/>
            </a:br>
            <a:r>
              <a:rPr lang="sk-SK" sz="1200" dirty="0"/>
              <a:t>12. Je pre vás technickou prekážkou požadovanie používania elektronických registračných pokladníc?</a:t>
            </a:r>
            <a:br>
              <a:rPr lang="sk-SK" sz="1200" dirty="0"/>
            </a:br>
            <a:r>
              <a:rPr lang="sk-SK" sz="1200" dirty="0"/>
              <a:t>13. Aké sociálne, resp. environmentálne (zelené) hľadisko spoločensky zodpovedného verejného obstarávania by ste považovali </a:t>
            </a:r>
            <a:br>
              <a:rPr lang="sk-SK" sz="1200" dirty="0"/>
            </a:br>
            <a:r>
              <a:rPr lang="sk-SK" sz="1200" dirty="0"/>
              <a:t>      za vhodné/primerané? </a:t>
            </a:r>
            <a:br>
              <a:rPr lang="sk-SK" sz="1200" dirty="0"/>
            </a:br>
            <a:r>
              <a:rPr lang="sk-SK" sz="1200" dirty="0"/>
              <a:t>      Súhlasili by ste so zmluvnou požiadavkou verejného obstarávateľa, aby poskytovateľ stravovacích služieb vyplácal personálu </a:t>
            </a:r>
            <a:br>
              <a:rPr lang="sk-SK" sz="1200" dirty="0"/>
            </a:br>
            <a:r>
              <a:rPr lang="sk-SK" sz="1200" dirty="0"/>
              <a:t>      odmenu vyššiu o vopred definovanú čiastku alebo percento oproti minimálnym mzdovým nárokom? </a:t>
            </a:r>
            <a:br>
              <a:rPr lang="sk-SK" sz="1200" dirty="0"/>
            </a:br>
            <a:r>
              <a:rPr lang="sk-SK" sz="1200" dirty="0"/>
              <a:t>      Popri opatreniach na elimináciu odpadov, vedeli by ste navrhnúť/odporučiť aj ďalšie „zelené“ opatrenia, napr. na úsporu vody </a:t>
            </a:r>
            <a:br>
              <a:rPr lang="sk-SK" sz="1200" dirty="0"/>
            </a:br>
            <a:r>
              <a:rPr lang="sk-SK" sz="1200" dirty="0"/>
              <a:t>      a energií?</a:t>
            </a:r>
          </a:p>
        </p:txBody>
      </p:sp>
      <p:sp>
        <p:nvSpPr>
          <p:cNvPr id="3" name="Footer Placeholder 2">
            <a:extLst>
              <a:ext uri="{FF2B5EF4-FFF2-40B4-BE49-F238E27FC236}">
                <a16:creationId xmlns:a16="http://schemas.microsoft.com/office/drawing/2014/main" id="{7E7DA0AC-72D9-B743-CFD4-67863B622812}"/>
              </a:ext>
            </a:extLst>
          </p:cNvPr>
          <p:cNvSpPr>
            <a:spLocks noGrp="1"/>
          </p:cNvSpPr>
          <p:nvPr>
            <p:ph type="ftr" sz="quarter" idx="11"/>
          </p:nvPr>
        </p:nvSpPr>
        <p:spPr/>
        <p:txBody>
          <a:bodyPr/>
          <a:lstStyle/>
          <a:p>
            <a:endParaRPr lang="sk-SK" dirty="0"/>
          </a:p>
        </p:txBody>
      </p:sp>
      <p:sp>
        <p:nvSpPr>
          <p:cNvPr id="4" name="Slide Number Placeholder 3">
            <a:extLst>
              <a:ext uri="{FF2B5EF4-FFF2-40B4-BE49-F238E27FC236}">
                <a16:creationId xmlns:a16="http://schemas.microsoft.com/office/drawing/2014/main" id="{3D761211-E6AB-AE26-B76A-E86E8BF262C0}"/>
              </a:ext>
            </a:extLst>
          </p:cNvPr>
          <p:cNvSpPr>
            <a:spLocks noGrp="1"/>
          </p:cNvSpPr>
          <p:nvPr>
            <p:ph type="sldNum" sz="quarter" idx="12"/>
          </p:nvPr>
        </p:nvSpPr>
        <p:spPr/>
        <p:txBody>
          <a:bodyPr/>
          <a:lstStyle/>
          <a:p>
            <a:fld id="{5DD979C4-B72D-9549-BD86-64D2882017CF}" type="slidenum">
              <a:rPr lang="sk-SK" smtClean="0"/>
              <a:pPr/>
              <a:t>9</a:t>
            </a:fld>
            <a:endParaRPr lang="sk-SK" dirty="0"/>
          </a:p>
        </p:txBody>
      </p:sp>
      <p:sp>
        <p:nvSpPr>
          <p:cNvPr id="5" name="Text Placeholder 4">
            <a:extLst>
              <a:ext uri="{FF2B5EF4-FFF2-40B4-BE49-F238E27FC236}">
                <a16:creationId xmlns:a16="http://schemas.microsoft.com/office/drawing/2014/main" id="{B7702A69-0ED8-C319-C7B1-27DE2EC81010}"/>
              </a:ext>
            </a:extLst>
          </p:cNvPr>
          <p:cNvSpPr>
            <a:spLocks noGrp="1"/>
          </p:cNvSpPr>
          <p:nvPr>
            <p:ph type="body" sz="quarter" idx="13"/>
          </p:nvPr>
        </p:nvSpPr>
        <p:spPr/>
        <p:txBody>
          <a:bodyPr/>
          <a:lstStyle/>
          <a:p>
            <a:r>
              <a:rPr lang="sk-SK" dirty="0"/>
              <a:t>Okruh otázok </a:t>
            </a:r>
          </a:p>
          <a:p>
            <a:endParaRPr lang="sk-SK" dirty="0"/>
          </a:p>
        </p:txBody>
      </p:sp>
    </p:spTree>
    <p:extLst>
      <p:ext uri="{BB962C8B-B14F-4D97-AF65-F5344CB8AC3E}">
        <p14:creationId xmlns:p14="http://schemas.microsoft.com/office/powerpoint/2010/main" val="585957746"/>
      </p:ext>
    </p:extLst>
  </p:cSld>
  <p:clrMapOvr>
    <a:masterClrMapping/>
  </p:clrMapOvr>
</p:sld>
</file>

<file path=ppt/theme/theme1.xml><?xml version="1.0" encoding="utf-8"?>
<a:theme xmlns:a="http://schemas.openxmlformats.org/drawingml/2006/main" name="NBS POWERPOINT WHITE">
  <a:themeElements>
    <a:clrScheme name="NBS_Studio">
      <a:dk1>
        <a:sysClr val="windowText" lastClr="000000"/>
      </a:dk1>
      <a:lt1>
        <a:sysClr val="window" lastClr="FFFFFF"/>
      </a:lt1>
      <a:dk2>
        <a:srgbClr val="44546A"/>
      </a:dk2>
      <a:lt2>
        <a:srgbClr val="E7E6E6"/>
      </a:lt2>
      <a:accent1>
        <a:srgbClr val="0067AC"/>
      </a:accent1>
      <a:accent2>
        <a:srgbClr val="D15F27"/>
      </a:accent2>
      <a:accent3>
        <a:srgbClr val="A2A9AD"/>
      </a:accent3>
      <a:accent4>
        <a:srgbClr val="005A4E"/>
      </a:accent4>
      <a:accent5>
        <a:srgbClr val="73253E"/>
      </a:accent5>
      <a:accent6>
        <a:srgbClr val="A6835A"/>
      </a:accent6>
      <a:hlink>
        <a:srgbClr val="1C355E"/>
      </a:hlink>
      <a:folHlink>
        <a:srgbClr val="73253E"/>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B86E83F7-ACDA-4264-AB46-4DD7CD7F1D29}" vid="{C0FFB1FD-218D-4293-B85A-D30C9EAB6D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179</TotalTime>
  <Words>1239</Words>
  <Application>Microsoft Office PowerPoint</Application>
  <PresentationFormat>Widescreen</PresentationFormat>
  <Paragraphs>30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vt:lpstr>
      <vt:lpstr>Verdana</vt:lpstr>
      <vt:lpstr>NBS POWERPOINT WHITE</vt:lpstr>
      <vt:lpstr>PowerPoint Presentation</vt:lpstr>
      <vt:lpstr>Budúca služba pre NBS: - poskytovanie stravy pre zamestnancov ústredia NBS (príprava, podávanie, zúčtovanie jedál, umývanie a ďalšie súvisiace činnosti), - poskytovanie doplnkových služieb (raňajky a bufet), - zabezpečenie cateringu na pracovné a protokolárne podujatia organizované v rámci budovy NBS.  Súvisiace aktivity: - výmena terajších gastrotechnických zariadení za nové a energeticky úspornejšie a umožňujúce multifunkčné     varenie - rekonštrukčné práce so zámerom   - plynulého priebehu pracovných postupov v úsekoch,   - odstránenie čakania v súvislom rade,  - hygiena práce a odstránenie kríženia čistej a nečistej prevádzky,  - integrovanie šalátového pultu do výdaja stravy a bufetu do jedálne,  - záverečné účtovanie za odobraté raňajky a jedlo cez ERP s POS terminálom dodávateľa stravy. </vt:lpstr>
      <vt:lpstr>   - časový rozsah PO-PI, od 7-11 raňajky, od 11-14 obedy, po celý čas doplnkový predaj - hybridná ponuka (denné menu, polievky, šaláty, voľba prílohy, odber jedla na váhu, voľný výber     z dennej ponuky, minútková ponuka, nápoje (aj postmix), zákusky, doplnkový tovar (chlieb,     pečivo, ovocie)) - ponuka teplých aj studených raňajok, koláčov, jogurtov, syrov, údenín a pod., teplých a studených     nápojov (aj balených) - transport použitého riadu personálom dodávateľa prostredníctvom zberných vozíkov umiestnených     v jedálni na určených miestach - rovnaká hybridná ponuka pre stravovanie v salónikoch s profesionálnou obsluhou - pracovné rokovania a obedy v salónikoch a iných priestoroch budovy ústredia - protokolárne podujatia v priestoroch budovy ústredia    </vt:lpstr>
      <vt:lpstr>PowerPoint Presentation</vt:lpstr>
      <vt:lpstr>PowerPoint Presentation</vt:lpstr>
      <vt:lpstr>Požiadavky na plnenie predmetu zákazky: - cena ponúkaného jedla prispôsobená ponuke a druhu jedla - podmienky nájmu pre budúceho dodávateľa stravy:  - nájomné za priestory (500 m2)   - nájomné za používanie strojov a technológie  - energie (elektrická energia, voda, teplo/chladenie) - poskytovanie stravy v jedálni, doplnkový predaj (raňajky a bufet), cateringové služby - z kuchyne nebude expedovaná strava do iných prevádzok a externým stravníkom mimo jedálne      </vt:lpstr>
      <vt:lpstr>- priemerný počet stravníkov 400 (2018, 2019), 350 (2022, 2023) denne - priemerná spotreba (2018, 2019)  el. energia 260 tis. KWh/rok      tep. energia 38 tis. kWh/rok      vodné, stočné 1,5 tis. m3/rok - služby cateringu cca 200 tis. eur ročne - rozsah nájmu (1.NP, 4.NP, 30.NP)    </vt:lpstr>
      <vt:lpstr>1. Považujete koncept stravovacej prevádzky na ústredí NBS (najmä koncept výdaja stravy pre zamestnancov), ktorý poskytol      verejný obstarávateľ za dostatočne podrobný a zrozumiteľný?      V prípade, že nie, prosím viete uviesť dôvod a konkrétne návrhy na jeho doplnenie a upresnenie? 2. Aké ďalšie informácie, resp. podklady/dokumenty nad rámec poskytnutých podkladov potrebuje účastník PTK poznať pre reálne      nacenenie predmetu zákazky? 3. Identifikoval účastník PTK nejaké informácie poskytnuté v dokumentoch, ktoré by bránili v účasti vo verejnom obstarávaní,      prípadne sťažili plánovanú účasť vo verejnom obstarávaní?     Ak áno, prosím identifikujte tieto informácie a súčasne navrhnite aj primeranú úpravu. 4. Aké opatrenia využívate pri poskytovaní stravovacích služieb v iných prevádzkach na elimináciu odpadov? Vedeli by ste nám      navrhnúť opatrenia na elimináciu odpadov v nami navrhovanom koncepte výdaja stravy? 5. Akú širokú ponuku jedál (koľko jedál) by ste pri takto navrhnutom koncepte výdaja stravy dokázali pripraviť tak, aby jedlo mohlo      byť servírované v čase výdaja stravy od 11:00 – 14:00 h? 6. Za akú cenu by sa Vám denne oplatilo v ústredí NBS dodávať stravu v takto stanovenom koncepte pre stravníkov v max počte      550 až 600? 7. Akú gastrotechnológiu (najmä konvektomaty, variče, multifunkčné panvice, smažiace panvice a pod.) pre účely zariadenia      kuchyne, resp. jej minimálnu vybavenosť by ste pre zaistenie poskytovania výdaja stravy pre uvedený koncept navrhli?     Aké minimálne výkonnostné parametre má táto gastrotechnológia spĺňať na to, aby ste vedeli zabezpečiť poskytovanie výdaja      stravy v navrhovanom koncepte?</vt:lpstr>
      <vt:lpstr>8. Máte pripomienky k navrhovanému rozmiestneniu technológie kuchyne a jedálne z hľadiska prevádzky a zabezpečenia      poskytovania stravovacích služieb?     Ak áno, vedeli by ste navrhnúť úpravy? 9. Aké sú podľa vašich skúseností reálne dodacie lehoty gastrotechnológie? 10. Je pre vás prekážkou, ak váš personál bude musieť obsluhovať kávovary v čase výdaja stravy (11:00 – 14:00 h).       Ak nie, vyžiada si to vyčlenenie osobitnej pracovnej sily len na tieto účely alebo bude potrebné na to prijať       ďalšieho zamestnanca? 11. Dokážete popri poskytovaní stravovacích služieb (raňajky, bufet, výdaj obedovej stravy) príležitostne zabezpečiť v daný deň aj      catering na rôzne podujatia v NBS v rozsahu opisu uvedeného v podkladoch k PTK?      Ak áno, bude potrebné na tieto účely rozšíriť personálne kapacity alebo materiálne vybavenie? V akom časovom predstihu by       požiadavka mala byť objednaná (12 h, 24 h, 72 h alebo viac)? 12. Je pre vás technickou prekážkou požadovanie používania elektronických registračných pokladníc? 13. Aké sociálne, resp. environmentálne (zelené) hľadisko spoločensky zodpovedného verejného obstarávania by ste považovali        za vhodné/primerané?        Súhlasili by ste so zmluvnou požiadavkou verejného obstarávateľa, aby poskytovateľ stravovacích služieb vyplácal personálu        odmenu vyššiu o vopred definovanú čiastku alebo percento oproti minimálnym mzdovým nárokom?        Popri opatreniach na elimináciu odpadov, vedeli by ste navrhnúť/odporučiť aj ďalšie „zelené“ opatrenia, napr. na úsporu vody        a energií?</vt:lpstr>
      <vt:lpstr>14. Aký je približný denný rozsah (v hodinách) využívania zariadení s najvyššou spotrebou energií, ako sú variče, konvektomaty       a panvice? 15. Považuje účastník PTK lehotu poskytovania budúceho predmetu zákazky v rozsahu 3 rokov od nadobudnutia účinnosti zmluvy       za primeranú?      Ak nie, akú lehotu poskytovania budúceho predmetu zákazky považuje účastník PTK vzhľadom na rozsah konceptu za optimálnu? 16. V akej primeranej lehote by ste vedeli začať poskytovať budúci predmet zákazky, počnúc od podpisu zmluvy?           </vt:lpstr>
      <vt:lpstr>Otázky          </vt:lpstr>
      <vt:lpstr>Ďakujeme,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Rajčányová Silvia</dc:creator>
  <cp:lastModifiedBy>Národna banka Slovenska</cp:lastModifiedBy>
  <cp:revision>12</cp:revision>
  <cp:lastPrinted>2023-10-25T17:05:14Z</cp:lastPrinted>
  <dcterms:created xsi:type="dcterms:W3CDTF">2023-10-25T15:05:12Z</dcterms:created>
  <dcterms:modified xsi:type="dcterms:W3CDTF">2023-10-26T07:06:21Z</dcterms:modified>
</cp:coreProperties>
</file>