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4"/>
  </p:notesMasterIdLst>
  <p:sldIdLst>
    <p:sldId id="260" r:id="rId6"/>
    <p:sldId id="279" r:id="rId7"/>
    <p:sldId id="299" r:id="rId8"/>
    <p:sldId id="304" r:id="rId9"/>
    <p:sldId id="297" r:id="rId10"/>
    <p:sldId id="307" r:id="rId11"/>
    <p:sldId id="306" r:id="rId12"/>
    <p:sldId id="302" r:id="rId1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vtunová Ivana" initials="KI" lastIdx="3" clrIdx="0">
    <p:extLst>
      <p:ext uri="{19B8F6BF-5375-455C-9EA6-DF929625EA0E}">
        <p15:presenceInfo xmlns:p15="http://schemas.microsoft.com/office/powerpoint/2012/main" userId="S::Kovtunova@nbs.sk::e4b9926e-634e-457d-9125-c0808f3ae64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CFD5EA"/>
    <a:srgbClr val="0067AC"/>
    <a:srgbClr val="A6835A"/>
    <a:srgbClr val="A68B5A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64" autoAdjust="0"/>
    <p:restoredTop sz="95226" autoAdjust="0"/>
  </p:normalViewPr>
  <p:slideViewPr>
    <p:cSldViewPr snapToGrid="0" snapToObjects="1">
      <p:cViewPr varScale="1">
        <p:scale>
          <a:sx n="119" d="100"/>
          <a:sy n="119" d="100"/>
        </p:scale>
        <p:origin x="114" y="348"/>
      </p:cViewPr>
      <p:guideLst>
        <p:guide orient="horz" pos="414"/>
        <p:guide pos="4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43B5E2-63A6-4FFB-9734-A965760153E0}" type="doc">
      <dgm:prSet loTypeId="urn:microsoft.com/office/officeart/2005/8/layout/cycle4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k-SK"/>
        </a:p>
      </dgm:t>
    </dgm:pt>
    <dgm:pt modelId="{A6CDB281-4AC2-44B0-AB5E-382788B6881C}">
      <dgm:prSet phldrT="[Text]" custT="1"/>
      <dgm:spPr/>
      <dgm:t>
        <a:bodyPr/>
        <a:lstStyle/>
        <a:p>
          <a:r>
            <a:rPr lang="sk-SK" sz="1800" dirty="0" err="1"/>
            <a:t>Trends</a:t>
          </a:r>
          <a:endParaRPr lang="sk-SK" sz="1800" dirty="0"/>
        </a:p>
      </dgm:t>
    </dgm:pt>
    <dgm:pt modelId="{F3B670DE-BBF4-4118-B5CC-D4AFEFD945E3}" type="parTrans" cxnId="{E5D861E8-FF4B-4819-B1E8-2062B6728901}">
      <dgm:prSet/>
      <dgm:spPr/>
      <dgm:t>
        <a:bodyPr/>
        <a:lstStyle/>
        <a:p>
          <a:endParaRPr lang="sk-SK"/>
        </a:p>
      </dgm:t>
    </dgm:pt>
    <dgm:pt modelId="{D798C7BC-5C11-4317-A434-AE31FFA44685}" type="sibTrans" cxnId="{E5D861E8-FF4B-4819-B1E8-2062B6728901}">
      <dgm:prSet/>
      <dgm:spPr/>
      <dgm:t>
        <a:bodyPr/>
        <a:lstStyle/>
        <a:p>
          <a:endParaRPr lang="sk-SK"/>
        </a:p>
      </dgm:t>
    </dgm:pt>
    <dgm:pt modelId="{B4F18B3A-FC3A-47E7-B609-C848D8EAF2A6}">
      <dgm:prSet phldrT="[Text]" custT="1"/>
      <dgm:spPr/>
      <dgm:t>
        <a:bodyPr/>
        <a:lstStyle/>
        <a:p>
          <a:pPr algn="ctr"/>
          <a:r>
            <a:rPr lang="sk-SK" sz="1600" dirty="0" err="1"/>
            <a:t>Digitalisation</a:t>
          </a:r>
          <a:endParaRPr lang="sk-SK" sz="1600" dirty="0"/>
        </a:p>
      </dgm:t>
    </dgm:pt>
    <dgm:pt modelId="{FBDC11A8-44FD-4D54-9EBE-C151CE09F764}" type="parTrans" cxnId="{BD4FD021-45FA-4AA6-B988-E46A46D0F904}">
      <dgm:prSet/>
      <dgm:spPr/>
      <dgm:t>
        <a:bodyPr/>
        <a:lstStyle/>
        <a:p>
          <a:endParaRPr lang="sk-SK"/>
        </a:p>
      </dgm:t>
    </dgm:pt>
    <dgm:pt modelId="{48F31D69-C348-4244-A7C6-73B141C21245}" type="sibTrans" cxnId="{BD4FD021-45FA-4AA6-B988-E46A46D0F904}">
      <dgm:prSet/>
      <dgm:spPr/>
      <dgm:t>
        <a:bodyPr/>
        <a:lstStyle/>
        <a:p>
          <a:endParaRPr lang="sk-SK"/>
        </a:p>
      </dgm:t>
    </dgm:pt>
    <dgm:pt modelId="{7AFBF562-4B28-4F93-85BD-163509D577E4}">
      <dgm:prSet phldrT="[Text]" custT="1"/>
      <dgm:spPr/>
      <dgm:t>
        <a:bodyPr/>
        <a:lstStyle/>
        <a:p>
          <a:r>
            <a:rPr lang="sk-SK" sz="1800" dirty="0" err="1"/>
            <a:t>Regulation</a:t>
          </a:r>
          <a:endParaRPr lang="sk-SK" sz="1800" dirty="0"/>
        </a:p>
      </dgm:t>
    </dgm:pt>
    <dgm:pt modelId="{AD0D46E8-804C-4196-9B45-97976BBFF112}" type="parTrans" cxnId="{89EF8EA3-28EB-4977-B541-E26B95D0965E}">
      <dgm:prSet/>
      <dgm:spPr/>
      <dgm:t>
        <a:bodyPr/>
        <a:lstStyle/>
        <a:p>
          <a:endParaRPr lang="sk-SK"/>
        </a:p>
      </dgm:t>
    </dgm:pt>
    <dgm:pt modelId="{FC3675C7-98B2-4218-8D80-BB47BC5883A4}" type="sibTrans" cxnId="{89EF8EA3-28EB-4977-B541-E26B95D0965E}">
      <dgm:prSet/>
      <dgm:spPr/>
      <dgm:t>
        <a:bodyPr/>
        <a:lstStyle/>
        <a:p>
          <a:endParaRPr lang="sk-SK"/>
        </a:p>
      </dgm:t>
    </dgm:pt>
    <dgm:pt modelId="{C468C8DC-1BF3-458F-9A9E-93972F2F3B7A}">
      <dgm:prSet phldrT="[Text]" custT="1"/>
      <dgm:spPr/>
      <dgm:t>
        <a:bodyPr/>
        <a:lstStyle/>
        <a:p>
          <a:pPr algn="ctr"/>
          <a:r>
            <a:rPr lang="sk-SK" sz="1400" dirty="0" err="1"/>
            <a:t>Continued</a:t>
          </a:r>
          <a:r>
            <a:rPr lang="sk-SK" sz="1400" dirty="0"/>
            <a:t> </a:t>
          </a:r>
          <a:r>
            <a:rPr lang="sk-SK" sz="1400" dirty="0" err="1"/>
            <a:t>growth</a:t>
          </a:r>
          <a:r>
            <a:rPr lang="sk-SK" sz="1400" dirty="0"/>
            <a:t> in </a:t>
          </a:r>
          <a:r>
            <a:rPr lang="sk-SK" sz="1400" dirty="0" err="1"/>
            <a:t>volume</a:t>
          </a:r>
          <a:r>
            <a:rPr lang="sk-SK" sz="1400" dirty="0"/>
            <a:t>?</a:t>
          </a:r>
        </a:p>
      </dgm:t>
    </dgm:pt>
    <dgm:pt modelId="{095FA713-BA22-4B47-8792-240D752AC7F9}" type="parTrans" cxnId="{969ED5FA-75E4-44F6-8357-1595FCDA6006}">
      <dgm:prSet/>
      <dgm:spPr/>
      <dgm:t>
        <a:bodyPr/>
        <a:lstStyle/>
        <a:p>
          <a:endParaRPr lang="sk-SK"/>
        </a:p>
      </dgm:t>
    </dgm:pt>
    <dgm:pt modelId="{83516E5A-3582-4C23-98C8-A8EF23A2689F}" type="sibTrans" cxnId="{969ED5FA-75E4-44F6-8357-1595FCDA6006}">
      <dgm:prSet/>
      <dgm:spPr/>
      <dgm:t>
        <a:bodyPr/>
        <a:lstStyle/>
        <a:p>
          <a:endParaRPr lang="sk-SK"/>
        </a:p>
      </dgm:t>
    </dgm:pt>
    <dgm:pt modelId="{502414C1-319A-4EC7-99D2-F93D84792C7D}">
      <dgm:prSet phldrT="[Text]" custT="1"/>
      <dgm:spPr/>
      <dgm:t>
        <a:bodyPr/>
        <a:lstStyle/>
        <a:p>
          <a:r>
            <a:rPr lang="sk-SK" sz="1400" dirty="0" err="1"/>
            <a:t>Infrastructure</a:t>
          </a:r>
          <a:endParaRPr lang="sk-SK" sz="1400" dirty="0"/>
        </a:p>
      </dgm:t>
    </dgm:pt>
    <dgm:pt modelId="{F1967625-E8F7-4060-AE32-7F61E8912152}" type="parTrans" cxnId="{87C8DD59-B8B7-4BEA-830A-9D2B1AF0B3A8}">
      <dgm:prSet/>
      <dgm:spPr/>
      <dgm:t>
        <a:bodyPr/>
        <a:lstStyle/>
        <a:p>
          <a:endParaRPr lang="sk-SK"/>
        </a:p>
      </dgm:t>
    </dgm:pt>
    <dgm:pt modelId="{524D4C80-89DC-4413-A2F8-73FFF618AE72}" type="sibTrans" cxnId="{87C8DD59-B8B7-4BEA-830A-9D2B1AF0B3A8}">
      <dgm:prSet/>
      <dgm:spPr/>
      <dgm:t>
        <a:bodyPr/>
        <a:lstStyle/>
        <a:p>
          <a:endParaRPr lang="sk-SK"/>
        </a:p>
      </dgm:t>
    </dgm:pt>
    <dgm:pt modelId="{2AE14A54-F8E9-4AB5-ACD1-6DFCAB61FF17}">
      <dgm:prSet phldrT="[Text]"/>
      <dgm:spPr/>
      <dgm:t>
        <a:bodyPr/>
        <a:lstStyle/>
        <a:p>
          <a:pPr algn="ctr"/>
          <a:r>
            <a:rPr lang="sk-SK" dirty="0" err="1"/>
            <a:t>Mergers</a:t>
          </a:r>
          <a:r>
            <a:rPr lang="sk-SK" dirty="0"/>
            <a:t>?</a:t>
          </a:r>
        </a:p>
      </dgm:t>
    </dgm:pt>
    <dgm:pt modelId="{B64F6F34-962A-4EEA-96A9-A97EB3E99988}" type="parTrans" cxnId="{A79B6CB6-CD0A-4CE9-9E60-000050A4EE69}">
      <dgm:prSet/>
      <dgm:spPr/>
      <dgm:t>
        <a:bodyPr/>
        <a:lstStyle/>
        <a:p>
          <a:endParaRPr lang="sk-SK"/>
        </a:p>
      </dgm:t>
    </dgm:pt>
    <dgm:pt modelId="{07F3D861-EB1A-4AC4-852A-4901BEECD182}" type="sibTrans" cxnId="{A79B6CB6-CD0A-4CE9-9E60-000050A4EE69}">
      <dgm:prSet/>
      <dgm:spPr/>
      <dgm:t>
        <a:bodyPr/>
        <a:lstStyle/>
        <a:p>
          <a:endParaRPr lang="sk-SK"/>
        </a:p>
      </dgm:t>
    </dgm:pt>
    <dgm:pt modelId="{E6988781-72EF-4996-8DE7-80D28E6DD5E6}">
      <dgm:prSet phldrT="[Text]" custT="1"/>
      <dgm:spPr/>
      <dgm:t>
        <a:bodyPr/>
        <a:lstStyle/>
        <a:p>
          <a:r>
            <a:rPr lang="sk-SK" sz="1800" dirty="0" err="1"/>
            <a:t>Domestic</a:t>
          </a:r>
          <a:r>
            <a:rPr lang="sk-SK" sz="1800" dirty="0"/>
            <a:t> </a:t>
          </a:r>
          <a:r>
            <a:rPr lang="sk-SK" sz="1800" dirty="0" err="1"/>
            <a:t>market</a:t>
          </a:r>
          <a:endParaRPr lang="sk-SK" sz="1800" dirty="0"/>
        </a:p>
      </dgm:t>
    </dgm:pt>
    <dgm:pt modelId="{BF1B4BC3-8171-4AA3-8A38-2FF65EFF110D}" type="parTrans" cxnId="{63864DEF-D1C7-46AF-9CAE-3E700458D73C}">
      <dgm:prSet/>
      <dgm:spPr/>
      <dgm:t>
        <a:bodyPr/>
        <a:lstStyle/>
        <a:p>
          <a:endParaRPr lang="sk-SK"/>
        </a:p>
      </dgm:t>
    </dgm:pt>
    <dgm:pt modelId="{421C8757-3DD9-4B64-A612-5C439B0581F8}" type="sibTrans" cxnId="{63864DEF-D1C7-46AF-9CAE-3E700458D73C}">
      <dgm:prSet/>
      <dgm:spPr/>
      <dgm:t>
        <a:bodyPr/>
        <a:lstStyle/>
        <a:p>
          <a:endParaRPr lang="sk-SK"/>
        </a:p>
      </dgm:t>
    </dgm:pt>
    <dgm:pt modelId="{310C5CC5-36F8-4C4D-8400-71C5BBA40DE5}">
      <dgm:prSet phldrT="[Text]"/>
      <dgm:spPr/>
      <dgm:t>
        <a:bodyPr/>
        <a:lstStyle/>
        <a:p>
          <a:pPr algn="ctr"/>
          <a:r>
            <a:rPr lang="sk-SK" dirty="0" err="1"/>
            <a:t>Will</a:t>
          </a:r>
          <a:r>
            <a:rPr lang="sk-SK" dirty="0"/>
            <a:t> Slovak </a:t>
          </a:r>
          <a:r>
            <a:rPr lang="sk-SK" dirty="0" err="1"/>
            <a:t>entities</a:t>
          </a:r>
          <a:r>
            <a:rPr lang="sk-SK" dirty="0"/>
            <a:t> </a:t>
          </a:r>
          <a:r>
            <a:rPr lang="sk-SK" dirty="0" err="1"/>
            <a:t>stand</a:t>
          </a:r>
          <a:r>
            <a:rPr lang="sk-SK" dirty="0"/>
            <a:t> </a:t>
          </a:r>
          <a:r>
            <a:rPr lang="sk-SK" dirty="0" err="1"/>
            <a:t>the</a:t>
          </a:r>
          <a:r>
            <a:rPr lang="sk-SK" dirty="0"/>
            <a:t> EU </a:t>
          </a:r>
          <a:r>
            <a:rPr lang="sk-SK" dirty="0" err="1"/>
            <a:t>competition</a:t>
          </a:r>
          <a:r>
            <a:rPr lang="sk-SK" dirty="0"/>
            <a:t>?</a:t>
          </a:r>
        </a:p>
      </dgm:t>
    </dgm:pt>
    <dgm:pt modelId="{97644217-45FF-4597-9468-13FB8CBADBAE}" type="parTrans" cxnId="{8A6D4846-FCB7-49B5-8E97-6FC8BEEADC5E}">
      <dgm:prSet/>
      <dgm:spPr/>
      <dgm:t>
        <a:bodyPr/>
        <a:lstStyle/>
        <a:p>
          <a:endParaRPr lang="sk-SK"/>
        </a:p>
      </dgm:t>
    </dgm:pt>
    <dgm:pt modelId="{5A9DE435-F55D-4C3F-A3F4-C30F5CD52CC8}" type="sibTrans" cxnId="{8A6D4846-FCB7-49B5-8E97-6FC8BEEADC5E}">
      <dgm:prSet/>
      <dgm:spPr/>
      <dgm:t>
        <a:bodyPr/>
        <a:lstStyle/>
        <a:p>
          <a:endParaRPr lang="sk-SK"/>
        </a:p>
      </dgm:t>
    </dgm:pt>
    <dgm:pt modelId="{04CB18B1-6293-4ECD-9231-7D440C93B718}">
      <dgm:prSet phldrT="[Text]" custT="1"/>
      <dgm:spPr/>
      <dgm:t>
        <a:bodyPr/>
        <a:lstStyle/>
        <a:p>
          <a:pPr algn="ctr"/>
          <a:r>
            <a:rPr lang="sk-SK" sz="1400" dirty="0" err="1"/>
            <a:t>Deregulation</a:t>
          </a:r>
          <a:r>
            <a:rPr lang="sk-SK" sz="1400" dirty="0"/>
            <a:t>?</a:t>
          </a:r>
        </a:p>
      </dgm:t>
    </dgm:pt>
    <dgm:pt modelId="{C845BACE-2138-4E5B-995C-09B93A344893}" type="parTrans" cxnId="{62D8E170-B3BF-4217-A60D-3107E404291C}">
      <dgm:prSet/>
      <dgm:spPr/>
      <dgm:t>
        <a:bodyPr/>
        <a:lstStyle/>
        <a:p>
          <a:endParaRPr lang="sk-SK"/>
        </a:p>
      </dgm:t>
    </dgm:pt>
    <dgm:pt modelId="{07B565A6-F1B5-4EF0-BCA9-FF6687844039}" type="sibTrans" cxnId="{62D8E170-B3BF-4217-A60D-3107E404291C}">
      <dgm:prSet/>
      <dgm:spPr/>
      <dgm:t>
        <a:bodyPr/>
        <a:lstStyle/>
        <a:p>
          <a:endParaRPr lang="sk-SK"/>
        </a:p>
      </dgm:t>
    </dgm:pt>
    <dgm:pt modelId="{71775BAF-C1C3-4414-8F00-0239F59568F3}">
      <dgm:prSet phldrT="[Text]"/>
      <dgm:spPr/>
      <dgm:t>
        <a:bodyPr/>
        <a:lstStyle/>
        <a:p>
          <a:pPr algn="ctr"/>
          <a:r>
            <a:rPr lang="sk-SK" dirty="0" err="1"/>
            <a:t>Market</a:t>
          </a:r>
          <a:r>
            <a:rPr lang="sk-SK" dirty="0"/>
            <a:t> </a:t>
          </a:r>
          <a:r>
            <a:rPr lang="sk-SK" dirty="0" err="1"/>
            <a:t>making</a:t>
          </a:r>
          <a:r>
            <a:rPr lang="sk-SK" dirty="0"/>
            <a:t>?</a:t>
          </a:r>
        </a:p>
      </dgm:t>
    </dgm:pt>
    <dgm:pt modelId="{6358A6A2-53AD-4BF7-BF41-8CBF858CBA36}" type="parTrans" cxnId="{ACC0BAD2-B77E-479F-AB4A-D0C6241DDA3B}">
      <dgm:prSet/>
      <dgm:spPr/>
      <dgm:t>
        <a:bodyPr/>
        <a:lstStyle/>
        <a:p>
          <a:endParaRPr lang="sk-SK"/>
        </a:p>
      </dgm:t>
    </dgm:pt>
    <dgm:pt modelId="{D38321DF-411C-4735-8087-42688C284FB4}" type="sibTrans" cxnId="{ACC0BAD2-B77E-479F-AB4A-D0C6241DDA3B}">
      <dgm:prSet/>
      <dgm:spPr/>
      <dgm:t>
        <a:bodyPr/>
        <a:lstStyle/>
        <a:p>
          <a:endParaRPr lang="sk-SK"/>
        </a:p>
      </dgm:t>
    </dgm:pt>
    <dgm:pt modelId="{E4650305-F444-41B2-AE5E-A4B5C7559077}">
      <dgm:prSet phldrT="[Text]"/>
      <dgm:spPr/>
      <dgm:t>
        <a:bodyPr/>
        <a:lstStyle/>
        <a:p>
          <a:pPr algn="ctr"/>
          <a:r>
            <a:rPr lang="sk-SK" dirty="0"/>
            <a:t>More </a:t>
          </a:r>
          <a:r>
            <a:rPr lang="sk-SK" dirty="0" err="1"/>
            <a:t>investments</a:t>
          </a:r>
          <a:r>
            <a:rPr lang="sk-SK" dirty="0"/>
            <a:t> to </a:t>
          </a:r>
          <a:r>
            <a:rPr lang="sk-SK" dirty="0" err="1"/>
            <a:t>the</a:t>
          </a:r>
          <a:r>
            <a:rPr lang="sk-SK" dirty="0"/>
            <a:t> SK </a:t>
          </a:r>
          <a:r>
            <a:rPr lang="sk-SK" dirty="0" err="1"/>
            <a:t>economy</a:t>
          </a:r>
          <a:r>
            <a:rPr lang="sk-SK" dirty="0"/>
            <a:t>?</a:t>
          </a:r>
        </a:p>
      </dgm:t>
    </dgm:pt>
    <dgm:pt modelId="{7493BE5B-7410-4079-87A6-13C5F57D1CC1}" type="parTrans" cxnId="{3AF6DC2E-107F-44D0-B384-B94154F9A122}">
      <dgm:prSet/>
      <dgm:spPr/>
      <dgm:t>
        <a:bodyPr/>
        <a:lstStyle/>
        <a:p>
          <a:endParaRPr lang="sk-SK"/>
        </a:p>
      </dgm:t>
    </dgm:pt>
    <dgm:pt modelId="{8D2A7F68-ED3C-4A63-B8EF-98018BAA52B0}" type="sibTrans" cxnId="{3AF6DC2E-107F-44D0-B384-B94154F9A122}">
      <dgm:prSet/>
      <dgm:spPr/>
      <dgm:t>
        <a:bodyPr/>
        <a:lstStyle/>
        <a:p>
          <a:endParaRPr lang="sk-SK"/>
        </a:p>
      </dgm:t>
    </dgm:pt>
    <dgm:pt modelId="{ADAE342F-D285-4D9E-8583-E67A90E48DBB}">
      <dgm:prSet phldrT="[Text]"/>
      <dgm:spPr/>
      <dgm:t>
        <a:bodyPr/>
        <a:lstStyle/>
        <a:p>
          <a:pPr algn="ctr"/>
          <a:r>
            <a:rPr lang="sk-SK" dirty="0" err="1"/>
            <a:t>Sale</a:t>
          </a:r>
          <a:r>
            <a:rPr lang="sk-SK" dirty="0"/>
            <a:t>?</a:t>
          </a:r>
        </a:p>
      </dgm:t>
    </dgm:pt>
    <dgm:pt modelId="{62222F44-5D33-4E0C-BE3A-55A70FB9819E}" type="parTrans" cxnId="{9060924E-F28E-484B-9E7C-4FDAB000D909}">
      <dgm:prSet/>
      <dgm:spPr/>
      <dgm:t>
        <a:bodyPr/>
        <a:lstStyle/>
        <a:p>
          <a:endParaRPr lang="sk-SK"/>
        </a:p>
      </dgm:t>
    </dgm:pt>
    <dgm:pt modelId="{1F0B257A-6EAD-4049-A7C7-894B63C28484}" type="sibTrans" cxnId="{9060924E-F28E-484B-9E7C-4FDAB000D909}">
      <dgm:prSet/>
      <dgm:spPr/>
      <dgm:t>
        <a:bodyPr/>
        <a:lstStyle/>
        <a:p>
          <a:endParaRPr lang="sk-SK"/>
        </a:p>
      </dgm:t>
    </dgm:pt>
    <dgm:pt modelId="{7882009E-E488-4B5B-B426-5E96D345B3EA}">
      <dgm:prSet phldrT="[Text]" custT="1"/>
      <dgm:spPr/>
      <dgm:t>
        <a:bodyPr/>
        <a:lstStyle/>
        <a:p>
          <a:pPr algn="ctr"/>
          <a:r>
            <a:rPr lang="sk-SK" sz="1600" dirty="0" err="1"/>
            <a:t>Crowdfunding</a:t>
          </a:r>
          <a:endParaRPr lang="sk-SK" sz="1600" dirty="0"/>
        </a:p>
      </dgm:t>
    </dgm:pt>
    <dgm:pt modelId="{D63D4B84-2E1F-4C6A-BFAD-624233347967}" type="sibTrans" cxnId="{20799DF7-F31B-43FC-9027-7690192DD797}">
      <dgm:prSet/>
      <dgm:spPr/>
      <dgm:t>
        <a:bodyPr/>
        <a:lstStyle/>
        <a:p>
          <a:endParaRPr lang="sk-SK"/>
        </a:p>
      </dgm:t>
    </dgm:pt>
    <dgm:pt modelId="{4107BEF3-553A-45F0-8F68-EF2ECB46928B}" type="parTrans" cxnId="{20799DF7-F31B-43FC-9027-7690192DD797}">
      <dgm:prSet/>
      <dgm:spPr/>
      <dgm:t>
        <a:bodyPr/>
        <a:lstStyle/>
        <a:p>
          <a:endParaRPr lang="sk-SK"/>
        </a:p>
      </dgm:t>
    </dgm:pt>
    <dgm:pt modelId="{23E7409B-40AE-49F3-8BF0-78298C9C3754}">
      <dgm:prSet phldrT="[Text]" custT="1"/>
      <dgm:spPr/>
      <dgm:t>
        <a:bodyPr/>
        <a:lstStyle/>
        <a:p>
          <a:pPr algn="ctr"/>
          <a:r>
            <a:rPr lang="sk-SK" sz="1600" dirty="0" err="1"/>
            <a:t>Crypto</a:t>
          </a:r>
          <a:r>
            <a:rPr lang="sk-SK" sz="1600" dirty="0"/>
            <a:t> </a:t>
          </a:r>
          <a:r>
            <a:rPr lang="sk-SK" sz="1600" dirty="0" err="1"/>
            <a:t>assets</a:t>
          </a:r>
          <a:endParaRPr lang="sk-SK" sz="1600" dirty="0"/>
        </a:p>
      </dgm:t>
    </dgm:pt>
    <dgm:pt modelId="{80100FE1-A35A-473B-9EEE-9D28B0F863E8}" type="sibTrans" cxnId="{2FBC25D4-D81C-4591-A61C-1AEB38FDB61C}">
      <dgm:prSet/>
      <dgm:spPr/>
      <dgm:t>
        <a:bodyPr/>
        <a:lstStyle/>
        <a:p>
          <a:endParaRPr lang="sk-SK"/>
        </a:p>
      </dgm:t>
    </dgm:pt>
    <dgm:pt modelId="{CDD35209-10D2-4B7B-8D10-F10908D89E3F}" type="parTrans" cxnId="{2FBC25D4-D81C-4591-A61C-1AEB38FDB61C}">
      <dgm:prSet/>
      <dgm:spPr/>
      <dgm:t>
        <a:bodyPr/>
        <a:lstStyle/>
        <a:p>
          <a:endParaRPr lang="sk-SK"/>
        </a:p>
      </dgm:t>
    </dgm:pt>
    <dgm:pt modelId="{0FD28CD0-537C-4B00-815C-974484C173BB}">
      <dgm:prSet phldrT="[Text]" custT="1"/>
      <dgm:spPr/>
      <dgm:t>
        <a:bodyPr/>
        <a:lstStyle/>
        <a:p>
          <a:pPr algn="ctr"/>
          <a:r>
            <a:rPr lang="sk-SK" sz="1600" dirty="0"/>
            <a:t>AI</a:t>
          </a:r>
        </a:p>
      </dgm:t>
    </dgm:pt>
    <dgm:pt modelId="{501ADDF7-9BFA-4FD2-9127-AABBB20EB94E}" type="sibTrans" cxnId="{9CF6D038-0D49-401A-8ED8-AF33DC45014D}">
      <dgm:prSet/>
      <dgm:spPr/>
      <dgm:t>
        <a:bodyPr/>
        <a:lstStyle/>
        <a:p>
          <a:endParaRPr lang="sk-SK"/>
        </a:p>
      </dgm:t>
    </dgm:pt>
    <dgm:pt modelId="{89728F44-3335-4ADE-8179-4F3946CB459F}" type="parTrans" cxnId="{9CF6D038-0D49-401A-8ED8-AF33DC45014D}">
      <dgm:prSet/>
      <dgm:spPr/>
      <dgm:t>
        <a:bodyPr/>
        <a:lstStyle/>
        <a:p>
          <a:endParaRPr lang="sk-SK"/>
        </a:p>
      </dgm:t>
    </dgm:pt>
    <dgm:pt modelId="{C01ADB86-6210-4102-8E91-B90754ADEE8A}" type="pres">
      <dgm:prSet presAssocID="{A843B5E2-63A6-4FFB-9734-A965760153E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AF0C96C8-C26A-49BE-B4DC-7D9FEE1C1DA3}" type="pres">
      <dgm:prSet presAssocID="{A843B5E2-63A6-4FFB-9734-A965760153E0}" presName="children" presStyleCnt="0"/>
      <dgm:spPr/>
    </dgm:pt>
    <dgm:pt modelId="{70DB2658-FCE0-4C65-8557-111454D6AA19}" type="pres">
      <dgm:prSet presAssocID="{A843B5E2-63A6-4FFB-9734-A965760153E0}" presName="child1group" presStyleCnt="0"/>
      <dgm:spPr/>
    </dgm:pt>
    <dgm:pt modelId="{F321A37E-8AF6-48BC-9391-DBF8CE43375E}" type="pres">
      <dgm:prSet presAssocID="{A843B5E2-63A6-4FFB-9734-A965760153E0}" presName="child1" presStyleLbl="bgAcc1" presStyleIdx="0" presStyleCnt="4" custScaleX="128426" custScaleY="99129"/>
      <dgm:spPr/>
    </dgm:pt>
    <dgm:pt modelId="{7B365536-DEC0-4E00-93FE-3C7AC9FA3F7B}" type="pres">
      <dgm:prSet presAssocID="{A843B5E2-63A6-4FFB-9734-A965760153E0}" presName="child1Text" presStyleLbl="bgAcc1" presStyleIdx="0" presStyleCnt="4">
        <dgm:presLayoutVars>
          <dgm:bulletEnabled val="1"/>
        </dgm:presLayoutVars>
      </dgm:prSet>
      <dgm:spPr/>
    </dgm:pt>
    <dgm:pt modelId="{FD339094-044D-4801-8576-76E58FE7E80D}" type="pres">
      <dgm:prSet presAssocID="{A843B5E2-63A6-4FFB-9734-A965760153E0}" presName="child2group" presStyleCnt="0"/>
      <dgm:spPr/>
    </dgm:pt>
    <dgm:pt modelId="{196E0B57-3FDB-4B63-BE58-5C03F8607778}" type="pres">
      <dgm:prSet presAssocID="{A843B5E2-63A6-4FFB-9734-A965760153E0}" presName="child2" presStyleLbl="bgAcc1" presStyleIdx="1" presStyleCnt="4" custScaleX="128426" custScaleY="99129"/>
      <dgm:spPr/>
    </dgm:pt>
    <dgm:pt modelId="{5AF8A707-9F7B-4BF5-8580-51C86CBFAF8E}" type="pres">
      <dgm:prSet presAssocID="{A843B5E2-63A6-4FFB-9734-A965760153E0}" presName="child2Text" presStyleLbl="bgAcc1" presStyleIdx="1" presStyleCnt="4">
        <dgm:presLayoutVars>
          <dgm:bulletEnabled val="1"/>
        </dgm:presLayoutVars>
      </dgm:prSet>
      <dgm:spPr/>
    </dgm:pt>
    <dgm:pt modelId="{1372E9F3-EE18-487E-BAE0-005D0A11F6FB}" type="pres">
      <dgm:prSet presAssocID="{A843B5E2-63A6-4FFB-9734-A965760153E0}" presName="child3group" presStyleCnt="0"/>
      <dgm:spPr/>
    </dgm:pt>
    <dgm:pt modelId="{20269631-22E3-458F-8E58-18C0F030F424}" type="pres">
      <dgm:prSet presAssocID="{A843B5E2-63A6-4FFB-9734-A965760153E0}" presName="child3" presStyleLbl="bgAcc1" presStyleIdx="2" presStyleCnt="4" custScaleX="128426" custScaleY="99129"/>
      <dgm:spPr/>
    </dgm:pt>
    <dgm:pt modelId="{A2D4F3EC-13AD-4EF7-9657-C420D83BFC54}" type="pres">
      <dgm:prSet presAssocID="{A843B5E2-63A6-4FFB-9734-A965760153E0}" presName="child3Text" presStyleLbl="bgAcc1" presStyleIdx="2" presStyleCnt="4">
        <dgm:presLayoutVars>
          <dgm:bulletEnabled val="1"/>
        </dgm:presLayoutVars>
      </dgm:prSet>
      <dgm:spPr/>
    </dgm:pt>
    <dgm:pt modelId="{4A398DA5-C41E-4134-844C-2C11AF539672}" type="pres">
      <dgm:prSet presAssocID="{A843B5E2-63A6-4FFB-9734-A965760153E0}" presName="child4group" presStyleCnt="0"/>
      <dgm:spPr/>
    </dgm:pt>
    <dgm:pt modelId="{EF0B6148-4381-4D2B-A53F-18EAF8D72F20}" type="pres">
      <dgm:prSet presAssocID="{A843B5E2-63A6-4FFB-9734-A965760153E0}" presName="child4" presStyleLbl="bgAcc1" presStyleIdx="3" presStyleCnt="4" custScaleX="128426" custScaleY="99129" custLinFactNeighborX="-6817" custLinFactNeighborY="3135"/>
      <dgm:spPr/>
    </dgm:pt>
    <dgm:pt modelId="{32B92241-2DC0-4928-B7BF-EBBD502EE631}" type="pres">
      <dgm:prSet presAssocID="{A843B5E2-63A6-4FFB-9734-A965760153E0}" presName="child4Text" presStyleLbl="bgAcc1" presStyleIdx="3" presStyleCnt="4">
        <dgm:presLayoutVars>
          <dgm:bulletEnabled val="1"/>
        </dgm:presLayoutVars>
      </dgm:prSet>
      <dgm:spPr/>
    </dgm:pt>
    <dgm:pt modelId="{131C3F2F-A747-4DA1-8D36-CCBFA76042D6}" type="pres">
      <dgm:prSet presAssocID="{A843B5E2-63A6-4FFB-9734-A965760153E0}" presName="childPlaceholder" presStyleCnt="0"/>
      <dgm:spPr/>
    </dgm:pt>
    <dgm:pt modelId="{DECA53F5-B006-409A-883F-93589B95CFCA}" type="pres">
      <dgm:prSet presAssocID="{A843B5E2-63A6-4FFB-9734-A965760153E0}" presName="circle" presStyleCnt="0"/>
      <dgm:spPr/>
    </dgm:pt>
    <dgm:pt modelId="{D596EB37-032F-4F0C-BAE2-9304E675C577}" type="pres">
      <dgm:prSet presAssocID="{A843B5E2-63A6-4FFB-9734-A965760153E0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2C308890-0B54-4541-BAD6-34B1504253A9}" type="pres">
      <dgm:prSet presAssocID="{A843B5E2-63A6-4FFB-9734-A965760153E0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B109B340-C699-4BD3-A7D3-3C7178EC57BF}" type="pres">
      <dgm:prSet presAssocID="{A843B5E2-63A6-4FFB-9734-A965760153E0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08D3A665-E848-4A18-95A9-FD9DF2AEC4FD}" type="pres">
      <dgm:prSet presAssocID="{A843B5E2-63A6-4FFB-9734-A965760153E0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6A540572-E654-4485-A9BF-C361D0907674}" type="pres">
      <dgm:prSet presAssocID="{A843B5E2-63A6-4FFB-9734-A965760153E0}" presName="quadrantPlaceholder" presStyleCnt="0"/>
      <dgm:spPr/>
    </dgm:pt>
    <dgm:pt modelId="{14280EA9-C938-4177-9493-7612F7656C3A}" type="pres">
      <dgm:prSet presAssocID="{A843B5E2-63A6-4FFB-9734-A965760153E0}" presName="center1" presStyleLbl="fgShp" presStyleIdx="0" presStyleCnt="2"/>
      <dgm:spPr/>
    </dgm:pt>
    <dgm:pt modelId="{9FB0D91E-F501-483D-9770-275E5C725094}" type="pres">
      <dgm:prSet presAssocID="{A843B5E2-63A6-4FFB-9734-A965760153E0}" presName="center2" presStyleLbl="fgShp" presStyleIdx="1" presStyleCnt="2"/>
      <dgm:spPr/>
    </dgm:pt>
  </dgm:ptLst>
  <dgm:cxnLst>
    <dgm:cxn modelId="{A4016916-702F-459C-AA90-BBC85B19597F}" type="presOf" srcId="{0FD28CD0-537C-4B00-815C-974484C173BB}" destId="{F321A37E-8AF6-48BC-9391-DBF8CE43375E}" srcOrd="0" destOrd="3" presId="urn:microsoft.com/office/officeart/2005/8/layout/cycle4"/>
    <dgm:cxn modelId="{E6801119-384A-4D7F-91BE-DC680C62EF0C}" type="presOf" srcId="{502414C1-319A-4EC7-99D2-F93D84792C7D}" destId="{B109B340-C699-4BD3-A7D3-3C7178EC57BF}" srcOrd="0" destOrd="0" presId="urn:microsoft.com/office/officeart/2005/8/layout/cycle4"/>
    <dgm:cxn modelId="{38111E20-AD73-436E-816E-0808F9FB2EBB}" type="presOf" srcId="{E6988781-72EF-4996-8DE7-80D28E6DD5E6}" destId="{08D3A665-E848-4A18-95A9-FD9DF2AEC4FD}" srcOrd="0" destOrd="0" presId="urn:microsoft.com/office/officeart/2005/8/layout/cycle4"/>
    <dgm:cxn modelId="{BD4FD021-45FA-4AA6-B988-E46A46D0F904}" srcId="{A6CDB281-4AC2-44B0-AB5E-382788B6881C}" destId="{B4F18B3A-FC3A-47E7-B609-C848D8EAF2A6}" srcOrd="0" destOrd="0" parTransId="{FBDC11A8-44FD-4D54-9EBE-C151CE09F764}" sibTransId="{48F31D69-C348-4244-A7C6-73B141C21245}"/>
    <dgm:cxn modelId="{2ACCD524-E92A-4BAC-ABBA-F46F13D2AE25}" type="presOf" srcId="{A6CDB281-4AC2-44B0-AB5E-382788B6881C}" destId="{D596EB37-032F-4F0C-BAE2-9304E675C577}" srcOrd="0" destOrd="0" presId="urn:microsoft.com/office/officeart/2005/8/layout/cycle4"/>
    <dgm:cxn modelId="{F4D9152A-FB0C-457A-BFEC-3EC88550E8B1}" type="presOf" srcId="{B4F18B3A-FC3A-47E7-B609-C848D8EAF2A6}" destId="{7B365536-DEC0-4E00-93FE-3C7AC9FA3F7B}" srcOrd="1" destOrd="0" presId="urn:microsoft.com/office/officeart/2005/8/layout/cycle4"/>
    <dgm:cxn modelId="{3AF6DC2E-107F-44D0-B384-B94154F9A122}" srcId="{E6988781-72EF-4996-8DE7-80D28E6DD5E6}" destId="{E4650305-F444-41B2-AE5E-A4B5C7559077}" srcOrd="1" destOrd="0" parTransId="{7493BE5B-7410-4079-87A6-13C5F57D1CC1}" sibTransId="{8D2A7F68-ED3C-4A63-B8EF-98018BAA52B0}"/>
    <dgm:cxn modelId="{9CF6D038-0D49-401A-8ED8-AF33DC45014D}" srcId="{A6CDB281-4AC2-44B0-AB5E-382788B6881C}" destId="{0FD28CD0-537C-4B00-815C-974484C173BB}" srcOrd="3" destOrd="0" parTransId="{89728F44-3335-4ADE-8179-4F3946CB459F}" sibTransId="{501ADDF7-9BFA-4FD2-9127-AABBB20EB94E}"/>
    <dgm:cxn modelId="{6DCC5939-D0AF-482C-849B-F72AAB7BA3C8}" type="presOf" srcId="{310C5CC5-36F8-4C4D-8400-71C5BBA40DE5}" destId="{32B92241-2DC0-4928-B7BF-EBBD502EE631}" srcOrd="1" destOrd="0" presId="urn:microsoft.com/office/officeart/2005/8/layout/cycle4"/>
    <dgm:cxn modelId="{0D4ACD40-8740-431F-85E2-6F7ED58AC810}" type="presOf" srcId="{04CB18B1-6293-4ECD-9231-7D440C93B718}" destId="{5AF8A707-9F7B-4BF5-8580-51C86CBFAF8E}" srcOrd="1" destOrd="1" presId="urn:microsoft.com/office/officeart/2005/8/layout/cycle4"/>
    <dgm:cxn modelId="{8A6D4846-FCB7-49B5-8E97-6FC8BEEADC5E}" srcId="{E6988781-72EF-4996-8DE7-80D28E6DD5E6}" destId="{310C5CC5-36F8-4C4D-8400-71C5BBA40DE5}" srcOrd="0" destOrd="0" parTransId="{97644217-45FF-4597-9468-13FB8CBADBAE}" sibTransId="{5A9DE435-F55D-4C3F-A3F4-C30F5CD52CC8}"/>
    <dgm:cxn modelId="{53C15B4A-79DD-4C6D-87A3-1F8A49C28AC6}" type="presOf" srcId="{04CB18B1-6293-4ECD-9231-7D440C93B718}" destId="{196E0B57-3FDB-4B63-BE58-5C03F8607778}" srcOrd="0" destOrd="1" presId="urn:microsoft.com/office/officeart/2005/8/layout/cycle4"/>
    <dgm:cxn modelId="{4BB8F36A-CE57-4616-9AB9-D44DCAFDFF26}" type="presOf" srcId="{23E7409B-40AE-49F3-8BF0-78298C9C3754}" destId="{F321A37E-8AF6-48BC-9391-DBF8CE43375E}" srcOrd="0" destOrd="2" presId="urn:microsoft.com/office/officeart/2005/8/layout/cycle4"/>
    <dgm:cxn modelId="{60D5116B-D6D5-4553-9D7F-9F50CFB747FA}" type="presOf" srcId="{0FD28CD0-537C-4B00-815C-974484C173BB}" destId="{7B365536-DEC0-4E00-93FE-3C7AC9FA3F7B}" srcOrd="1" destOrd="3" presId="urn:microsoft.com/office/officeart/2005/8/layout/cycle4"/>
    <dgm:cxn modelId="{3B316C4B-C061-4EA6-8B10-632E33A96091}" type="presOf" srcId="{7AFBF562-4B28-4F93-85BD-163509D577E4}" destId="{2C308890-0B54-4541-BAD6-34B1504253A9}" srcOrd="0" destOrd="0" presId="urn:microsoft.com/office/officeart/2005/8/layout/cycle4"/>
    <dgm:cxn modelId="{9060924E-F28E-484B-9E7C-4FDAB000D909}" srcId="{502414C1-319A-4EC7-99D2-F93D84792C7D}" destId="{ADAE342F-D285-4D9E-8583-E67A90E48DBB}" srcOrd="1" destOrd="0" parTransId="{62222F44-5D33-4E0C-BE3A-55A70FB9819E}" sibTransId="{1F0B257A-6EAD-4049-A7C7-894B63C28484}"/>
    <dgm:cxn modelId="{62D8E170-B3BF-4217-A60D-3107E404291C}" srcId="{7AFBF562-4B28-4F93-85BD-163509D577E4}" destId="{04CB18B1-6293-4ECD-9231-7D440C93B718}" srcOrd="1" destOrd="0" parTransId="{C845BACE-2138-4E5B-995C-09B93A344893}" sibTransId="{07B565A6-F1B5-4EF0-BCA9-FF6687844039}"/>
    <dgm:cxn modelId="{925AE471-D059-431D-BE1E-4ECDB1FBE90F}" type="presOf" srcId="{310C5CC5-36F8-4C4D-8400-71C5BBA40DE5}" destId="{EF0B6148-4381-4D2B-A53F-18EAF8D72F20}" srcOrd="0" destOrd="0" presId="urn:microsoft.com/office/officeart/2005/8/layout/cycle4"/>
    <dgm:cxn modelId="{33898453-EEFC-4600-B200-90110B810EDB}" type="presOf" srcId="{7882009E-E488-4B5B-B426-5E96D345B3EA}" destId="{7B365536-DEC0-4E00-93FE-3C7AC9FA3F7B}" srcOrd="1" destOrd="1" presId="urn:microsoft.com/office/officeart/2005/8/layout/cycle4"/>
    <dgm:cxn modelId="{196F6D77-B31A-4060-B84E-300B2193F113}" type="presOf" srcId="{ADAE342F-D285-4D9E-8583-E67A90E48DBB}" destId="{20269631-22E3-458F-8E58-18C0F030F424}" srcOrd="0" destOrd="1" presId="urn:microsoft.com/office/officeart/2005/8/layout/cycle4"/>
    <dgm:cxn modelId="{43E3B577-A25D-40A4-A588-8CCC8E03F0A1}" type="presOf" srcId="{E4650305-F444-41B2-AE5E-A4B5C7559077}" destId="{EF0B6148-4381-4D2B-A53F-18EAF8D72F20}" srcOrd="0" destOrd="1" presId="urn:microsoft.com/office/officeart/2005/8/layout/cycle4"/>
    <dgm:cxn modelId="{04C03E79-2B7F-425B-82F1-837A47EAE928}" type="presOf" srcId="{23E7409B-40AE-49F3-8BF0-78298C9C3754}" destId="{7B365536-DEC0-4E00-93FE-3C7AC9FA3F7B}" srcOrd="1" destOrd="2" presId="urn:microsoft.com/office/officeart/2005/8/layout/cycle4"/>
    <dgm:cxn modelId="{87C8DD59-B8B7-4BEA-830A-9D2B1AF0B3A8}" srcId="{A843B5E2-63A6-4FFB-9734-A965760153E0}" destId="{502414C1-319A-4EC7-99D2-F93D84792C7D}" srcOrd="2" destOrd="0" parTransId="{F1967625-E8F7-4060-AE32-7F61E8912152}" sibTransId="{524D4C80-89DC-4413-A2F8-73FFF618AE72}"/>
    <dgm:cxn modelId="{246EA37A-CF66-4E1D-B76E-511CA056FF55}" type="presOf" srcId="{7882009E-E488-4B5B-B426-5E96D345B3EA}" destId="{F321A37E-8AF6-48BC-9391-DBF8CE43375E}" srcOrd="0" destOrd="1" presId="urn:microsoft.com/office/officeart/2005/8/layout/cycle4"/>
    <dgm:cxn modelId="{32709080-1632-4B55-9F8E-9B66337FCE9C}" type="presOf" srcId="{ADAE342F-D285-4D9E-8583-E67A90E48DBB}" destId="{A2D4F3EC-13AD-4EF7-9657-C420D83BFC54}" srcOrd="1" destOrd="1" presId="urn:microsoft.com/office/officeart/2005/8/layout/cycle4"/>
    <dgm:cxn modelId="{29222B88-FE82-425F-9378-F2B6C6F3D6B7}" type="presOf" srcId="{2AE14A54-F8E9-4AB5-ACD1-6DFCAB61FF17}" destId="{A2D4F3EC-13AD-4EF7-9657-C420D83BFC54}" srcOrd="1" destOrd="0" presId="urn:microsoft.com/office/officeart/2005/8/layout/cycle4"/>
    <dgm:cxn modelId="{9DFD74A1-7BBB-416B-8530-D39E2F6530B8}" type="presOf" srcId="{71775BAF-C1C3-4414-8F00-0239F59568F3}" destId="{A2D4F3EC-13AD-4EF7-9657-C420D83BFC54}" srcOrd="1" destOrd="2" presId="urn:microsoft.com/office/officeart/2005/8/layout/cycle4"/>
    <dgm:cxn modelId="{89EF8EA3-28EB-4977-B541-E26B95D0965E}" srcId="{A843B5E2-63A6-4FFB-9734-A965760153E0}" destId="{7AFBF562-4B28-4F93-85BD-163509D577E4}" srcOrd="1" destOrd="0" parTransId="{AD0D46E8-804C-4196-9B45-97976BBFF112}" sibTransId="{FC3675C7-98B2-4218-8D80-BB47BC5883A4}"/>
    <dgm:cxn modelId="{EE3862A7-C626-4193-9B5C-BA8915A751CC}" type="presOf" srcId="{B4F18B3A-FC3A-47E7-B609-C848D8EAF2A6}" destId="{F321A37E-8AF6-48BC-9391-DBF8CE43375E}" srcOrd="0" destOrd="0" presId="urn:microsoft.com/office/officeart/2005/8/layout/cycle4"/>
    <dgm:cxn modelId="{A79B6CB6-CD0A-4CE9-9E60-000050A4EE69}" srcId="{502414C1-319A-4EC7-99D2-F93D84792C7D}" destId="{2AE14A54-F8E9-4AB5-ACD1-6DFCAB61FF17}" srcOrd="0" destOrd="0" parTransId="{B64F6F34-962A-4EEA-96A9-A97EB3E99988}" sibTransId="{07F3D861-EB1A-4AC4-852A-4901BEECD182}"/>
    <dgm:cxn modelId="{309958CB-5E65-4F76-A6C3-CEF713F87D70}" type="presOf" srcId="{71775BAF-C1C3-4414-8F00-0239F59568F3}" destId="{20269631-22E3-458F-8E58-18C0F030F424}" srcOrd="0" destOrd="2" presId="urn:microsoft.com/office/officeart/2005/8/layout/cycle4"/>
    <dgm:cxn modelId="{17716ECC-EA30-466E-B973-158A5FE5CC60}" type="presOf" srcId="{E4650305-F444-41B2-AE5E-A4B5C7559077}" destId="{32B92241-2DC0-4928-B7BF-EBBD502EE631}" srcOrd="1" destOrd="1" presId="urn:microsoft.com/office/officeart/2005/8/layout/cycle4"/>
    <dgm:cxn modelId="{ACC0BAD2-B77E-479F-AB4A-D0C6241DDA3B}" srcId="{502414C1-319A-4EC7-99D2-F93D84792C7D}" destId="{71775BAF-C1C3-4414-8F00-0239F59568F3}" srcOrd="2" destOrd="0" parTransId="{6358A6A2-53AD-4BF7-BF41-8CBF858CBA36}" sibTransId="{D38321DF-411C-4735-8087-42688C284FB4}"/>
    <dgm:cxn modelId="{2FBC25D4-D81C-4591-A61C-1AEB38FDB61C}" srcId="{A6CDB281-4AC2-44B0-AB5E-382788B6881C}" destId="{23E7409B-40AE-49F3-8BF0-78298C9C3754}" srcOrd="2" destOrd="0" parTransId="{CDD35209-10D2-4B7B-8D10-F10908D89E3F}" sibTransId="{80100FE1-A35A-473B-9EEE-9D28B0F863E8}"/>
    <dgm:cxn modelId="{0CB448DD-432C-423F-94BC-F2E3A23C190B}" type="presOf" srcId="{C468C8DC-1BF3-458F-9A9E-93972F2F3B7A}" destId="{5AF8A707-9F7B-4BF5-8580-51C86CBFAF8E}" srcOrd="1" destOrd="0" presId="urn:microsoft.com/office/officeart/2005/8/layout/cycle4"/>
    <dgm:cxn modelId="{643B1FE7-D671-4DAF-B3B8-3EB32300196B}" type="presOf" srcId="{2AE14A54-F8E9-4AB5-ACD1-6DFCAB61FF17}" destId="{20269631-22E3-458F-8E58-18C0F030F424}" srcOrd="0" destOrd="0" presId="urn:microsoft.com/office/officeart/2005/8/layout/cycle4"/>
    <dgm:cxn modelId="{E5D861E8-FF4B-4819-B1E8-2062B6728901}" srcId="{A843B5E2-63A6-4FFB-9734-A965760153E0}" destId="{A6CDB281-4AC2-44B0-AB5E-382788B6881C}" srcOrd="0" destOrd="0" parTransId="{F3B670DE-BBF4-4118-B5CC-D4AFEFD945E3}" sibTransId="{D798C7BC-5C11-4317-A434-AE31FFA44685}"/>
    <dgm:cxn modelId="{63864DEF-D1C7-46AF-9CAE-3E700458D73C}" srcId="{A843B5E2-63A6-4FFB-9734-A965760153E0}" destId="{E6988781-72EF-4996-8DE7-80D28E6DD5E6}" srcOrd="3" destOrd="0" parTransId="{BF1B4BC3-8171-4AA3-8A38-2FF65EFF110D}" sibTransId="{421C8757-3DD9-4B64-A612-5C439B0581F8}"/>
    <dgm:cxn modelId="{375749F1-41EB-4BB0-8D37-4A4B587F1870}" type="presOf" srcId="{C468C8DC-1BF3-458F-9A9E-93972F2F3B7A}" destId="{196E0B57-3FDB-4B63-BE58-5C03F8607778}" srcOrd="0" destOrd="0" presId="urn:microsoft.com/office/officeart/2005/8/layout/cycle4"/>
    <dgm:cxn modelId="{20799DF7-F31B-43FC-9027-7690192DD797}" srcId="{A6CDB281-4AC2-44B0-AB5E-382788B6881C}" destId="{7882009E-E488-4B5B-B426-5E96D345B3EA}" srcOrd="1" destOrd="0" parTransId="{4107BEF3-553A-45F0-8F68-EF2ECB46928B}" sibTransId="{D63D4B84-2E1F-4C6A-BFAD-624233347967}"/>
    <dgm:cxn modelId="{969ED5FA-75E4-44F6-8357-1595FCDA6006}" srcId="{7AFBF562-4B28-4F93-85BD-163509D577E4}" destId="{C468C8DC-1BF3-458F-9A9E-93972F2F3B7A}" srcOrd="0" destOrd="0" parTransId="{095FA713-BA22-4B47-8792-240D752AC7F9}" sibTransId="{83516E5A-3582-4C23-98C8-A8EF23A2689F}"/>
    <dgm:cxn modelId="{26BB6FFC-EAFB-415B-8DDE-B115B486574B}" type="presOf" srcId="{A843B5E2-63A6-4FFB-9734-A965760153E0}" destId="{C01ADB86-6210-4102-8E91-B90754ADEE8A}" srcOrd="0" destOrd="0" presId="urn:microsoft.com/office/officeart/2005/8/layout/cycle4"/>
    <dgm:cxn modelId="{72474BCF-BFBD-497D-A167-22B9BB35089D}" type="presParOf" srcId="{C01ADB86-6210-4102-8E91-B90754ADEE8A}" destId="{AF0C96C8-C26A-49BE-B4DC-7D9FEE1C1DA3}" srcOrd="0" destOrd="0" presId="urn:microsoft.com/office/officeart/2005/8/layout/cycle4"/>
    <dgm:cxn modelId="{5AB799BE-BCD1-4889-9E99-726489C8A502}" type="presParOf" srcId="{AF0C96C8-C26A-49BE-B4DC-7D9FEE1C1DA3}" destId="{70DB2658-FCE0-4C65-8557-111454D6AA19}" srcOrd="0" destOrd="0" presId="urn:microsoft.com/office/officeart/2005/8/layout/cycle4"/>
    <dgm:cxn modelId="{A7F17158-F6BE-46FE-A9DB-C82D13317DD1}" type="presParOf" srcId="{70DB2658-FCE0-4C65-8557-111454D6AA19}" destId="{F321A37E-8AF6-48BC-9391-DBF8CE43375E}" srcOrd="0" destOrd="0" presId="urn:microsoft.com/office/officeart/2005/8/layout/cycle4"/>
    <dgm:cxn modelId="{E513CA42-46E6-40CF-AC5C-5A8F4B15288F}" type="presParOf" srcId="{70DB2658-FCE0-4C65-8557-111454D6AA19}" destId="{7B365536-DEC0-4E00-93FE-3C7AC9FA3F7B}" srcOrd="1" destOrd="0" presId="urn:microsoft.com/office/officeart/2005/8/layout/cycle4"/>
    <dgm:cxn modelId="{E9EF455E-BBFF-487A-9543-8D6BC6E48BE2}" type="presParOf" srcId="{AF0C96C8-C26A-49BE-B4DC-7D9FEE1C1DA3}" destId="{FD339094-044D-4801-8576-76E58FE7E80D}" srcOrd="1" destOrd="0" presId="urn:microsoft.com/office/officeart/2005/8/layout/cycle4"/>
    <dgm:cxn modelId="{11FD9703-744E-4A89-BEFD-6E5B79C67C77}" type="presParOf" srcId="{FD339094-044D-4801-8576-76E58FE7E80D}" destId="{196E0B57-3FDB-4B63-BE58-5C03F8607778}" srcOrd="0" destOrd="0" presId="urn:microsoft.com/office/officeart/2005/8/layout/cycle4"/>
    <dgm:cxn modelId="{7CAD81EA-7E2A-484D-9AFC-7CF887EA795C}" type="presParOf" srcId="{FD339094-044D-4801-8576-76E58FE7E80D}" destId="{5AF8A707-9F7B-4BF5-8580-51C86CBFAF8E}" srcOrd="1" destOrd="0" presId="urn:microsoft.com/office/officeart/2005/8/layout/cycle4"/>
    <dgm:cxn modelId="{BBAC0084-EDAE-4848-A62C-BE08166603FD}" type="presParOf" srcId="{AF0C96C8-C26A-49BE-B4DC-7D9FEE1C1DA3}" destId="{1372E9F3-EE18-487E-BAE0-005D0A11F6FB}" srcOrd="2" destOrd="0" presId="urn:microsoft.com/office/officeart/2005/8/layout/cycle4"/>
    <dgm:cxn modelId="{95A5DCE0-1776-4510-B877-9118061A4A18}" type="presParOf" srcId="{1372E9F3-EE18-487E-BAE0-005D0A11F6FB}" destId="{20269631-22E3-458F-8E58-18C0F030F424}" srcOrd="0" destOrd="0" presId="urn:microsoft.com/office/officeart/2005/8/layout/cycle4"/>
    <dgm:cxn modelId="{77A14A7D-05CD-4807-A1C6-12D73387EFA1}" type="presParOf" srcId="{1372E9F3-EE18-487E-BAE0-005D0A11F6FB}" destId="{A2D4F3EC-13AD-4EF7-9657-C420D83BFC54}" srcOrd="1" destOrd="0" presId="urn:microsoft.com/office/officeart/2005/8/layout/cycle4"/>
    <dgm:cxn modelId="{6A35C5C9-9553-47E7-AA73-9B45C6A4E29E}" type="presParOf" srcId="{AF0C96C8-C26A-49BE-B4DC-7D9FEE1C1DA3}" destId="{4A398DA5-C41E-4134-844C-2C11AF539672}" srcOrd="3" destOrd="0" presId="urn:microsoft.com/office/officeart/2005/8/layout/cycle4"/>
    <dgm:cxn modelId="{C03CBD9D-E5E4-4FCD-B321-8E397FA91010}" type="presParOf" srcId="{4A398DA5-C41E-4134-844C-2C11AF539672}" destId="{EF0B6148-4381-4D2B-A53F-18EAF8D72F20}" srcOrd="0" destOrd="0" presId="urn:microsoft.com/office/officeart/2005/8/layout/cycle4"/>
    <dgm:cxn modelId="{645C8972-CD35-4179-9BCB-6FCB136C938E}" type="presParOf" srcId="{4A398DA5-C41E-4134-844C-2C11AF539672}" destId="{32B92241-2DC0-4928-B7BF-EBBD502EE631}" srcOrd="1" destOrd="0" presId="urn:microsoft.com/office/officeart/2005/8/layout/cycle4"/>
    <dgm:cxn modelId="{1423F92E-7D77-4C8B-91AC-7670ED3405AA}" type="presParOf" srcId="{AF0C96C8-C26A-49BE-B4DC-7D9FEE1C1DA3}" destId="{131C3F2F-A747-4DA1-8D36-CCBFA76042D6}" srcOrd="4" destOrd="0" presId="urn:microsoft.com/office/officeart/2005/8/layout/cycle4"/>
    <dgm:cxn modelId="{5411B78F-0A8E-4708-91F2-5FC5FA509FF5}" type="presParOf" srcId="{C01ADB86-6210-4102-8E91-B90754ADEE8A}" destId="{DECA53F5-B006-409A-883F-93589B95CFCA}" srcOrd="1" destOrd="0" presId="urn:microsoft.com/office/officeart/2005/8/layout/cycle4"/>
    <dgm:cxn modelId="{222DD8F6-B23A-4289-9C1D-E39B5116523D}" type="presParOf" srcId="{DECA53F5-B006-409A-883F-93589B95CFCA}" destId="{D596EB37-032F-4F0C-BAE2-9304E675C577}" srcOrd="0" destOrd="0" presId="urn:microsoft.com/office/officeart/2005/8/layout/cycle4"/>
    <dgm:cxn modelId="{72A8CDE4-F7D1-430C-B223-74A167D6DCE7}" type="presParOf" srcId="{DECA53F5-B006-409A-883F-93589B95CFCA}" destId="{2C308890-0B54-4541-BAD6-34B1504253A9}" srcOrd="1" destOrd="0" presId="urn:microsoft.com/office/officeart/2005/8/layout/cycle4"/>
    <dgm:cxn modelId="{1D0F26B6-E796-4BB3-9037-722DD510306A}" type="presParOf" srcId="{DECA53F5-B006-409A-883F-93589B95CFCA}" destId="{B109B340-C699-4BD3-A7D3-3C7178EC57BF}" srcOrd="2" destOrd="0" presId="urn:microsoft.com/office/officeart/2005/8/layout/cycle4"/>
    <dgm:cxn modelId="{CC7D8010-9A70-425E-8E50-4783E5A96BD7}" type="presParOf" srcId="{DECA53F5-B006-409A-883F-93589B95CFCA}" destId="{08D3A665-E848-4A18-95A9-FD9DF2AEC4FD}" srcOrd="3" destOrd="0" presId="urn:microsoft.com/office/officeart/2005/8/layout/cycle4"/>
    <dgm:cxn modelId="{0C443543-6EA3-4060-AFAF-5F9F661B489A}" type="presParOf" srcId="{DECA53F5-B006-409A-883F-93589B95CFCA}" destId="{6A540572-E654-4485-A9BF-C361D0907674}" srcOrd="4" destOrd="0" presId="urn:microsoft.com/office/officeart/2005/8/layout/cycle4"/>
    <dgm:cxn modelId="{DDF8CA29-82EB-4758-A5FB-46374C0F62C7}" type="presParOf" srcId="{C01ADB86-6210-4102-8E91-B90754ADEE8A}" destId="{14280EA9-C938-4177-9493-7612F7656C3A}" srcOrd="2" destOrd="0" presId="urn:microsoft.com/office/officeart/2005/8/layout/cycle4"/>
    <dgm:cxn modelId="{60B9AD94-ACAA-4782-8FE5-FF2BA4422A97}" type="presParOf" srcId="{C01ADB86-6210-4102-8E91-B90754ADEE8A}" destId="{9FB0D91E-F501-483D-9770-275E5C72509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69631-22E3-458F-8E58-18C0F030F424}">
      <dsp:nvSpPr>
        <dsp:cNvPr id="0" name=""/>
        <dsp:cNvSpPr/>
      </dsp:nvSpPr>
      <dsp:spPr>
        <a:xfrm>
          <a:off x="6240516" y="3479867"/>
          <a:ext cx="3239996" cy="16200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400" kern="1200" dirty="0" err="1"/>
            <a:t>Mergers</a:t>
          </a:r>
          <a:r>
            <a:rPr lang="sk-SK" sz="1400" kern="1200" dirty="0"/>
            <a:t>?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400" kern="1200" dirty="0" err="1"/>
            <a:t>Sale</a:t>
          </a:r>
          <a:r>
            <a:rPr lang="sk-SK" sz="1400" kern="1200" dirty="0"/>
            <a:t>?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400" kern="1200" dirty="0" err="1"/>
            <a:t>Market</a:t>
          </a:r>
          <a:r>
            <a:rPr lang="sk-SK" sz="1400" kern="1200" dirty="0"/>
            <a:t> </a:t>
          </a:r>
          <a:r>
            <a:rPr lang="sk-SK" sz="1400" kern="1200" dirty="0" err="1"/>
            <a:t>making</a:t>
          </a:r>
          <a:r>
            <a:rPr lang="sk-SK" sz="1400" kern="1200" dirty="0"/>
            <a:t>?</a:t>
          </a:r>
        </a:p>
      </dsp:txBody>
      <dsp:txXfrm>
        <a:off x="7248102" y="3920453"/>
        <a:ext cx="2196825" cy="1143828"/>
      </dsp:txXfrm>
    </dsp:sp>
    <dsp:sp modelId="{EF0B6148-4381-4D2B-A53F-18EAF8D72F20}">
      <dsp:nvSpPr>
        <dsp:cNvPr id="0" name=""/>
        <dsp:cNvSpPr/>
      </dsp:nvSpPr>
      <dsp:spPr>
        <a:xfrm>
          <a:off x="1952303" y="3486984"/>
          <a:ext cx="3239996" cy="16200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400" kern="1200" dirty="0" err="1"/>
            <a:t>Will</a:t>
          </a:r>
          <a:r>
            <a:rPr lang="sk-SK" sz="1400" kern="1200" dirty="0"/>
            <a:t> Slovak </a:t>
          </a:r>
          <a:r>
            <a:rPr lang="sk-SK" sz="1400" kern="1200" dirty="0" err="1"/>
            <a:t>entities</a:t>
          </a:r>
          <a:r>
            <a:rPr lang="sk-SK" sz="1400" kern="1200" dirty="0"/>
            <a:t> </a:t>
          </a:r>
          <a:r>
            <a:rPr lang="sk-SK" sz="1400" kern="1200" dirty="0" err="1"/>
            <a:t>stand</a:t>
          </a:r>
          <a:r>
            <a:rPr lang="sk-SK" sz="1400" kern="1200" dirty="0"/>
            <a:t> </a:t>
          </a:r>
          <a:r>
            <a:rPr lang="sk-SK" sz="1400" kern="1200" dirty="0" err="1"/>
            <a:t>the</a:t>
          </a:r>
          <a:r>
            <a:rPr lang="sk-SK" sz="1400" kern="1200" dirty="0"/>
            <a:t> EU </a:t>
          </a:r>
          <a:r>
            <a:rPr lang="sk-SK" sz="1400" kern="1200" dirty="0" err="1"/>
            <a:t>competition</a:t>
          </a:r>
          <a:r>
            <a:rPr lang="sk-SK" sz="1400" kern="1200" dirty="0"/>
            <a:t>?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400" kern="1200" dirty="0"/>
            <a:t>More </a:t>
          </a:r>
          <a:r>
            <a:rPr lang="sk-SK" sz="1400" kern="1200" dirty="0" err="1"/>
            <a:t>investments</a:t>
          </a:r>
          <a:r>
            <a:rPr lang="sk-SK" sz="1400" kern="1200" dirty="0"/>
            <a:t> to </a:t>
          </a:r>
          <a:r>
            <a:rPr lang="sk-SK" sz="1400" kern="1200" dirty="0" err="1"/>
            <a:t>the</a:t>
          </a:r>
          <a:r>
            <a:rPr lang="sk-SK" sz="1400" kern="1200" dirty="0"/>
            <a:t> SK </a:t>
          </a:r>
          <a:r>
            <a:rPr lang="sk-SK" sz="1400" kern="1200" dirty="0" err="1"/>
            <a:t>economy</a:t>
          </a:r>
          <a:r>
            <a:rPr lang="sk-SK" sz="1400" kern="1200" dirty="0"/>
            <a:t>?</a:t>
          </a:r>
        </a:p>
      </dsp:txBody>
      <dsp:txXfrm>
        <a:off x="1987889" y="3927571"/>
        <a:ext cx="2196825" cy="1143828"/>
      </dsp:txXfrm>
    </dsp:sp>
    <dsp:sp modelId="{196E0B57-3FDB-4B63-BE58-5C03F8607778}">
      <dsp:nvSpPr>
        <dsp:cNvPr id="0" name=""/>
        <dsp:cNvSpPr/>
      </dsp:nvSpPr>
      <dsp:spPr>
        <a:xfrm>
          <a:off x="6240516" y="7117"/>
          <a:ext cx="3239996" cy="16200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400" kern="1200" dirty="0" err="1"/>
            <a:t>Continued</a:t>
          </a:r>
          <a:r>
            <a:rPr lang="sk-SK" sz="1400" kern="1200" dirty="0"/>
            <a:t> </a:t>
          </a:r>
          <a:r>
            <a:rPr lang="sk-SK" sz="1400" kern="1200" dirty="0" err="1"/>
            <a:t>growth</a:t>
          </a:r>
          <a:r>
            <a:rPr lang="sk-SK" sz="1400" kern="1200" dirty="0"/>
            <a:t> in </a:t>
          </a:r>
          <a:r>
            <a:rPr lang="sk-SK" sz="1400" kern="1200" dirty="0" err="1"/>
            <a:t>volume</a:t>
          </a:r>
          <a:r>
            <a:rPr lang="sk-SK" sz="1400" kern="1200" dirty="0"/>
            <a:t>?</a:t>
          </a:r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400" kern="1200" dirty="0" err="1"/>
            <a:t>Deregulation</a:t>
          </a:r>
          <a:r>
            <a:rPr lang="sk-SK" sz="1400" kern="1200" dirty="0"/>
            <a:t>?</a:t>
          </a:r>
        </a:p>
      </dsp:txBody>
      <dsp:txXfrm>
        <a:off x="7248102" y="42703"/>
        <a:ext cx="2196825" cy="1143828"/>
      </dsp:txXfrm>
    </dsp:sp>
    <dsp:sp modelId="{F321A37E-8AF6-48BC-9391-DBF8CE43375E}">
      <dsp:nvSpPr>
        <dsp:cNvPr id="0" name=""/>
        <dsp:cNvSpPr/>
      </dsp:nvSpPr>
      <dsp:spPr>
        <a:xfrm>
          <a:off x="2124286" y="7117"/>
          <a:ext cx="3239996" cy="16200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 err="1"/>
            <a:t>Digitalisation</a:t>
          </a:r>
          <a:endParaRPr lang="sk-SK" sz="1600" kern="1200" dirty="0"/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 err="1"/>
            <a:t>Crowdfunding</a:t>
          </a:r>
          <a:endParaRPr lang="sk-SK" sz="1600" kern="1200" dirty="0"/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 err="1"/>
            <a:t>Crypto</a:t>
          </a:r>
          <a:r>
            <a:rPr lang="sk-SK" sz="1600" kern="1200" dirty="0"/>
            <a:t> </a:t>
          </a:r>
          <a:r>
            <a:rPr lang="sk-SK" sz="1600" kern="1200" dirty="0" err="1"/>
            <a:t>assets</a:t>
          </a:r>
          <a:endParaRPr lang="sk-SK" sz="1600" kern="1200" dirty="0"/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k-SK" sz="1600" kern="1200" dirty="0"/>
            <a:t>AI</a:t>
          </a:r>
        </a:p>
      </dsp:txBody>
      <dsp:txXfrm>
        <a:off x="2159872" y="42703"/>
        <a:ext cx="2196825" cy="1143828"/>
      </dsp:txXfrm>
    </dsp:sp>
    <dsp:sp modelId="{D596EB37-032F-4F0C-BAE2-9304E675C577}">
      <dsp:nvSpPr>
        <dsp:cNvPr id="0" name=""/>
        <dsp:cNvSpPr/>
      </dsp:nvSpPr>
      <dsp:spPr>
        <a:xfrm>
          <a:off x="3540005" y="291098"/>
          <a:ext cx="2211324" cy="2211324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 err="1"/>
            <a:t>Trends</a:t>
          </a:r>
          <a:endParaRPr lang="sk-SK" sz="1800" kern="1200" dirty="0"/>
        </a:p>
      </dsp:txBody>
      <dsp:txXfrm>
        <a:off x="4187687" y="938780"/>
        <a:ext cx="1563642" cy="1563642"/>
      </dsp:txXfrm>
    </dsp:sp>
    <dsp:sp modelId="{2C308890-0B54-4541-BAD6-34B1504253A9}">
      <dsp:nvSpPr>
        <dsp:cNvPr id="0" name=""/>
        <dsp:cNvSpPr/>
      </dsp:nvSpPr>
      <dsp:spPr>
        <a:xfrm rot="5400000">
          <a:off x="5853469" y="291098"/>
          <a:ext cx="2211324" cy="2211324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 err="1"/>
            <a:t>Regulation</a:t>
          </a:r>
          <a:endParaRPr lang="sk-SK" sz="1800" kern="1200" dirty="0"/>
        </a:p>
      </dsp:txBody>
      <dsp:txXfrm rot="-5400000">
        <a:off x="5853469" y="938780"/>
        <a:ext cx="1563642" cy="1563642"/>
      </dsp:txXfrm>
    </dsp:sp>
    <dsp:sp modelId="{B109B340-C699-4BD3-A7D3-3C7178EC57BF}">
      <dsp:nvSpPr>
        <dsp:cNvPr id="0" name=""/>
        <dsp:cNvSpPr/>
      </dsp:nvSpPr>
      <dsp:spPr>
        <a:xfrm rot="10800000">
          <a:off x="5853469" y="2604562"/>
          <a:ext cx="2211324" cy="2211324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400" kern="1200" dirty="0" err="1"/>
            <a:t>Infrastructure</a:t>
          </a:r>
          <a:endParaRPr lang="sk-SK" sz="1400" kern="1200" dirty="0"/>
        </a:p>
      </dsp:txBody>
      <dsp:txXfrm rot="10800000">
        <a:off x="5853469" y="2604562"/>
        <a:ext cx="1563642" cy="1563642"/>
      </dsp:txXfrm>
    </dsp:sp>
    <dsp:sp modelId="{08D3A665-E848-4A18-95A9-FD9DF2AEC4FD}">
      <dsp:nvSpPr>
        <dsp:cNvPr id="0" name=""/>
        <dsp:cNvSpPr/>
      </dsp:nvSpPr>
      <dsp:spPr>
        <a:xfrm rot="16200000">
          <a:off x="3540005" y="2604562"/>
          <a:ext cx="2211324" cy="2211324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800" kern="1200" dirty="0" err="1"/>
            <a:t>Domestic</a:t>
          </a:r>
          <a:r>
            <a:rPr lang="sk-SK" sz="1800" kern="1200" dirty="0"/>
            <a:t> </a:t>
          </a:r>
          <a:r>
            <a:rPr lang="sk-SK" sz="1800" kern="1200" dirty="0" err="1"/>
            <a:t>market</a:t>
          </a:r>
          <a:endParaRPr lang="sk-SK" sz="1800" kern="1200" dirty="0"/>
        </a:p>
      </dsp:txBody>
      <dsp:txXfrm rot="5400000">
        <a:off x="4187687" y="2604562"/>
        <a:ext cx="1563642" cy="1563642"/>
      </dsp:txXfrm>
    </dsp:sp>
    <dsp:sp modelId="{14280EA9-C938-4177-9493-7612F7656C3A}">
      <dsp:nvSpPr>
        <dsp:cNvPr id="0" name=""/>
        <dsp:cNvSpPr/>
      </dsp:nvSpPr>
      <dsp:spPr>
        <a:xfrm>
          <a:off x="5420652" y="2093864"/>
          <a:ext cx="763494" cy="663908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B0D91E-F501-483D-9770-275E5C725094}">
      <dsp:nvSpPr>
        <dsp:cNvPr id="0" name=""/>
        <dsp:cNvSpPr/>
      </dsp:nvSpPr>
      <dsp:spPr>
        <a:xfrm rot="10800000">
          <a:off x="5420652" y="2349213"/>
          <a:ext cx="763494" cy="663908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C8304-6116-1C46-811E-1FEF8C4FB9B9}" type="datetimeFigureOut">
              <a:rPr lang="sk-SK" smtClean="0"/>
              <a:t>8. 6. 2023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446DF-9B5A-4940-A46B-E8523D7E98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424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731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a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E047E5C-334D-8A43-BCD0-7183C907321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3039692"/>
            <a:ext cx="8867775" cy="1899861"/>
          </a:xfrm>
        </p:spPr>
        <p:txBody>
          <a:bodyPr/>
          <a:lstStyle>
            <a:lvl1pPr>
              <a:defRPr>
                <a:solidFill>
                  <a:srgbClr val="A683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987D55B-CFE6-A240-995C-758E0ED0A5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931581"/>
            <a:ext cx="8867775" cy="2035737"/>
          </a:xfrm>
        </p:spPr>
        <p:txBody>
          <a:bodyPr>
            <a:noAutofit/>
          </a:bodyPr>
          <a:lstStyle>
            <a:lvl1pPr>
              <a:defRPr sz="6000" b="1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9">
            <a:extLst>
              <a:ext uri="{FF2B5EF4-FFF2-40B4-BE49-F238E27FC236}">
                <a16:creationId xmlns:a16="http://schemas.microsoft.com/office/drawing/2014/main" id="{87D5BADD-09D2-9748-B9CB-3CD64E8710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69234" y="5464816"/>
            <a:ext cx="2963761" cy="440676"/>
          </a:xfrm>
        </p:spPr>
        <p:txBody>
          <a:bodyPr anchor="ctr" anchorCtr="0">
            <a:normAutofit/>
          </a:bodyPr>
          <a:lstStyle>
            <a:lvl1pPr>
              <a:defRPr sz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4C20C2F8-78E5-2D42-8898-F8C6F4213C9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69233" y="5995487"/>
            <a:ext cx="2963761" cy="440676"/>
          </a:xfrm>
        </p:spPr>
        <p:txBody>
          <a:bodyPr anchor="ctr" anchorCtr="0">
            <a:normAutofit/>
          </a:bodyPr>
          <a:lstStyle>
            <a:lvl1pPr>
              <a:defRPr sz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89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anie tabuľ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F0B43CEA-B5AB-DC4C-92D3-5B74497420A9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75296" y="1288799"/>
            <a:ext cx="5197567" cy="4795199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sk-SK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73400F2A-788B-4D47-8FE6-D8EBC29AE8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472F33DC-DA1D-2248-BBF8-5C7322CDB89A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838200" y="1288799"/>
            <a:ext cx="5197567" cy="4795199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sk-SK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47999E3C-0B57-EB4E-882D-C45B1953A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6D3EADC-7807-6E4C-A852-E44F734D1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18674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abuľ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B9BAFEA4-4946-AF49-9C77-648340E6085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275296" y="1288799"/>
            <a:ext cx="5197567" cy="4509833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sk-SK" dirty="0"/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414C1392-11A7-644B-818A-B404A12CD5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6">
            <a:extLst>
              <a:ext uri="{FF2B5EF4-FFF2-40B4-BE49-F238E27FC236}">
                <a16:creationId xmlns:a16="http://schemas.microsoft.com/office/drawing/2014/main" id="{A49D2DB0-F242-FC44-AF8E-92E1E21150D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88800"/>
            <a:ext cx="5078506" cy="4509834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04C87C30-0CDF-0745-8198-CF9E05A0C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AAB291D7-8CE8-2B48-8E17-774B38849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81278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anie tabuľ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B9BAFEA4-4946-AF49-9C77-648340E6085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275296" y="1288799"/>
            <a:ext cx="5197567" cy="4509833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sk-SK" dirty="0"/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414C1392-11A7-644B-818A-B404A12CD5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3">
            <a:extLst>
              <a:ext uri="{FF2B5EF4-FFF2-40B4-BE49-F238E27FC236}">
                <a16:creationId xmlns:a16="http://schemas.microsoft.com/office/drawing/2014/main" id="{C696E328-21F3-D547-804C-B3A3332D04A7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838200" y="1291491"/>
            <a:ext cx="5197567" cy="4509833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sk-SK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1687C601-DC2C-2E45-A70D-76112306E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0C62D56-688C-C745-9085-04ED406E0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005989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/ Predeľ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4E59-6FB1-9347-860E-CA1E9F231D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209600"/>
            <a:ext cx="10515600" cy="4910400"/>
          </a:xfrm>
        </p:spPr>
        <p:txBody>
          <a:bodyPr tIns="72000" bIns="72000" anchor="ctr" anchorCtr="0"/>
          <a:lstStyle>
            <a:lvl1pPr algn="ctr">
              <a:defRPr sz="5000" b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/>
            </a:br>
            <a:endParaRPr lang="sk-SK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153C02C4-4FA1-F043-91AA-15F5D3251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6" name="Slide Number Placeholder 9">
            <a:extLst>
              <a:ext uri="{FF2B5EF4-FFF2-40B4-BE49-F238E27FC236}">
                <a16:creationId xmlns:a16="http://schemas.microsoft.com/office/drawing/2014/main" id="{DB2F8825-FA6A-6D4C-AF21-A5576A9C5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64FA34EF-C986-D143-9AD1-837977851D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083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00A439F-6CF7-204D-B667-263C858B20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1823898F-7705-E44C-BE86-A2A8C0102D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67200"/>
            <a:ext cx="10515600" cy="48528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E6C42478-1194-6344-84B2-D54A264C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FC8DE990-9189-C94E-995F-0CC9A317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0389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popis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00A439F-6CF7-204D-B667-263C858B20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1823898F-7705-E44C-BE86-A2A8C0102D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67200"/>
            <a:ext cx="3830619" cy="48528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7" name="Content Placeholder 16">
            <a:extLst>
              <a:ext uri="{FF2B5EF4-FFF2-40B4-BE49-F238E27FC236}">
                <a16:creationId xmlns:a16="http://schemas.microsoft.com/office/drawing/2014/main" id="{C8773CAC-334F-DD46-855F-72CFDFC25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975302" y="1267200"/>
            <a:ext cx="6378498" cy="48528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4CC8DADB-B0C7-F54F-8594-817520C81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066BAAC-371C-6547-B045-188244A6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05407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a stra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791FB48A-3A07-C34B-8600-92F5A06529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2911F75E-9BBC-9441-9022-4D40464F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808AF435-8ED8-EB4B-AD65-95E25C36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3712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obrázo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6">
            <a:extLst>
              <a:ext uri="{FF2B5EF4-FFF2-40B4-BE49-F238E27FC236}">
                <a16:creationId xmlns:a16="http://schemas.microsoft.com/office/drawing/2014/main" id="{5D1B7725-6829-0D4F-A72C-AC141F8490C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88800"/>
            <a:ext cx="5078506" cy="47952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CBC7289-DC29-544C-9249-003F388F6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75296" y="1288758"/>
            <a:ext cx="5197567" cy="4794688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A403D6F-F274-3D4D-89AB-17C1DB2699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AB9E9B45-C928-924A-8FA3-72026C03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42DE18CA-8E6B-8645-964B-602E6415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6583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ok s popis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CBC7289-DC29-544C-9249-003F388F6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8200" y="1288758"/>
            <a:ext cx="10469137" cy="4120554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A403D6F-F274-3D4D-89AB-17C1DB2699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6CEDBF15-7E0B-2E4F-85D4-17D63BA9DF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5679689"/>
            <a:ext cx="10469137" cy="4237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918D291C-082E-0441-9C75-F21E4882A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502D312-4770-FA4E-A049-B365AAFC0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3889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ananie obrazok s popisom 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CBC7289-DC29-544C-9249-003F388F6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8201" y="1288758"/>
            <a:ext cx="5012472" cy="4105686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A403D6F-F274-3D4D-89AB-17C1DB2699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6CEDBF15-7E0B-2E4F-85D4-17D63BA9DF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199" y="5672255"/>
            <a:ext cx="5012473" cy="4237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A9A5AC6E-146A-CE43-9043-A9CAF000B34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6000" y="1288757"/>
            <a:ext cx="5211336" cy="4093564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EA036A9B-A1E3-9045-A629-19597A46D8E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96000" y="5666193"/>
            <a:ext cx="5012473" cy="4237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DFDFD298-29B7-8C49-8F37-ABB79FDCF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15" name="Slide Number Placeholder 9">
            <a:extLst>
              <a:ext uri="{FF2B5EF4-FFF2-40B4-BE49-F238E27FC236}">
                <a16:creationId xmlns:a16="http://schemas.microsoft.com/office/drawing/2014/main" id="{4CBEAFDC-2DAE-1848-8DAD-D8B4815A7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3086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graf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F0B43CEA-B5AB-DC4C-92D3-5B74497420A9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75296" y="1288799"/>
            <a:ext cx="5197567" cy="4795199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sk-SK" dirty="0"/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6E667F88-2B5B-FE4B-B81A-CE64F5A4365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88800"/>
            <a:ext cx="5078506" cy="47952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73400F2A-788B-4D47-8FE6-D8EBC29AE8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D50C2A6-953C-8141-9659-A931CD7A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/>
              <a:t>Aktuálny vývoj v sektore kapitálového trhu a finančného sprostredkovania v Q1 2022</a:t>
            </a:r>
            <a:endParaRPr lang="sk-SK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2814408-B4A2-A241-831E-B6B58915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5668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A8F54B-A675-9F4E-8966-E13985D5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6165"/>
            <a:ext cx="10515600" cy="23853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sk-S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FAB9E-E14D-904E-9850-6668D345A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210339"/>
            <a:ext cx="7083287" cy="108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0362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3" r:id="rId2"/>
    <p:sldLayoutId id="2147483652" r:id="rId3"/>
    <p:sldLayoutId id="2147483663" r:id="rId4"/>
    <p:sldLayoutId id="2147483655" r:id="rId5"/>
    <p:sldLayoutId id="2147483650" r:id="rId6"/>
    <p:sldLayoutId id="2147483661" r:id="rId7"/>
    <p:sldLayoutId id="2147483662" r:id="rId8"/>
    <p:sldLayoutId id="2147483656" r:id="rId9"/>
    <p:sldLayoutId id="2147483660" r:id="rId10"/>
    <p:sldLayoutId id="2147483654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0067AC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000" kern="1200">
          <a:solidFill>
            <a:srgbClr val="A6835A"/>
          </a:solidFill>
          <a:latin typeface="Cambria" panose="0204050305040603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11" Type="http://schemas.openxmlformats.org/officeDocument/2006/relationships/image" Target="../media/image20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9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6E0C9D8-FC9C-4930-BF21-E6C6C2E1EF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534838"/>
            <a:ext cx="8867775" cy="1343813"/>
          </a:xfrm>
        </p:spPr>
        <p:txBody>
          <a:bodyPr>
            <a:normAutofit/>
          </a:bodyPr>
          <a:lstStyle/>
          <a:p>
            <a:r>
              <a:rPr lang="sk-SK" dirty="0"/>
              <a:t>30 </a:t>
            </a:r>
            <a:r>
              <a:rPr lang="sk-SK" dirty="0" err="1"/>
              <a:t>years</a:t>
            </a:r>
            <a:r>
              <a:rPr lang="sk-SK" dirty="0"/>
              <a:t> </a:t>
            </a:r>
            <a:r>
              <a:rPr lang="sk-SK" dirty="0" err="1"/>
              <a:t>after</a:t>
            </a:r>
            <a:r>
              <a:rPr lang="sk-SK" dirty="0"/>
              <a:t> </a:t>
            </a:r>
            <a:r>
              <a:rPr lang="sk-SK" dirty="0" err="1"/>
              <a:t>inception</a:t>
            </a:r>
            <a:endParaRPr lang="sk-S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504E5-4CFF-40E0-A77F-B79964241F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931581"/>
            <a:ext cx="9043737" cy="2035737"/>
          </a:xfrm>
        </p:spPr>
        <p:txBody>
          <a:bodyPr/>
          <a:lstStyle/>
          <a:p>
            <a:r>
              <a:rPr lang="sk-SK" sz="5000" dirty="0"/>
              <a:t>Slovak </a:t>
            </a:r>
            <a:r>
              <a:rPr lang="sk-SK" sz="5000" dirty="0" err="1"/>
              <a:t>capital</a:t>
            </a:r>
            <a:r>
              <a:rPr lang="sk-SK" sz="5000" dirty="0"/>
              <a:t> </a:t>
            </a:r>
            <a:r>
              <a:rPr lang="sk-SK" sz="5000" dirty="0" err="1"/>
              <a:t>market</a:t>
            </a:r>
            <a:endParaRPr lang="sk-SK" sz="5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443C24-333C-4390-860C-E512CED2D3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k-SK" b="1" dirty="0"/>
              <a:t>JUDr. Peter Tkáč, PhD.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83301E-11C0-40EA-A1B1-9DE57F0E1F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69234" y="5771290"/>
            <a:ext cx="2963761" cy="88618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sk-SK" dirty="0"/>
              <a:t>riaditeľ odboru dohľadu nad kapitálovým trhom NBS</a:t>
            </a:r>
          </a:p>
          <a:p>
            <a:r>
              <a:rPr lang="sk-SK" dirty="0"/>
              <a:t>6. jún 2023</a:t>
            </a:r>
          </a:p>
        </p:txBody>
      </p:sp>
    </p:spTree>
    <p:extLst>
      <p:ext uri="{BB962C8B-B14F-4D97-AF65-F5344CB8AC3E}">
        <p14:creationId xmlns:p14="http://schemas.microsoft.com/office/powerpoint/2010/main" val="277605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A758F-7361-4C41-98E7-7D1129C17A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358108"/>
            <a:ext cx="9191400" cy="687119"/>
          </a:xfrm>
        </p:spPr>
        <p:txBody>
          <a:bodyPr>
            <a:normAutofit fontScale="70000" lnSpcReduction="20000"/>
          </a:bodyPr>
          <a:lstStyle/>
          <a:p>
            <a:r>
              <a:rPr lang="sk-SK" dirty="0" err="1"/>
              <a:t>Substantial</a:t>
            </a:r>
            <a:r>
              <a:rPr lang="sk-SK" dirty="0"/>
              <a:t> </a:t>
            </a:r>
            <a:r>
              <a:rPr lang="sk-SK" dirty="0" err="1"/>
              <a:t>growth</a:t>
            </a:r>
            <a:r>
              <a:rPr lang="sk-SK" dirty="0"/>
              <a:t> of </a:t>
            </a:r>
            <a:r>
              <a:rPr lang="sk-SK" dirty="0" err="1"/>
              <a:t>households</a:t>
            </a:r>
            <a:r>
              <a:rPr lang="en-US" dirty="0"/>
              <a:t>’ financial assets</a:t>
            </a:r>
            <a:endParaRPr lang="sk-S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A4E55-3568-4A53-BC8F-3B5F9D4F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</a:t>
            </a:fld>
            <a:endParaRPr lang="sk-SK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42F1EF-B45D-4421-9CBF-8A53A91A3A4D}"/>
              </a:ext>
            </a:extLst>
          </p:cNvPr>
          <p:cNvSpPr/>
          <p:nvPr/>
        </p:nvSpPr>
        <p:spPr>
          <a:xfrm>
            <a:off x="445030" y="6050702"/>
            <a:ext cx="108917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Source</a:t>
            </a:r>
            <a:r>
              <a:rPr lang="sk-SK" sz="800" dirty="0"/>
              <a:t>: NBS. </a:t>
            </a:r>
            <a:r>
              <a:rPr lang="en-US" sz="800" dirty="0"/>
              <a:t>Notes</a:t>
            </a:r>
            <a:r>
              <a:rPr lang="sk-SK" sz="800" dirty="0"/>
              <a:t>: </a:t>
            </a:r>
            <a:r>
              <a:rPr lang="en-US" sz="800" dirty="0"/>
              <a:t>The value is the volume of households’ financial assets as at </a:t>
            </a:r>
            <a:r>
              <a:rPr lang="sk-SK" sz="800" dirty="0"/>
              <a:t>31.12.2022 a 31.12.2005. </a:t>
            </a:r>
            <a:r>
              <a:rPr lang="en-US" sz="800" dirty="0"/>
              <a:t>Life insurance covers traditional life insurance and Unit-linked insurance. Securities include stocks and debt instruments held in custody of banks and investment firms for </a:t>
            </a:r>
            <a:r>
              <a:rPr lang="en-US" sz="800" dirty="0" err="1"/>
              <a:t>housholds</a:t>
            </a:r>
            <a:r>
              <a:rPr lang="en-US" sz="800" dirty="0"/>
              <a:t>. Investment funds cover domestic and foreign investment funds.</a:t>
            </a:r>
            <a:endParaRPr lang="sk-SK" sz="8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C560572-1485-4BAF-8A84-C947712A7F36}"/>
              </a:ext>
            </a:extLst>
          </p:cNvPr>
          <p:cNvSpPr txBox="1">
            <a:spLocks/>
          </p:cNvSpPr>
          <p:nvPr/>
        </p:nvSpPr>
        <p:spPr>
          <a:xfrm>
            <a:off x="248850" y="1347774"/>
            <a:ext cx="4443663" cy="229798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400" b="1" i="1" dirty="0"/>
              <a:t>Distribution of households’ financial assets as at </a:t>
            </a:r>
            <a:r>
              <a:rPr lang="sk-SK" sz="1400" b="1" i="1" dirty="0"/>
              <a:t>31.12.2022 (€</a:t>
            </a:r>
            <a:r>
              <a:rPr lang="en-US" sz="1400" b="1" i="1" dirty="0"/>
              <a:t> bn.</a:t>
            </a:r>
            <a:r>
              <a:rPr lang="sk-SK" sz="1400" b="1" i="1" dirty="0"/>
              <a:t>) </a:t>
            </a:r>
            <a:endParaRPr lang="en-US" sz="1400" b="1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893E9B-61D9-A758-948E-CE5E5B894954}"/>
              </a:ext>
            </a:extLst>
          </p:cNvPr>
          <p:cNvSpPr txBox="1">
            <a:spLocks/>
          </p:cNvSpPr>
          <p:nvPr/>
        </p:nvSpPr>
        <p:spPr>
          <a:xfrm>
            <a:off x="6570919" y="1330486"/>
            <a:ext cx="4443663" cy="229798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400" b="1" i="1" dirty="0"/>
              <a:t>Distribution of households’ financial assets as at </a:t>
            </a:r>
            <a:r>
              <a:rPr lang="sk-SK" sz="1400" b="1" i="1" dirty="0"/>
              <a:t>31.12.2005 (€</a:t>
            </a:r>
            <a:r>
              <a:rPr lang="en-US" sz="1400" b="1" i="1" dirty="0"/>
              <a:t> bn.</a:t>
            </a:r>
            <a:r>
              <a:rPr lang="sk-SK" sz="1400" b="1" i="1" dirty="0"/>
              <a:t>) </a:t>
            </a:r>
            <a:endParaRPr lang="en-US" sz="1400" b="1" i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49D843-6135-75A1-E35C-283728A05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036" y="3651127"/>
            <a:ext cx="3255264" cy="222199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50CE1D3-D796-E137-4030-9DC68F1431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88" y="2157607"/>
            <a:ext cx="6708648" cy="371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2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E7C1DE34-63E7-731B-4D43-5256D3D90E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892" y="3177629"/>
            <a:ext cx="4596384" cy="1106424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A758F-7361-4C41-98E7-7D1129C17A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44159"/>
            <a:ext cx="9191400" cy="687119"/>
          </a:xfrm>
        </p:spPr>
        <p:txBody>
          <a:bodyPr>
            <a:normAutofit/>
          </a:bodyPr>
          <a:lstStyle/>
          <a:p>
            <a:r>
              <a:rPr lang="en-US" dirty="0"/>
              <a:t>But where can they be invested?</a:t>
            </a:r>
            <a:endParaRPr lang="sk-S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A4E55-3568-4A53-BC8F-3B5F9D4F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3</a:t>
            </a:fld>
            <a:endParaRPr lang="sk-SK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977B5E0-6B81-473D-B5D9-E175B35664EF}"/>
              </a:ext>
            </a:extLst>
          </p:cNvPr>
          <p:cNvSpPr txBox="1">
            <a:spLocks/>
          </p:cNvSpPr>
          <p:nvPr/>
        </p:nvSpPr>
        <p:spPr>
          <a:xfrm>
            <a:off x="435007" y="1155032"/>
            <a:ext cx="11027077" cy="518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000" kern="1200">
                <a:solidFill>
                  <a:srgbClr val="0067AC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500" kern="1200">
                <a:solidFill>
                  <a:srgbClr val="0067AC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7AC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573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7AC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1145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rgbClr val="0067AC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AA679FD-A910-4A44-BD22-2CAD0AF0ADB9}"/>
              </a:ext>
            </a:extLst>
          </p:cNvPr>
          <p:cNvSpPr txBox="1">
            <a:spLocks/>
          </p:cNvSpPr>
          <p:nvPr/>
        </p:nvSpPr>
        <p:spPr>
          <a:xfrm>
            <a:off x="292175" y="1093946"/>
            <a:ext cx="6148729" cy="395884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400" b="1" i="1" dirty="0">
                <a:latin typeface="+mn-lt"/>
              </a:rPr>
              <a:t>Market capitalization of Bratislava stock exchange </a:t>
            </a:r>
            <a:r>
              <a:rPr lang="sk-SK" sz="1400" b="1" i="1" dirty="0">
                <a:latin typeface="+mn-lt"/>
              </a:rPr>
              <a:t>(€</a:t>
            </a:r>
            <a:r>
              <a:rPr lang="en-US" sz="1400" b="1" i="1" dirty="0">
                <a:latin typeface="+mn-lt"/>
              </a:rPr>
              <a:t> bn.</a:t>
            </a:r>
            <a:r>
              <a:rPr lang="sk-SK" sz="1400" b="1" i="1" dirty="0">
                <a:latin typeface="+mn-lt"/>
              </a:rPr>
              <a:t>)</a:t>
            </a:r>
          </a:p>
          <a:p>
            <a:r>
              <a:rPr lang="sk-SK" sz="1400" b="1" i="1" dirty="0"/>
              <a:t> </a:t>
            </a:r>
            <a:endParaRPr lang="en-US" sz="1400" b="1" i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128EDD-C4C2-48A5-8D7C-A443675ADD31}"/>
              </a:ext>
            </a:extLst>
          </p:cNvPr>
          <p:cNvSpPr/>
          <p:nvPr/>
        </p:nvSpPr>
        <p:spPr>
          <a:xfrm>
            <a:off x="7214745" y="6231003"/>
            <a:ext cx="45231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Source</a:t>
            </a:r>
            <a:r>
              <a:rPr lang="sk-SK" sz="800" dirty="0"/>
              <a:t>: ESMA. </a:t>
            </a:r>
            <a:r>
              <a:rPr lang="en-US" sz="800" dirty="0"/>
              <a:t>Notes</a:t>
            </a:r>
            <a:r>
              <a:rPr lang="sk-SK" sz="800" dirty="0"/>
              <a:t>: </a:t>
            </a:r>
            <a:r>
              <a:rPr lang="en-US" sz="800" dirty="0"/>
              <a:t>The chart depicts the volume of trades on stock exchanges of respective countries for 2021. The upper part of the chart has a logarithmic scale.</a:t>
            </a:r>
            <a:endParaRPr lang="sk-SK" sz="8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35DE8AD-837D-4D48-BFE4-3E399F3DC50C}"/>
              </a:ext>
            </a:extLst>
          </p:cNvPr>
          <p:cNvSpPr/>
          <p:nvPr/>
        </p:nvSpPr>
        <p:spPr>
          <a:xfrm>
            <a:off x="310897" y="6353539"/>
            <a:ext cx="57851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Source</a:t>
            </a:r>
            <a:r>
              <a:rPr lang="sk-SK" sz="800" dirty="0"/>
              <a:t>: NBS, </a:t>
            </a:r>
            <a:r>
              <a:rPr lang="en-US" sz="800" dirty="0"/>
              <a:t>Annual reports of </a:t>
            </a:r>
            <a:r>
              <a:rPr lang="sk-SK" sz="800" dirty="0"/>
              <a:t>BCPB. </a:t>
            </a:r>
            <a:r>
              <a:rPr lang="en-US" sz="800" dirty="0"/>
              <a:t>Notes</a:t>
            </a:r>
            <a:r>
              <a:rPr lang="sk-SK" sz="800" dirty="0"/>
              <a:t>: </a:t>
            </a:r>
            <a:r>
              <a:rPr lang="en-US" sz="800" dirty="0"/>
              <a:t>The value is the market capitalization and volume of trades at all markets of the Bratislava stock exchange including all traded instruments for every year in </a:t>
            </a:r>
            <a:r>
              <a:rPr lang="sk-SK" sz="800" dirty="0"/>
              <a:t>€</a:t>
            </a:r>
            <a:r>
              <a:rPr lang="en-US" sz="800" dirty="0"/>
              <a:t> billions</a:t>
            </a:r>
            <a:r>
              <a:rPr lang="sk-SK" sz="800" dirty="0"/>
              <a:t>.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7DB1B74-1303-410C-BDD1-6DCF5FB5F592}"/>
              </a:ext>
            </a:extLst>
          </p:cNvPr>
          <p:cNvSpPr txBox="1">
            <a:spLocks/>
          </p:cNvSpPr>
          <p:nvPr/>
        </p:nvSpPr>
        <p:spPr>
          <a:xfrm>
            <a:off x="7165911" y="1156103"/>
            <a:ext cx="4572000" cy="395884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400" b="1" i="1" dirty="0">
                <a:latin typeface="+mn-lt"/>
              </a:rPr>
              <a:t>Volume of trades at selected EU exchanges in 20</a:t>
            </a:r>
            <a:r>
              <a:rPr lang="sk-SK" sz="1400" b="1" i="1" dirty="0">
                <a:latin typeface="+mn-lt"/>
              </a:rPr>
              <a:t>21 (€</a:t>
            </a:r>
            <a:r>
              <a:rPr lang="en-US" sz="1400" b="1" i="1" dirty="0">
                <a:latin typeface="+mn-lt"/>
              </a:rPr>
              <a:t> bn.</a:t>
            </a:r>
            <a:r>
              <a:rPr lang="sk-SK" sz="1400" b="1" i="1" dirty="0">
                <a:latin typeface="+mn-lt"/>
              </a:rPr>
              <a:t>)</a:t>
            </a:r>
            <a:endParaRPr lang="en-US" sz="1400" b="1" i="1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310AC99-A8D8-1AF0-19FA-58BB7736B08B}"/>
              </a:ext>
            </a:extLst>
          </p:cNvPr>
          <p:cNvSpPr txBox="1">
            <a:spLocks/>
          </p:cNvSpPr>
          <p:nvPr/>
        </p:nvSpPr>
        <p:spPr>
          <a:xfrm>
            <a:off x="165306" y="3735958"/>
            <a:ext cx="6036083" cy="395884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sk-SK" sz="1400" b="1" i="1" dirty="0">
                <a:latin typeface="+mn-lt"/>
              </a:rPr>
              <a:t>V</a:t>
            </a:r>
            <a:r>
              <a:rPr lang="en-US" sz="1400" b="1" i="1" dirty="0" err="1">
                <a:latin typeface="+mn-lt"/>
              </a:rPr>
              <a:t>olume</a:t>
            </a:r>
            <a:r>
              <a:rPr lang="en-US" sz="1400" b="1" i="1" dirty="0">
                <a:latin typeface="+mn-lt"/>
              </a:rPr>
              <a:t> of trades at Bratislava stock exchange </a:t>
            </a:r>
            <a:r>
              <a:rPr lang="sk-SK" sz="1400" b="1" i="1" dirty="0">
                <a:latin typeface="+mn-lt"/>
              </a:rPr>
              <a:t>(€</a:t>
            </a:r>
            <a:r>
              <a:rPr lang="en-US" sz="1400" b="1" i="1" dirty="0">
                <a:latin typeface="+mn-lt"/>
              </a:rPr>
              <a:t> bn</a:t>
            </a:r>
            <a:r>
              <a:rPr lang="sk-SK" sz="1400" b="1" i="1" dirty="0">
                <a:latin typeface="+mn-lt"/>
              </a:rPr>
              <a:t>)</a:t>
            </a:r>
          </a:p>
          <a:p>
            <a:r>
              <a:rPr lang="sk-SK" sz="1400" b="1" i="1" dirty="0"/>
              <a:t> </a:t>
            </a:r>
            <a:endParaRPr lang="en-US" sz="1400" b="1" i="1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9426212-A6CB-C41A-5098-6D02A61C65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5889" y="1767929"/>
            <a:ext cx="4703064" cy="1584960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1C6565B-F61C-E0E3-D73C-B578A7CD7D43}"/>
              </a:ext>
            </a:extLst>
          </p:cNvPr>
          <p:cNvCxnSpPr/>
          <p:nvPr/>
        </p:nvCxnSpPr>
        <p:spPr>
          <a:xfrm>
            <a:off x="6809173" y="3352889"/>
            <a:ext cx="405572" cy="1626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78B9CBC-9750-3255-6E1D-C46E6A3762A6}"/>
              </a:ext>
            </a:extLst>
          </p:cNvPr>
          <p:cNvCxnSpPr/>
          <p:nvPr/>
        </p:nvCxnSpPr>
        <p:spPr>
          <a:xfrm>
            <a:off x="6809173" y="3549237"/>
            <a:ext cx="405572" cy="1626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B6819219-8A05-C437-D12A-7971FB93F6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285" y="1303639"/>
            <a:ext cx="5785104" cy="25191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B9D2B3-0C8B-BA10-AE75-CF1FD5BA66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175" y="3994358"/>
            <a:ext cx="5785104" cy="25191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A7EFC91-49C1-FDB7-E44B-F73C0C0C25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71433" y="3754414"/>
            <a:ext cx="4725541" cy="242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143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A758F-7361-4C41-98E7-7D1129C17A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7215" y="213910"/>
            <a:ext cx="9191400" cy="687119"/>
          </a:xfrm>
        </p:spPr>
        <p:txBody>
          <a:bodyPr>
            <a:normAutofit fontScale="92500"/>
          </a:bodyPr>
          <a:lstStyle/>
          <a:p>
            <a:r>
              <a:rPr lang="en-US" dirty="0"/>
              <a:t>Growth of corporate debt securities</a:t>
            </a:r>
            <a:endParaRPr lang="sk-S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A4E55-3568-4A53-BC8F-3B5F9D4F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4</a:t>
            </a:fld>
            <a:endParaRPr lang="sk-SK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A6446F5-6D3B-43E0-BE00-E122D2E516FE}"/>
              </a:ext>
            </a:extLst>
          </p:cNvPr>
          <p:cNvSpPr txBox="1">
            <a:spLocks/>
          </p:cNvSpPr>
          <p:nvPr/>
        </p:nvSpPr>
        <p:spPr>
          <a:xfrm>
            <a:off x="5906294" y="1148121"/>
            <a:ext cx="5925023" cy="514860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700" b="1" i="1" dirty="0"/>
              <a:t>Volume of bonds held by households</a:t>
            </a:r>
            <a:r>
              <a:rPr lang="sk-SK" sz="1700" b="1" i="1" dirty="0"/>
              <a:t> (€</a:t>
            </a:r>
            <a:r>
              <a:rPr lang="en-US" sz="1700" b="1" i="1" dirty="0"/>
              <a:t> bn.</a:t>
            </a:r>
            <a:r>
              <a:rPr lang="sk-SK" sz="1700" b="1" i="1" dirty="0"/>
              <a:t>) </a:t>
            </a:r>
            <a:endParaRPr lang="en-US" sz="1700" b="1" i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393159-D7CF-4D1B-95FE-21464C4A1FA5}"/>
              </a:ext>
            </a:extLst>
          </p:cNvPr>
          <p:cNvSpPr/>
          <p:nvPr/>
        </p:nvSpPr>
        <p:spPr>
          <a:xfrm>
            <a:off x="5813089" y="5900420"/>
            <a:ext cx="61061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Source</a:t>
            </a:r>
            <a:r>
              <a:rPr lang="sk-SK" sz="1000" dirty="0"/>
              <a:t>: NBS. </a:t>
            </a:r>
            <a:r>
              <a:rPr lang="en-US" sz="1000" dirty="0"/>
              <a:t>Notes</a:t>
            </a:r>
            <a:r>
              <a:rPr lang="sk-SK" sz="1000" dirty="0"/>
              <a:t>: </a:t>
            </a:r>
            <a:r>
              <a:rPr lang="en-US" sz="1000" dirty="0"/>
              <a:t>Volume of bonds held by households as at </a:t>
            </a:r>
            <a:r>
              <a:rPr lang="sk-SK" sz="1000" dirty="0"/>
              <a:t>31.12.</a:t>
            </a:r>
            <a:r>
              <a:rPr lang="en-US" sz="1000" dirty="0"/>
              <a:t> of the calendar year through banks and investment firms.</a:t>
            </a:r>
            <a:r>
              <a:rPr lang="sk-SK" sz="1000" dirty="0"/>
              <a:t>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DBFA69-ABCC-FD80-0B20-71F4DAAC79C7}"/>
              </a:ext>
            </a:extLst>
          </p:cNvPr>
          <p:cNvSpPr/>
          <p:nvPr/>
        </p:nvSpPr>
        <p:spPr>
          <a:xfrm>
            <a:off x="217890" y="5910042"/>
            <a:ext cx="53535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Source</a:t>
            </a:r>
            <a:r>
              <a:rPr lang="sk-SK" sz="1000" dirty="0"/>
              <a:t>: NBS. </a:t>
            </a:r>
            <a:r>
              <a:rPr lang="en-US" sz="1000" dirty="0"/>
              <a:t>Notes</a:t>
            </a:r>
            <a:r>
              <a:rPr lang="sk-SK" sz="1000" dirty="0"/>
              <a:t>: </a:t>
            </a:r>
            <a:r>
              <a:rPr lang="en-US" sz="1000" dirty="0"/>
              <a:t>Number of issued bonds per calendar year.</a:t>
            </a:r>
            <a:endParaRPr lang="sk-SK" sz="10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2B01AEC-9FBB-D2D6-9CC8-46B45E660F47}"/>
              </a:ext>
            </a:extLst>
          </p:cNvPr>
          <p:cNvSpPr txBox="1">
            <a:spLocks/>
          </p:cNvSpPr>
          <p:nvPr/>
        </p:nvSpPr>
        <p:spPr>
          <a:xfrm>
            <a:off x="217891" y="1145817"/>
            <a:ext cx="5145024" cy="514860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700" b="1" i="1" dirty="0"/>
              <a:t>Number of issued bonds for calendar year</a:t>
            </a:r>
            <a:r>
              <a:rPr lang="sk-SK" sz="1700" b="1" i="1" dirty="0"/>
              <a:t> </a:t>
            </a:r>
            <a:endParaRPr lang="en-US" sz="1700" b="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28055FB-27BB-DA8B-F88C-47ABC5654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61" y="1905465"/>
            <a:ext cx="5145024" cy="38450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B005DF-FE46-AE28-5A68-6BBF7DDE6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8170" y="1700608"/>
            <a:ext cx="6325940" cy="4254766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2262A2D-DE20-4AEB-AC6F-7FBE06FFA36D}"/>
              </a:ext>
            </a:extLst>
          </p:cNvPr>
          <p:cNvCxnSpPr>
            <a:cxnSpLocks/>
          </p:cNvCxnSpPr>
          <p:nvPr/>
        </p:nvCxnSpPr>
        <p:spPr>
          <a:xfrm>
            <a:off x="9553976" y="1824385"/>
            <a:ext cx="78105" cy="31611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Box 7">
            <a:extLst>
              <a:ext uri="{FF2B5EF4-FFF2-40B4-BE49-F238E27FC236}">
                <a16:creationId xmlns:a16="http://schemas.microsoft.com/office/drawing/2014/main" id="{D3ECC1ED-4E27-4F4B-A11E-830000531F52}"/>
              </a:ext>
            </a:extLst>
          </p:cNvPr>
          <p:cNvSpPr txBox="1"/>
          <p:nvPr/>
        </p:nvSpPr>
        <p:spPr>
          <a:xfrm>
            <a:off x="9632081" y="1778665"/>
            <a:ext cx="1251585" cy="55054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050">
                <a:solidFill>
                  <a:srgbClr val="FF0000"/>
                </a:solidFill>
              </a:rPr>
              <a:t>COVID-19</a:t>
            </a:r>
          </a:p>
        </p:txBody>
      </p:sp>
    </p:spTree>
    <p:extLst>
      <p:ext uri="{BB962C8B-B14F-4D97-AF65-F5344CB8AC3E}">
        <p14:creationId xmlns:p14="http://schemas.microsoft.com/office/powerpoint/2010/main" val="167944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A758F-7361-4C41-98E7-7D1129C17A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Substantial growth of investment firms</a:t>
            </a:r>
            <a:endParaRPr lang="sk-S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A4E55-3568-4A53-BC8F-3B5F9D4F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5</a:t>
            </a:fld>
            <a:endParaRPr lang="sk-SK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42F1EF-B45D-4421-9CBF-8A53A91A3A4D}"/>
              </a:ext>
            </a:extLst>
          </p:cNvPr>
          <p:cNvSpPr/>
          <p:nvPr/>
        </p:nvSpPr>
        <p:spPr>
          <a:xfrm>
            <a:off x="6951216" y="5772803"/>
            <a:ext cx="46470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800" dirty="0" err="1"/>
              <a:t>Source</a:t>
            </a:r>
            <a:r>
              <a:rPr lang="sk-SK" sz="800" dirty="0"/>
              <a:t>: NBS. Notes</a:t>
            </a:r>
            <a:r>
              <a:rPr lang="en-US" sz="800" dirty="0"/>
              <a:t>: Average daily volume of assets safeguarded and administered in </a:t>
            </a:r>
            <a:r>
              <a:rPr lang="sk-SK" sz="800" dirty="0"/>
              <a:t>€</a:t>
            </a:r>
            <a:r>
              <a:rPr lang="en-US" sz="800" dirty="0"/>
              <a:t> billions and volume of client orders handled for a given quarter in </a:t>
            </a:r>
            <a:r>
              <a:rPr lang="sk-SK" sz="800" dirty="0"/>
              <a:t>€</a:t>
            </a:r>
            <a:r>
              <a:rPr lang="en-US" sz="800" dirty="0"/>
              <a:t> millions</a:t>
            </a:r>
            <a:r>
              <a:rPr lang="sk-SK" sz="800" dirty="0"/>
              <a:t>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C560572-1485-4BAF-8A84-C947712A7F36}"/>
              </a:ext>
            </a:extLst>
          </p:cNvPr>
          <p:cNvSpPr txBox="1">
            <a:spLocks/>
          </p:cNvSpPr>
          <p:nvPr/>
        </p:nvSpPr>
        <p:spPr>
          <a:xfrm>
            <a:off x="731473" y="1481972"/>
            <a:ext cx="4598143" cy="229798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400" b="1" i="1" dirty="0"/>
              <a:t>Volume of discretionary portfolio management (</a:t>
            </a:r>
            <a:r>
              <a:rPr lang="sk-SK" sz="1400" b="1" i="1" dirty="0"/>
              <a:t>€</a:t>
            </a:r>
            <a:r>
              <a:rPr lang="en-US" sz="1400" b="1" i="1" dirty="0"/>
              <a:t> </a:t>
            </a:r>
            <a:r>
              <a:rPr lang="sk-SK" sz="1400" b="1" i="1" dirty="0"/>
              <a:t>m</a:t>
            </a:r>
            <a:r>
              <a:rPr lang="en-US" sz="1400" b="1" i="1" dirty="0"/>
              <a:t>n.</a:t>
            </a:r>
            <a:r>
              <a:rPr lang="sk-SK" sz="1400" b="1" i="1" dirty="0"/>
              <a:t>) a</a:t>
            </a:r>
            <a:r>
              <a:rPr lang="en-US" sz="1400" b="1" i="1" dirty="0" err="1"/>
              <a:t>nd</a:t>
            </a:r>
            <a:r>
              <a:rPr lang="en-US" sz="1400" b="1" i="1" dirty="0"/>
              <a:t> number of clients (thousands)</a:t>
            </a:r>
            <a:r>
              <a:rPr lang="sk-SK" sz="1400" b="1" i="1" dirty="0"/>
              <a:t> </a:t>
            </a:r>
            <a:endParaRPr lang="en-US" sz="1400" b="1" i="1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ECD988-BF82-4C7E-A1EA-CF12943A9058}"/>
              </a:ext>
            </a:extLst>
          </p:cNvPr>
          <p:cNvSpPr/>
          <p:nvPr/>
        </p:nvSpPr>
        <p:spPr>
          <a:xfrm>
            <a:off x="593709" y="5774633"/>
            <a:ext cx="44808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Source</a:t>
            </a:r>
            <a:r>
              <a:rPr lang="sk-SK" sz="800" dirty="0"/>
              <a:t>: NBS. </a:t>
            </a:r>
            <a:r>
              <a:rPr lang="en-US" sz="800" dirty="0"/>
              <a:t>Notes</a:t>
            </a:r>
            <a:r>
              <a:rPr lang="sk-SK" sz="800" dirty="0"/>
              <a:t>: </a:t>
            </a:r>
            <a:r>
              <a:rPr lang="en-US" sz="800" dirty="0"/>
              <a:t>Average daily volume of discretionary portfolio management for the given quarter in </a:t>
            </a:r>
            <a:r>
              <a:rPr lang="sk-SK" sz="800" dirty="0"/>
              <a:t>€</a:t>
            </a:r>
            <a:r>
              <a:rPr lang="en-US" sz="800" dirty="0"/>
              <a:t> billions (</a:t>
            </a:r>
            <a:r>
              <a:rPr lang="en-US" sz="800" dirty="0" err="1"/>
              <a:t>lhs</a:t>
            </a:r>
            <a:r>
              <a:rPr lang="en-US" sz="800" dirty="0"/>
              <a:t>) and the number of clients as at the last day of the quarter in thousands (</a:t>
            </a:r>
            <a:r>
              <a:rPr lang="en-US" sz="800" dirty="0" err="1"/>
              <a:t>rhs</a:t>
            </a:r>
            <a:r>
              <a:rPr lang="en-US" sz="800" dirty="0"/>
              <a:t>)</a:t>
            </a:r>
            <a:r>
              <a:rPr lang="sk-SK" sz="800" dirty="0"/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0E17770-C5F1-5424-B8A0-CD733CB4B5FF}"/>
              </a:ext>
            </a:extLst>
          </p:cNvPr>
          <p:cNvSpPr txBox="1">
            <a:spLocks/>
          </p:cNvSpPr>
          <p:nvPr/>
        </p:nvSpPr>
        <p:spPr>
          <a:xfrm>
            <a:off x="6753726" y="1481972"/>
            <a:ext cx="4706801" cy="553623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400" b="1" i="1" dirty="0"/>
              <a:t>Volume of </a:t>
            </a:r>
            <a:r>
              <a:rPr lang="sk-SK" sz="1400" b="1" i="1" dirty="0" err="1"/>
              <a:t>asets</a:t>
            </a:r>
            <a:r>
              <a:rPr lang="sk-SK" sz="1400" b="1" i="1" dirty="0"/>
              <a:t> </a:t>
            </a:r>
            <a:r>
              <a:rPr lang="sk-SK" sz="1400" b="1" i="1" dirty="0" err="1"/>
              <a:t>safeguarded</a:t>
            </a:r>
            <a:r>
              <a:rPr lang="sk-SK" sz="1400" b="1" i="1" dirty="0"/>
              <a:t> and </a:t>
            </a:r>
            <a:r>
              <a:rPr lang="sk-SK" sz="1400" b="1" i="1" dirty="0" err="1"/>
              <a:t>administered</a:t>
            </a:r>
            <a:r>
              <a:rPr lang="sk-SK" sz="1400" b="1" i="1" dirty="0"/>
              <a:t> (€</a:t>
            </a:r>
            <a:r>
              <a:rPr lang="en-US" sz="1400" b="1" i="1" dirty="0"/>
              <a:t> bn.</a:t>
            </a:r>
            <a:r>
              <a:rPr lang="sk-SK" sz="1400" b="1" i="1" dirty="0"/>
              <a:t>) a</a:t>
            </a:r>
            <a:r>
              <a:rPr lang="en-US" sz="1400" b="1" i="1" dirty="0" err="1"/>
              <a:t>nd</a:t>
            </a:r>
            <a:r>
              <a:rPr lang="en-US" sz="1400" b="1" i="1" dirty="0"/>
              <a:t> volume of client orders handled</a:t>
            </a:r>
            <a:r>
              <a:rPr lang="sk-SK" sz="1400" b="1" i="1" dirty="0"/>
              <a:t> (€</a:t>
            </a:r>
            <a:r>
              <a:rPr lang="en-US" sz="1400" b="1" i="1" dirty="0"/>
              <a:t> </a:t>
            </a:r>
            <a:r>
              <a:rPr lang="en-US" sz="1400" b="1" i="1" dirty="0" err="1"/>
              <a:t>mn</a:t>
            </a:r>
            <a:r>
              <a:rPr lang="en-US" sz="1400" b="1" i="1" dirty="0"/>
              <a:t>.</a:t>
            </a:r>
            <a:r>
              <a:rPr lang="sk-SK" sz="1400" b="1" i="1" dirty="0"/>
              <a:t>) </a:t>
            </a:r>
            <a:endParaRPr lang="en-US" sz="1400" b="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893B34E-5A36-3E2D-5EF0-2A6672C19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437" y="2291044"/>
            <a:ext cx="5402580" cy="337870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A314EA7-3631-A804-DB1F-58E4DB567E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478" y="2390076"/>
            <a:ext cx="5402580" cy="337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617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A758F-7361-4C41-98E7-7D1129C17A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7215" y="213910"/>
            <a:ext cx="9191400" cy="68711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Increased resilience of investment funds</a:t>
            </a:r>
            <a:endParaRPr lang="sk-S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A4E55-3568-4A53-BC8F-3B5F9D4F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6</a:t>
            </a:fld>
            <a:endParaRPr lang="sk-SK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A6446F5-6D3B-43E0-BE00-E122D2E516FE}"/>
              </a:ext>
            </a:extLst>
          </p:cNvPr>
          <p:cNvSpPr txBox="1">
            <a:spLocks/>
          </p:cNvSpPr>
          <p:nvPr/>
        </p:nvSpPr>
        <p:spPr>
          <a:xfrm>
            <a:off x="5906294" y="1148121"/>
            <a:ext cx="5925023" cy="514860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sk-SK" sz="1700" b="1" i="1" dirty="0" err="1"/>
              <a:t>Quarterly</a:t>
            </a:r>
            <a:r>
              <a:rPr lang="sk-SK" sz="1700" b="1" i="1" dirty="0"/>
              <a:t> net </a:t>
            </a:r>
            <a:r>
              <a:rPr lang="sk-SK" sz="1700" b="1" i="1" dirty="0" err="1"/>
              <a:t>sales</a:t>
            </a:r>
            <a:r>
              <a:rPr lang="sk-SK" sz="1700" b="1" i="1" dirty="0"/>
              <a:t> (€ </a:t>
            </a:r>
            <a:r>
              <a:rPr lang="sk-SK" sz="1700" b="1" i="1" dirty="0" err="1"/>
              <a:t>mn</a:t>
            </a:r>
            <a:r>
              <a:rPr lang="sk-SK" sz="1700" b="1" i="1" dirty="0"/>
              <a:t>.) </a:t>
            </a:r>
            <a:endParaRPr lang="en-US" sz="1700" b="1" i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393159-D7CF-4D1B-95FE-21464C4A1FA5}"/>
              </a:ext>
            </a:extLst>
          </p:cNvPr>
          <p:cNvSpPr/>
          <p:nvPr/>
        </p:nvSpPr>
        <p:spPr>
          <a:xfrm>
            <a:off x="5974740" y="6320924"/>
            <a:ext cx="610619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000" dirty="0" err="1"/>
              <a:t>Source</a:t>
            </a:r>
            <a:r>
              <a:rPr lang="sk-SK" sz="1000" dirty="0"/>
              <a:t>: NBS. Notes: </a:t>
            </a:r>
            <a:r>
              <a:rPr lang="sk-SK" sz="1000" dirty="0" err="1"/>
              <a:t>Volume</a:t>
            </a:r>
            <a:r>
              <a:rPr lang="sk-SK" sz="1000" dirty="0"/>
              <a:t> of net </a:t>
            </a:r>
            <a:r>
              <a:rPr lang="sk-SK" sz="1000" dirty="0" err="1"/>
              <a:t>sales</a:t>
            </a:r>
            <a:r>
              <a:rPr lang="sk-SK" sz="1000" dirty="0"/>
              <a:t> </a:t>
            </a:r>
            <a:r>
              <a:rPr lang="sk-SK" sz="1000" dirty="0" err="1"/>
              <a:t>for</a:t>
            </a:r>
            <a:r>
              <a:rPr lang="sk-SK" sz="1000" dirty="0"/>
              <a:t> </a:t>
            </a:r>
            <a:r>
              <a:rPr lang="sk-SK" sz="1000" dirty="0" err="1"/>
              <a:t>the</a:t>
            </a:r>
            <a:r>
              <a:rPr lang="sk-SK" sz="1000" dirty="0"/>
              <a:t> </a:t>
            </a:r>
            <a:r>
              <a:rPr lang="sk-SK" sz="1000" dirty="0" err="1"/>
              <a:t>respective</a:t>
            </a:r>
            <a:r>
              <a:rPr lang="sk-SK" sz="1000" dirty="0"/>
              <a:t> </a:t>
            </a:r>
            <a:r>
              <a:rPr lang="sk-SK" sz="1000" dirty="0" err="1"/>
              <a:t>quarter</a:t>
            </a:r>
            <a:r>
              <a:rPr lang="sk-SK" sz="1000" dirty="0"/>
              <a:t>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DBFA69-ABCC-FD80-0B20-71F4DAAC79C7}"/>
              </a:ext>
            </a:extLst>
          </p:cNvPr>
          <p:cNvSpPr/>
          <p:nvPr/>
        </p:nvSpPr>
        <p:spPr>
          <a:xfrm>
            <a:off x="217890" y="6397869"/>
            <a:ext cx="53535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Source</a:t>
            </a:r>
            <a:r>
              <a:rPr lang="sk-SK" sz="1000" dirty="0"/>
              <a:t>: NBS. </a:t>
            </a:r>
            <a:r>
              <a:rPr lang="en-US" sz="1000" dirty="0"/>
              <a:t>Notes</a:t>
            </a:r>
            <a:r>
              <a:rPr lang="sk-SK" sz="1000" dirty="0"/>
              <a:t>: </a:t>
            </a:r>
            <a:r>
              <a:rPr lang="en-US" sz="1000" dirty="0"/>
              <a:t>Net asset value (NAV) of Slovak investment funds.</a:t>
            </a:r>
            <a:endParaRPr lang="sk-SK" sz="10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2B01AEC-9FBB-D2D6-9CC8-46B45E660F47}"/>
              </a:ext>
            </a:extLst>
          </p:cNvPr>
          <p:cNvSpPr txBox="1">
            <a:spLocks/>
          </p:cNvSpPr>
          <p:nvPr/>
        </p:nvSpPr>
        <p:spPr>
          <a:xfrm>
            <a:off x="217891" y="1145817"/>
            <a:ext cx="5145024" cy="514860"/>
          </a:xfrm>
          <a:prstGeom prst="rect">
            <a:avLst/>
          </a:prstGeom>
        </p:spPr>
        <p:txBody>
          <a:bodyPr vert="horz" lIns="91440" tIns="72000" rIns="91440" bIns="720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700" b="1" i="1" dirty="0"/>
              <a:t>NAV of Slovak investment funds </a:t>
            </a:r>
            <a:r>
              <a:rPr lang="sk-SK" sz="1700" b="1" i="1" dirty="0"/>
              <a:t>(€</a:t>
            </a:r>
            <a:r>
              <a:rPr lang="en-US" sz="1700" b="1" i="1" dirty="0"/>
              <a:t> bn.</a:t>
            </a:r>
            <a:r>
              <a:rPr lang="sk-SK" sz="1700" b="1" i="1" dirty="0"/>
              <a:t>) </a:t>
            </a:r>
            <a:endParaRPr lang="en-US" sz="1700" b="1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2EC764-BE43-2552-77D6-3F9E46DAF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04" y="1507361"/>
            <a:ext cx="5564124" cy="504901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647531A-40CB-9F7C-55E0-3B07D4A8C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8727" y="1522210"/>
            <a:ext cx="5820156" cy="471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83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F96B06-23A9-EC10-19AF-F90A909B92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sk-SK" dirty="0"/>
              <a:t>Outlook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next</a:t>
            </a:r>
            <a:r>
              <a:rPr lang="sk-SK" dirty="0"/>
              <a:t> 30 </a:t>
            </a:r>
            <a:r>
              <a:rPr lang="sk-SK" dirty="0" err="1"/>
              <a:t>years</a:t>
            </a:r>
            <a:endParaRPr lang="sk-S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6E726D-4318-DA98-2FBC-0EFF5604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7</a:t>
            </a:fld>
            <a:endParaRPr lang="sk-SK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3B16E7B-BAF2-F260-AED0-7580D3DA0432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087445417"/>
              </p:ext>
            </p:extLst>
          </p:nvPr>
        </p:nvGraphicFramePr>
        <p:xfrm>
          <a:off x="293600" y="1266825"/>
          <a:ext cx="11604800" cy="5106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phic 5" descr="Artificial Intelligence with solid fill">
            <a:extLst>
              <a:ext uri="{FF2B5EF4-FFF2-40B4-BE49-F238E27FC236}">
                <a16:creationId xmlns:a16="http://schemas.microsoft.com/office/drawing/2014/main" id="{4D24CE19-58A3-6993-56E0-A3843810FE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93600" y="1290887"/>
            <a:ext cx="1519989" cy="1519989"/>
          </a:xfrm>
          <a:prstGeom prst="rect">
            <a:avLst/>
          </a:prstGeom>
        </p:spPr>
      </p:pic>
      <p:pic>
        <p:nvPicPr>
          <p:cNvPr id="8" name="Graphic 7" descr="Books with solid fill">
            <a:extLst>
              <a:ext uri="{FF2B5EF4-FFF2-40B4-BE49-F238E27FC236}">
                <a16:creationId xmlns:a16="http://schemas.microsoft.com/office/drawing/2014/main" id="{BDD72754-276B-F85C-9835-73822EF6431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44752" y="1439778"/>
            <a:ext cx="1371097" cy="1371097"/>
          </a:xfrm>
          <a:prstGeom prst="rect">
            <a:avLst/>
          </a:prstGeom>
        </p:spPr>
      </p:pic>
      <p:pic>
        <p:nvPicPr>
          <p:cNvPr id="11" name="Graphic 10" descr="Bank outline">
            <a:extLst>
              <a:ext uri="{FF2B5EF4-FFF2-40B4-BE49-F238E27FC236}">
                <a16:creationId xmlns:a16="http://schemas.microsoft.com/office/drawing/2014/main" id="{59D92399-7FEF-9A86-EBE7-3FCC535A82E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178210" y="4439653"/>
            <a:ext cx="1844843" cy="1844843"/>
          </a:xfrm>
          <a:prstGeom prst="rect">
            <a:avLst/>
          </a:prstGeom>
        </p:spPr>
      </p:pic>
      <p:pic>
        <p:nvPicPr>
          <p:cNvPr id="17" name="Graphic 16" descr="Europe with solid fill">
            <a:extLst>
              <a:ext uri="{FF2B5EF4-FFF2-40B4-BE49-F238E27FC236}">
                <a16:creationId xmlns:a16="http://schemas.microsoft.com/office/drawing/2014/main" id="{A0DA3FC1-B8AB-493C-E210-AAB619F25F4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01052" y="4573086"/>
            <a:ext cx="1844842" cy="184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897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83008-9566-49A7-99D1-268788B53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Thank</a:t>
            </a:r>
            <a:r>
              <a:rPr lang="sk-SK" dirty="0"/>
              <a:t> </a:t>
            </a:r>
            <a:r>
              <a:rPr lang="sk-SK" dirty="0" err="1"/>
              <a:t>you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your</a:t>
            </a:r>
            <a:r>
              <a:rPr lang="sk-SK" dirty="0"/>
              <a:t> </a:t>
            </a:r>
            <a:r>
              <a:rPr lang="sk-SK"/>
              <a:t>attention</a:t>
            </a:r>
            <a:endParaRPr lang="sk-S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47E8D-BE15-4F56-A394-C40D08E91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8</a:t>
            </a:fld>
            <a:endParaRPr lang="sk-S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21058-242E-485D-B385-1A1DF6D574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5360834"/>
      </p:ext>
    </p:extLst>
  </p:cSld>
  <p:clrMapOvr>
    <a:masterClrMapping/>
  </p:clrMapOvr>
</p:sld>
</file>

<file path=ppt/theme/theme1.xml><?xml version="1.0" encoding="utf-8"?>
<a:theme xmlns:a="http://schemas.openxmlformats.org/drawingml/2006/main" name="NBS POWERPOINT 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EFD28647-65DC-F448-B0EA-9459F8C97467}" vid="{9CDC66B7-B5F9-3843-88D4-49435785FD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CAD7385A-07AE-43A6-842E-8B888B839729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_dlc_DocId xmlns="d4dc1984-4e7d-439a-9f8d-a1b7ed460e00">PKHP4E2NMEFV-2092872618-3162</_dlc_DocId>
    <_dlc_DocIdUrl xmlns="d4dc1984-4e7d-439a-9f8d-a1b7ed460e00">
      <Url>https://intranet.nbs.sk/_layouts/15/DocIdRedir.aspx?ID=PKHP4E2NMEFV-2092872618-3162</Url>
      <Description>PKHP4E2NMEFV-2092872618-3162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86A59482652A074F90B377E714AC8AE8" ma:contentTypeVersion="2" ma:contentTypeDescription="Upload an image." ma:contentTypeScope="" ma:versionID="54190887318d93c331e17768670b6989">
  <xsd:schema xmlns:xsd="http://www.w3.org/2001/XMLSchema" xmlns:xs="http://www.w3.org/2001/XMLSchema" xmlns:p="http://schemas.microsoft.com/office/2006/metadata/properties" xmlns:ns1="http://schemas.microsoft.com/sharepoint/v3" xmlns:ns2="CAD7385A-07AE-43A6-842E-8B888B839729" xmlns:ns3="http://schemas.microsoft.com/sharepoint/v3/fields" xmlns:ns4="d4dc1984-4e7d-439a-9f8d-a1b7ed460e00" targetNamespace="http://schemas.microsoft.com/office/2006/metadata/properties" ma:root="true" ma:fieldsID="f67a5eff6865efaa0e2f74915c1f153d" ns1:_="" ns2:_="" ns3:_="" ns4:_="">
    <xsd:import namespace="http://schemas.microsoft.com/sharepoint/v3"/>
    <xsd:import namespace="CAD7385A-07AE-43A6-842E-8B888B839729"/>
    <xsd:import namespace="http://schemas.microsoft.com/sharepoint/v3/fields"/>
    <xsd:import namespace="d4dc1984-4e7d-439a-9f8d-a1b7ed460e00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  <xsd:element ref="ns4:SharedWithUsers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D7385A-07AE-43A6-842E-8B888B839729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dc1984-4e7d-439a-9f8d-a1b7ed460e00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dlc_DocId" ma:index="3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82DE8C-A588-4389-9389-6D6A5DFE8A7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1F2A9A22-346A-475F-B023-55386102BF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3D16DE-8995-4798-943F-0CC8C1BB5FA4}">
  <ds:schemaRefs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sharepoint/v3"/>
    <ds:schemaRef ds:uri="http://schemas.microsoft.com/sharepoint/v3/fields"/>
    <ds:schemaRef ds:uri="http://purl.org/dc/terms/"/>
    <ds:schemaRef ds:uri="http://schemas.microsoft.com/office/2006/documentManagement/types"/>
    <ds:schemaRef ds:uri="CAD7385A-07AE-43A6-842E-8B888B839729"/>
    <ds:schemaRef ds:uri="http://purl.org/dc/elements/1.1/"/>
    <ds:schemaRef ds:uri="http://www.w3.org/XML/1998/namespace"/>
    <ds:schemaRef ds:uri="http://schemas.microsoft.com/office/infopath/2007/PartnerControls"/>
    <ds:schemaRef ds:uri="d4dc1984-4e7d-439a-9f8d-a1b7ed460e00"/>
  </ds:schemaRefs>
</ds:datastoreItem>
</file>

<file path=customXml/itemProps4.xml><?xml version="1.0" encoding="utf-8"?>
<ds:datastoreItem xmlns:ds="http://schemas.openxmlformats.org/officeDocument/2006/customXml" ds:itemID="{77A30212-54BC-49A7-96B6-1C2759B957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AD7385A-07AE-43A6-842E-8B888B839729"/>
    <ds:schemaRef ds:uri="http://schemas.microsoft.com/sharepoint/v3/fields"/>
    <ds:schemaRef ds:uri="d4dc1984-4e7d-439a-9f8d-a1b7ed460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NBS - 16x9 - SK - BIELA</Template>
  <TotalTime>5778</TotalTime>
  <Words>534</Words>
  <Application>Microsoft Office PowerPoint</Application>
  <PresentationFormat>Widescreen</PresentationFormat>
  <Paragraphs>58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Verdana</vt:lpstr>
      <vt:lpstr>NBS POWERPOINT 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Šesták Ľuboš</dc:creator>
  <cp:keywords/>
  <dc:description/>
  <cp:lastModifiedBy>Drinka Andrej</cp:lastModifiedBy>
  <cp:revision>280</cp:revision>
  <cp:lastPrinted>2019-02-01T13:38:05Z</cp:lastPrinted>
  <dcterms:created xsi:type="dcterms:W3CDTF">2022-05-16T11:52:56Z</dcterms:created>
  <dcterms:modified xsi:type="dcterms:W3CDTF">2023-06-08T13:10:51Z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0x0101009148F5A04DDD49CBA7127AADA5FB792B00AADE34325A8B49CDA8BB4DB53328F2140086A59482652A074F90B377E714AC8AE8</vt:lpwstr>
  </property>
  <property fmtid="{D5CDD505-2E9C-101B-9397-08002B2CF9AE}" pid="3" name="_dlc_DocIdItemGuid">
    <vt:lpwstr>25d78560-6748-45f2-bf8f-0a5effee4a3f</vt:lpwstr>
  </property>
</Properties>
</file>