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7531"/>
  <workbookPr defaultThemeVersion="124226"/>
  <mc:AlternateContent xmlns:mc="http://schemas.openxmlformats.org/markup-compatibility/2006">
    <mc:Choice Requires="x15">
      <x15ac:absPath xmlns:x15ac="http://schemas.microsoft.com/office/spreadsheetml/2010/11/ac" url="C:\Users\enoble\AppData\Local\Microsoft\Windows\INetCache\Content.Outlook\SRC8F23S\"/>
    </mc:Choice>
  </mc:AlternateContent>
  <xr:revisionPtr revIDLastSave="0" documentId="8_{F7445B83-F401-433D-A507-4D799E50028D}" xr6:coauthVersionLast="47" xr6:coauthVersionMax="47" xr10:uidLastSave="{00000000-0000-0000-0000-000000000000}"/>
  <bookViews>
    <workbookView xWindow="-110" yWindow="-110" windowWidth="19420" windowHeight="10420" firstSheet="1" activeTab="1" xr2:uid="{00000000-000D-0000-FFFF-FFFF00000000}"/>
  </bookViews>
  <sheets>
    <sheet name="Instructions" sheetId="8" r:id="rId1"/>
    <sheet name="Business model requirements" sheetId="1" r:id="rId2"/>
    <sheet name="Governance" sheetId="5" r:id="rId3"/>
    <sheet name="Risk mngt, compliance, audit" sheetId="6" r:id="rId4"/>
    <sheet name="Management and decision-making" sheetId="4" r:id="rId5"/>
    <sheet name="Experience overview" sheetId="3" r:id="rId6"/>
    <sheet name="Conclusions" sheetId="7" r:id="rId7"/>
    <sheet name="Annexes" sheetId="9" r:id="rId8"/>
  </sheets>
  <definedNames>
    <definedName name="_GoBack" localSheetId="6">Conclusions!$A$7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24" uniqueCount="154">
  <si>
    <t>Introduction and instructions</t>
  </si>
  <si>
    <t>The responsibility of the management body in its supervisory function as well as in its management function is collective. A management body fulfils its role effectively when it is able to make informed decisions and provide effective oversight. Thus, an effective management body needs to include individuals with a mix of knowledge, skills and experience that are up to date and cover the major business areas of the issuer of ARTs or CASP and their risks. It is the responsibility of the firms to ensure that the members of the management body are on an on-going basis collectively competent. However, under the legal framework, it is possible that one person meets those requrements. In such cases, it is still needed that an approprriate control framework is in place.</t>
  </si>
  <si>
    <t>Possible self-assessment tool for institution</t>
  </si>
  <si>
    <t xml:space="preserve">The suitability matrix is a possible tool for an issuer of ARTs or CASP to self-assess periodically  the collective suitability of the members of the management body. It needs to be adjusted to the legal form of the issuer and its business model. If such a matrix is not used, issuers of ARTs and CASP can document and self-assess their collective suitability in their own way, proportionate to their size, nature and complexity. </t>
  </si>
  <si>
    <t>By assessing the knowledge, skills and experience of the individual members of the management body against the major business areas of the issuer of ARTs or CASP and their risks, strengths and weaknesses in the management body can be identified and hence the collective knowledge, skills and experience can be assessed. The outcomes provide input for needs of training. They should be used to determine the required profile of new members and to situate during the supervisory fit and proper assessment process how their proposed appointment fits into the collective suitability.</t>
  </si>
  <si>
    <t xml:space="preserve">This matrix is designed to provide a collective assessment of the knowledge, skills and experience of the management body as a whole. It is expected that in a  collective body there are members with different characteristics, including different types and levels of skills and knowledge, and different professional experiences. To also take into account differences due to the number of years of experience enjoyed by the different members, a separate experience overview can be filled in. </t>
  </si>
  <si>
    <t>Internal process for filling in the matrix</t>
  </si>
  <si>
    <t xml:space="preserve">The management body as a whole is responsible for performing the self-assessment of the collective suitability, and in case this matrix is used, for setting up an internal process to fill in the matrix in an efficient, transparent, fair and critical way. There are different ways to approach this process but the main point is that it should lead in the end to a collegial discussion, not only about the scores and names crossed behind the different requirements, but most of all about the underlying motivation and the conclusions about the collective suitability. In principle, the practicalities of the internal process can be freely chosen. </t>
  </si>
  <si>
    <t>It might be deemed desirable that this matrix is filled in following completion of a questionnaire by each individual member that gives a weighting to the experience through the use of some kind of rating system. Such individual questionnaire is not provided here as the focus of the matrix is clearly collective).</t>
  </si>
  <si>
    <t>When filling in the matrix, the group context should and can be taken into account where relevant (oversight role of the parent undertaking, intragroup outsourcing arrangements, need for independent checks at subsidiary level …). The group context will also be particularly important in the description of the business model.</t>
  </si>
  <si>
    <t>Possible input for the prudential supervision</t>
  </si>
  <si>
    <t xml:space="preserve">As explained, using the suitability matrix is not mandatory based on the EBA/ESMA Fit and Proper Guidelines and consequently does not amount to a standard supervisory reporting. Nevertheless the outcomes of the matrix – just like the outcomes of any other tool that would be used by the issuer of ARTs or CASP for its self-assessment – could be requested by the competent authority as input for the supervision of the collective suitability of the management body.  This supervisory assessment should be based on the mentioned Guidelines. </t>
  </si>
  <si>
    <t>Specific and common requirements</t>
  </si>
  <si>
    <t xml:space="preserve">The template for a matrix provided below is based on a double perspective: on the one hand requirements that follow from the specific characteristics of the business model of the issuer of ARTs or CASP, on the other hand common requirements that are usually relevant for all types of issuers of ARTs or CASP (even though the degree of relevance can still vary). Module A covers the alignment with the business model; model B covers the common requirements and has three subsets of questions: (1) governance, (2) risk management, compliance and internal audit and (3) management and decision-making. For module A, the actual business lines can provide input for the appropriate adaptation of the matrix.  Even in module B, open lines appear e.g. to cover specific needs of the issuer of ARTs or CASP apart from business model considerations or to cover for national regulations that require additional knowledge, skills or expertise. </t>
  </si>
  <si>
    <t>Tables and narratives in the matrix</t>
  </si>
  <si>
    <t xml:space="preserve">The matrix will result in tables with collective scores that serve as a quantitative indication for the collective suitability of the management body.  Scores (high, medium-high, medium-low, low, absent) are defined using the term "experience" in a broad sense: it should be understood to cover both practical and theoretical aspects and include skills and knowledge. Both theoretical experiences attained through education and training and practical experience gained in previous occupations must be considered. </t>
  </si>
  <si>
    <t xml:space="preserve">Behind the scores, the names of the members who bring in most value-added for a particular requirement are crossed in the table. Taking into account that the issuer of ARTs or CASP must be able to adapt with minimal disruption if a position is vacated unexpectedly, it is expected that more than one name is crossed. The total number of names crossed will of course also vary depending on the size of the management body. “Name” can refer to current members, but can also refer to possible future members (although the collective score should only relate to the current composition). </t>
  </si>
  <si>
    <t xml:space="preserve">Besides the quantitative scores and the crossing of names, the underlying motivations are equally important. There may e.g. be a specific reason to have certain persons on the management body, because of knowledge needed for specific activities. The explanation of the scores and names crossed in the matrix can be added separately in the tables. At the end of the matrix, narrative questions appear that are meant to facilitate clear outcomes. </t>
  </si>
  <si>
    <t>Different structures</t>
  </si>
  <si>
    <t xml:space="preserve">Issuers of ARTs or CASP usually have, depending on the national regulation, one-tier or two-tier structures. In both structures the members who fulfil the management function and the members who fulfil the supervisory function need to be collectively suitable. Each area of knowledge or expertise needs to be covered collectively by the member(s) of the management body in its management function and – although the type and level of experience may be different – collectively by the member(s) of the management body in its supervisory function. The issuer of ARTs or CASP should determine how the overview of the collective suitability is best achieved. It is advisable to fill in a separate matrix for the members of the management body in its management function (as far as it is a collegial body) and the members of the management body in its supervisory function respectively. </t>
  </si>
  <si>
    <t>Alignment of the collective suitability  with the business model</t>
  </si>
  <si>
    <t xml:space="preserve">This section is meant to provide narrative descriptions of:  </t>
  </si>
  <si>
    <t xml:space="preserve"> the current business model of the issuer of ARTs or CASP:</t>
  </si>
  <si>
    <t>the main risks associated with the current business model, as included in the risk appetite framework:</t>
  </si>
  <si>
    <t>the strategy (forward-looking perspective):</t>
  </si>
  <si>
    <t>the main risks associated with this strategy:</t>
  </si>
  <si>
    <t>This section is meant to map the required collective experience of the management body in line with the main characteristics of the current business model of the issuer of ARTs or CASP, its strategy and the main associated risks that need to be managed. This mapping is done on the basis of the firm’s own break down by major geographies, business lines, subsidiaries/branches and product lines, and (sub)types of risks.</t>
  </si>
  <si>
    <t>Mirror the generic names in column A by adding the firm's own mapping in column B - add or delete rows ad deemed necessary</t>
  </si>
  <si>
    <r>
      <t xml:space="preserve">Cross the names with an "X" for the individuals who are of </t>
    </r>
    <r>
      <rPr>
        <b/>
        <i/>
        <sz val="10"/>
        <color rgb="FF000000"/>
        <rFont val="Arial"/>
        <family val="2"/>
      </rPr>
      <t>most value-added</t>
    </r>
    <r>
      <rPr>
        <i/>
        <sz val="10"/>
        <color rgb="FF000000"/>
        <rFont val="Arial"/>
        <family val="2"/>
      </rPr>
      <t xml:space="preserve"> for the particular required experience - add columns for all the members in either the management function or the supervisory function</t>
    </r>
  </si>
  <si>
    <r>
      <t xml:space="preserve">Fill in a </t>
    </r>
    <r>
      <rPr>
        <b/>
        <i/>
        <sz val="10"/>
        <color rgb="FF000000"/>
        <rFont val="Arial"/>
        <family val="2"/>
      </rPr>
      <t>collective score</t>
    </r>
    <r>
      <rPr>
        <i/>
        <sz val="10"/>
        <color rgb="FF000000"/>
        <rFont val="Arial"/>
        <family val="2"/>
      </rPr>
      <t xml:space="preserve"> for the management body in its management function/ supervisory function as a whole in its </t>
    </r>
    <r>
      <rPr>
        <b/>
        <i/>
        <sz val="10"/>
        <color rgb="FF000000"/>
        <rFont val="Arial"/>
        <family val="2"/>
      </rPr>
      <t>current</t>
    </r>
    <r>
      <rPr>
        <i/>
        <sz val="10"/>
        <color rgb="FF000000"/>
        <rFont val="Arial"/>
        <family val="2"/>
      </rPr>
      <t xml:space="preserve"> composition:</t>
    </r>
  </si>
  <si>
    <t>Name member</t>
  </si>
  <si>
    <t>A = Absent</t>
  </si>
  <si>
    <t>L = Low</t>
  </si>
  <si>
    <t>ML  = Medium-Low</t>
  </si>
  <si>
    <t>MH = Medium-High</t>
  </si>
  <si>
    <t>H = High</t>
  </si>
  <si>
    <t>Group business model / strategy</t>
  </si>
  <si>
    <t>Major business line 1</t>
  </si>
  <si>
    <t>Major business line 2</t>
  </si>
  <si>
    <t>Major business line 3</t>
  </si>
  <si>
    <t>Major business line 4</t>
  </si>
  <si>
    <t>Major geography 1</t>
  </si>
  <si>
    <t>Major geography 2</t>
  </si>
  <si>
    <t>Major geography 3</t>
  </si>
  <si>
    <t>Major geography 4</t>
  </si>
  <si>
    <t>Major branch/subsidiary 1</t>
  </si>
  <si>
    <t>Major branch/subsidiary 2</t>
  </si>
  <si>
    <t>Major branch/subsidiary 3</t>
  </si>
  <si>
    <t>Major branch/subsidiary 4</t>
  </si>
  <si>
    <t>Major product line 1</t>
  </si>
  <si>
    <t>Major product line 2</t>
  </si>
  <si>
    <t>Major product line 3</t>
  </si>
  <si>
    <t>Major product line 4</t>
  </si>
  <si>
    <t>Group-wide risks</t>
  </si>
  <si>
    <t>Operational risk subtype 1</t>
  </si>
  <si>
    <t>Operational risk subtype 2</t>
  </si>
  <si>
    <t>liquidity risk subtype 1</t>
  </si>
  <si>
    <t>Liquidity risk subtype 2</t>
  </si>
  <si>
    <t>ICT risk subtype 1</t>
  </si>
  <si>
    <t>ICT risk subtype 2</t>
  </si>
  <si>
    <t>Legal / reputational risk subtype 1</t>
  </si>
  <si>
    <t>Legal / reputational risk subtype 2</t>
  </si>
  <si>
    <t>Other risk subtype 1</t>
  </si>
  <si>
    <t>Other risk subtype 2</t>
  </si>
  <si>
    <t>Common requirements</t>
  </si>
  <si>
    <t xml:space="preserve">A. Governance </t>
  </si>
  <si>
    <t>This section is meant to map how the organisational structure of the issuer of ARTs or CASP is set up and how responsibilities are allocated and monitored.</t>
  </si>
  <si>
    <t>Assessing the setup and functioning of the administrative organisation</t>
  </si>
  <si>
    <t>Assessing the setup and functioning of the internal control system</t>
  </si>
  <si>
    <t>Assessing the setup and functioning of group-wide governance arrangements (e.g. relationships between parent and subsidiaries and/or branches)</t>
  </si>
  <si>
    <t>Assessing the setup and functioning of Human Resources</t>
  </si>
  <si>
    <t>Suitability assessment of members of the management body or staff functioning below the level of the management body</t>
  </si>
  <si>
    <t>Policies and procedures for the induction, training and professional development of the members of the management body or institution-wide</t>
  </si>
  <si>
    <t>Remuneration policy and practices for significant issuers and using incentives  to influence behaviours</t>
  </si>
  <si>
    <t>Succession planning</t>
  </si>
  <si>
    <t>Policy on outsourcing and supervision of outsourced activities</t>
  </si>
  <si>
    <t>Other relevant governance topics can be included below (e.g. if the firm is going through a major restructuring exercise which requires specific organisational experience, ...):</t>
  </si>
  <si>
    <t>To be completed, if and insofar as present</t>
  </si>
  <si>
    <r>
      <t>*</t>
    </r>
    <r>
      <rPr>
        <sz val="7"/>
        <color rgb="FF000000"/>
        <rFont val="Times New Roman"/>
        <family val="1"/>
      </rPr>
      <t xml:space="preserve">         </t>
    </r>
    <r>
      <rPr>
        <sz val="10"/>
        <color rgb="FF000000"/>
        <rFont val="Arial"/>
        <family val="2"/>
      </rPr>
      <t> </t>
    </r>
  </si>
  <si>
    <t>B. Compliance, risk management and audit</t>
  </si>
  <si>
    <t>This section is meant to map the experience of the members of the management body for a variety of topics from the internal control framework  (including first-line-defences and the independent control function as a second-line-defence).Furthermore, this section maps the experience of the members of the management body with regard to compliance (a second-line-defence) and internal audit (the third-line-defence) .</t>
  </si>
  <si>
    <t>Setting and implementing the firm's risk strategy, risk culture and risk appetite</t>
  </si>
  <si>
    <t>Setting up an independent risk mangement function  and/or assessing its setup, functioning and effectiveness</t>
  </si>
  <si>
    <t xml:space="preserve">Policy on risk management and corresponding procedures and measures </t>
  </si>
  <si>
    <t>Laws and regulations concerning risk management</t>
  </si>
  <si>
    <t>Financial information and regulatory reporting</t>
  </si>
  <si>
    <t>Setting up the compliance function and/or assessing its setup, functioning and effectiveness</t>
  </si>
  <si>
    <t>Policy on compliance and corresponding procedures and measures</t>
  </si>
  <si>
    <t>Whistleblowing mechanisms</t>
  </si>
  <si>
    <t>Setting up the internal audit function and/or assessing its setup, functioning and effectiveness</t>
  </si>
  <si>
    <t xml:space="preserve">Setting up or overseeing the (annual) audit plan </t>
  </si>
  <si>
    <t>Other topics of risk management, compliance or internal audit can be included below (e.g. when the issuer of ARTs or CASP is going through major court cases or specific risk management issues not covered in the business model mapping) can be included below:</t>
  </si>
  <si>
    <t>C. Management, strategy and decision-making</t>
  </si>
  <si>
    <t>This section is meant to map the managerial knowledge, expertise and skills of the members of the management body. Furthermore, this section assesses the collective decision making skills of the members of the management body.</t>
  </si>
  <si>
    <t>Managing processes and tasks and providing direction and guidance to others</t>
  </si>
  <si>
    <t>Setting tone at the top: consistency in word and deed and acting in accordance with the own stated values and beliefs</t>
  </si>
  <si>
    <t xml:space="preserve">Development of the firm's culture </t>
  </si>
  <si>
    <t>Oversight, either over the members of the management body in  its management function or the day-to-day management</t>
  </si>
  <si>
    <t>Social, ethical and professional standards</t>
  </si>
  <si>
    <t>Engaging external experts for the proper execution of own tasks</t>
  </si>
  <si>
    <t>Developing and implementing strategy and business models</t>
  </si>
  <si>
    <t>Discovering and exploiting opportunities with regard to business sustainability</t>
  </si>
  <si>
    <t>Matching of products with specific target groups  of clients</t>
  </si>
  <si>
    <t>Identifying the long-term interests of the company in assessing products, services and markets in which the company operates and to act accordingly</t>
  </si>
  <si>
    <t>Communication about strategy, policies and objectives within the firm  in a clear and transparent way</t>
  </si>
  <si>
    <t>External communication and knowing when stakeholders (such as supervisory authorities, shareholders, clients and external auditors) have to be informed</t>
  </si>
  <si>
    <t>Organisation of internal decision-making process in general</t>
  </si>
  <si>
    <t>Chairing of an internal decision-making body</t>
  </si>
  <si>
    <t>Oversight of executives (either supervisory function over management function, or management function over executives below the management body)</t>
  </si>
  <si>
    <t>Ensuring meeting takes place with sufficient frequency</t>
  </si>
  <si>
    <t>Communication in multi-lingual context if needed</t>
  </si>
  <si>
    <t>Information-gathering (internally or externally) in order to take timely and well-informed decisions</t>
  </si>
  <si>
    <t>Ensuring  that sufficient alternatives are being weighed in a decision-making process</t>
  </si>
  <si>
    <t>Fostering open and inclusive decision-making with room for constructive and robust challenge of proposals</t>
  </si>
  <si>
    <t xml:space="preserve">Weighing the interests of all stakeholders in a decision-making process </t>
  </si>
  <si>
    <t>Recognizing and raising the issue of conflicts of interests in the decision-making process</t>
  </si>
  <si>
    <t>Assessing sufficiently whether decisions have been taken in line with the company strategy</t>
  </si>
  <si>
    <t>Laying down and formalising decisions that have been agreed upon</t>
  </si>
  <si>
    <t>Other relevant topics of management or decision-making (such as specificities due to the one tier or two tier structure of the firm) can be included below:</t>
  </si>
  <si>
    <t>Experience overview</t>
  </si>
  <si>
    <t>This section is meant to collect an overview of past financial professional experience present in the management body, in the own firm or elsewhere. It also provides a quick overview of other types of experience. The overview is meant to help the assessment of the collective suitability also in light of the need to have a diversity of experiences and the need to set up appropriate succession planning.</t>
  </si>
  <si>
    <t xml:space="preserve">Please fill in the appropriate (number of) year(s) of professional experience. </t>
  </si>
  <si>
    <t>Year in which mandate needs to be renewed</t>
  </si>
  <si>
    <t>Numbers of years serving in a non-executive position in the own institution/group</t>
  </si>
  <si>
    <t>Number of years serving in an executive position in the own institution/group</t>
  </si>
  <si>
    <t>Number of years of  financial experience in financial entities other than the own firm</t>
  </si>
  <si>
    <t>Number of years of  financial experience in medium-sized firm other than the own firm</t>
  </si>
  <si>
    <t xml:space="preserve">Number of years of  financial experience in small firms other than the own firm </t>
  </si>
  <si>
    <t>Number of years in management positions</t>
  </si>
  <si>
    <t>Number of years of experience other than management or financial sector (e.g. academic, ICT, legal practice …)</t>
  </si>
  <si>
    <t>Overall picture  of the collective suitability</t>
  </si>
  <si>
    <t>This section is meant to assess the collective suitability of the members of the management body, taking into account the mapping of the experience of all members in the context of the overall management body composition.</t>
  </si>
  <si>
    <t>What are the strengths of the management function or of the supervisory function?</t>
  </si>
  <si>
    <t>What are the weaknesses of the management function or the supervisory function? How and under which timeline will these be managed or mitigated? How effective have been the measures already adopted to manage or mitigate weaknesses?</t>
  </si>
  <si>
    <t>Considerations regarding the overall composition of the management body</t>
  </si>
  <si>
    <t>Explain here why the institution deems this composition of the management function and of the supervisory functions adequate and effective; e.g.:</t>
  </si>
  <si>
    <r>
      <t>-</t>
    </r>
    <r>
      <rPr>
        <sz val="7"/>
        <color rgb="FF000000"/>
        <rFont val="Times New Roman"/>
        <family val="1"/>
      </rPr>
      <t xml:space="preserve">       </t>
    </r>
    <r>
      <rPr>
        <sz val="10"/>
        <color rgb="FF000000"/>
        <rFont val="Arial"/>
        <family val="2"/>
      </rPr>
      <t>How is the collaboration between members?</t>
    </r>
  </si>
  <si>
    <r>
      <t>-</t>
    </r>
    <r>
      <rPr>
        <sz val="7"/>
        <color rgb="FF000000"/>
        <rFont val="Times New Roman"/>
        <family val="1"/>
      </rPr>
      <t xml:space="preserve">       </t>
    </r>
    <r>
      <rPr>
        <sz val="10"/>
        <color rgb="FF000000"/>
        <rFont val="Arial"/>
        <family val="2"/>
      </rPr>
      <t>What roles do the various people have for the dynamics of group discussions and decisions?</t>
    </r>
  </si>
  <si>
    <r>
      <t>-</t>
    </r>
    <r>
      <rPr>
        <sz val="7"/>
        <color rgb="FF000000"/>
        <rFont val="Times New Roman"/>
        <family val="1"/>
      </rPr>
      <t xml:space="preserve">       </t>
    </r>
    <r>
      <rPr>
        <sz val="10"/>
        <color rgb="FF000000"/>
        <rFont val="Arial"/>
        <family val="2"/>
      </rPr>
      <t xml:space="preserve">What particular characteristics do members have that add to the collective suitability? </t>
    </r>
  </si>
  <si>
    <r>
      <t>-</t>
    </r>
    <r>
      <rPr>
        <sz val="7"/>
        <color rgb="FF000000"/>
        <rFont val="Times New Roman"/>
        <family val="1"/>
      </rPr>
      <t xml:space="preserve">       </t>
    </r>
    <r>
      <rPr>
        <sz val="10"/>
        <color rgb="FF000000"/>
        <rFont val="Arial"/>
        <family val="2"/>
      </rPr>
      <t>Is the board size appropriate?</t>
    </r>
  </si>
  <si>
    <t xml:space="preserve">Having in mind a long term perspective on the institution (major challenges ahead such as business model sustainability, mergers or take-overs, restructuring, new markets …) but also succession planning, what will be the future needs for the collective suitability of the management body? </t>
  </si>
  <si>
    <t>Annexes</t>
  </si>
  <si>
    <t>This section is meant - for internal records purposes - to briefly explain the internal process behind filling in the matrix, give extra explanations for the scores where desired and insert an overview of documentation that is attached to this matrix.</t>
  </si>
  <si>
    <t>Aspects that can be covered:</t>
  </si>
  <si>
    <t>- Parties involved</t>
  </si>
  <si>
    <t>- Timing (annual assessment, regular assessment, ad hoc assessment)</t>
  </si>
  <si>
    <t>- Information gathered</t>
  </si>
  <si>
    <t>Extra explanations regarding scores for the different modules</t>
  </si>
  <si>
    <t>Business model alignment</t>
  </si>
  <si>
    <t>Governance</t>
  </si>
  <si>
    <t>Risk management, compliance and audit</t>
  </si>
  <si>
    <t>Management, strategy and decision-making</t>
  </si>
  <si>
    <t>Overview of attachments</t>
  </si>
  <si>
    <t>List with document names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7" x14ac:knownFonts="1">
    <font>
      <sz val="11"/>
      <color theme="1"/>
      <name val="Calibri"/>
      <family val="2"/>
      <scheme val="minor"/>
    </font>
    <font>
      <b/>
      <sz val="15"/>
      <color theme="3"/>
      <name val="Calibri"/>
      <family val="2"/>
      <scheme val="minor"/>
    </font>
    <font>
      <b/>
      <sz val="13"/>
      <color theme="3"/>
      <name val="Calibri"/>
      <family val="2"/>
      <scheme val="minor"/>
    </font>
    <font>
      <b/>
      <sz val="15"/>
      <color rgb="FF1F497D"/>
      <name val="Calibri"/>
      <family val="2"/>
      <scheme val="minor"/>
    </font>
    <font>
      <i/>
      <sz val="10"/>
      <color rgb="FF000000"/>
      <name val="Arial"/>
      <family val="2"/>
    </font>
    <font>
      <b/>
      <i/>
      <sz val="10"/>
      <color rgb="FF000000"/>
      <name val="Arial"/>
      <family val="2"/>
    </font>
    <font>
      <sz val="10"/>
      <color rgb="FF000000"/>
      <name val="Arial"/>
      <family val="2"/>
    </font>
    <font>
      <sz val="10"/>
      <color rgb="FF000000"/>
      <name val="Symbol"/>
      <family val="1"/>
      <charset val="2"/>
    </font>
    <font>
      <sz val="7"/>
      <color rgb="FF000000"/>
      <name val="Times New Roman"/>
      <family val="1"/>
    </font>
    <font>
      <sz val="10"/>
      <color theme="1"/>
      <name val="Calibri"/>
      <family val="2"/>
      <scheme val="minor"/>
    </font>
    <font>
      <b/>
      <sz val="16"/>
      <color rgb="FF1F497D"/>
      <name val="Calibri"/>
      <family val="2"/>
      <scheme val="minor"/>
    </font>
    <font>
      <b/>
      <sz val="20"/>
      <color rgb="FF1F497D"/>
      <name val="Calibri"/>
      <family val="2"/>
      <scheme val="minor"/>
    </font>
    <font>
      <b/>
      <sz val="10"/>
      <color rgb="FF000000"/>
      <name val="Arial"/>
      <family val="2"/>
    </font>
    <font>
      <sz val="11"/>
      <color rgb="FF000000"/>
      <name val="Calibri"/>
      <family val="2"/>
      <scheme val="minor"/>
    </font>
    <font>
      <b/>
      <sz val="13"/>
      <color rgb="FF1F497D"/>
      <name val="Calibri"/>
      <family val="2"/>
      <scheme val="minor"/>
    </font>
    <font>
      <sz val="10"/>
      <color theme="1"/>
      <name val="Arial"/>
      <family val="2"/>
    </font>
    <font>
      <sz val="10"/>
      <name val="Arial"/>
      <family val="2"/>
    </font>
  </fonts>
  <fills count="9">
    <fill>
      <patternFill patternType="none"/>
    </fill>
    <fill>
      <patternFill patternType="gray125"/>
    </fill>
    <fill>
      <patternFill patternType="solid">
        <fgColor rgb="FFB3B3B3"/>
        <bgColor indexed="64"/>
      </patternFill>
    </fill>
    <fill>
      <patternFill patternType="solid">
        <fgColor rgb="FFE6E6E6"/>
        <bgColor indexed="64"/>
      </patternFill>
    </fill>
    <fill>
      <patternFill patternType="solid">
        <fgColor rgb="FFD9D9D9"/>
        <bgColor indexed="64"/>
      </patternFill>
    </fill>
    <fill>
      <patternFill patternType="solid">
        <fgColor theme="0"/>
        <bgColor indexed="64"/>
      </patternFill>
    </fill>
    <fill>
      <patternFill patternType="solid">
        <fgColor theme="8" tint="0.79998168889431442"/>
        <bgColor indexed="64"/>
      </patternFill>
    </fill>
    <fill>
      <patternFill patternType="solid">
        <fgColor theme="9" tint="0.79998168889431442"/>
        <bgColor indexed="64"/>
      </patternFill>
    </fill>
    <fill>
      <patternFill patternType="solid">
        <fgColor rgb="FFBFBFBF"/>
        <bgColor indexed="64"/>
      </patternFill>
    </fill>
  </fills>
  <borders count="25">
    <border>
      <left/>
      <right/>
      <top/>
      <bottom/>
      <diagonal/>
    </border>
    <border>
      <left/>
      <right/>
      <top/>
      <bottom style="thick">
        <color theme="4"/>
      </bottom>
      <diagonal/>
    </border>
    <border>
      <left/>
      <right/>
      <top/>
      <bottom style="thick">
        <color theme="4" tint="0.499984740745262"/>
      </bottom>
      <diagonal/>
    </border>
    <border>
      <left/>
      <right/>
      <top/>
      <bottom style="thick">
        <color rgb="FF4F81BD"/>
      </bottom>
      <diagonal/>
    </border>
    <border>
      <left style="medium">
        <color indexed="64"/>
      </left>
      <right/>
      <top/>
      <bottom style="medium">
        <color indexed="64"/>
      </bottom>
      <diagonal/>
    </border>
    <border>
      <left/>
      <right/>
      <top/>
      <bottom style="medium">
        <color indexed="64"/>
      </bottom>
      <diagonal/>
    </border>
    <border>
      <left style="medium">
        <color indexed="64"/>
      </left>
      <right/>
      <top/>
      <bottom/>
      <diagonal/>
    </border>
    <border>
      <left style="medium">
        <color indexed="64"/>
      </left>
      <right style="medium">
        <color indexed="64"/>
      </right>
      <top/>
      <bottom style="medium">
        <color indexed="64"/>
      </bottom>
      <diagonal/>
    </border>
    <border>
      <left style="medium">
        <color indexed="64"/>
      </left>
      <right style="medium">
        <color indexed="64"/>
      </right>
      <top/>
      <bottom/>
      <diagonal/>
    </border>
    <border>
      <left/>
      <right style="medium">
        <color indexed="64"/>
      </right>
      <top/>
      <bottom style="medium">
        <color indexed="64"/>
      </bottom>
      <diagonal/>
    </border>
    <border>
      <left/>
      <right style="medium">
        <color indexed="64"/>
      </right>
      <top/>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top style="thick">
        <color rgb="FF4F81BD"/>
      </top>
      <bottom style="medium">
        <color indexed="64"/>
      </bottom>
      <diagonal/>
    </border>
    <border>
      <left/>
      <right/>
      <top style="thick">
        <color rgb="FF4F81BD"/>
      </top>
      <bottom style="medium">
        <color indexed="64"/>
      </bottom>
      <diagonal/>
    </border>
    <border>
      <left style="medium">
        <color indexed="64"/>
      </left>
      <right/>
      <top style="medium">
        <color indexed="64"/>
      </top>
      <bottom/>
      <diagonal/>
    </border>
    <border>
      <left/>
      <right/>
      <top style="medium">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medium">
        <color indexed="64"/>
      </right>
      <top style="medium">
        <color indexed="64"/>
      </top>
      <bottom/>
      <diagonal/>
    </border>
    <border>
      <left/>
      <right/>
      <top style="thick">
        <color rgb="FF4F81BD"/>
      </top>
      <bottom style="thick">
        <color rgb="FF4F81BD"/>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style="thin">
        <color indexed="64"/>
      </right>
      <top style="medium">
        <color indexed="64"/>
      </top>
      <bottom style="medium">
        <color indexed="64"/>
      </bottom>
      <diagonal/>
    </border>
  </borders>
  <cellStyleXfs count="3">
    <xf numFmtId="0" fontId="0" fillId="0" borderId="0"/>
    <xf numFmtId="0" fontId="1" fillId="0" borderId="1" applyNumberFormat="0" applyFill="0" applyAlignment="0" applyProtection="0"/>
    <xf numFmtId="0" fontId="2" fillId="0" borderId="2" applyNumberFormat="0" applyFill="0" applyAlignment="0" applyProtection="0"/>
  </cellStyleXfs>
  <cellXfs count="93">
    <xf numFmtId="0" fontId="0" fillId="0" borderId="0" xfId="0"/>
    <xf numFmtId="0" fontId="3" fillId="2" borderId="3" xfId="0" applyFont="1" applyFill="1" applyBorder="1" applyAlignment="1">
      <alignment vertical="center" wrapText="1"/>
    </xf>
    <xf numFmtId="0" fontId="4" fillId="2" borderId="0" xfId="0" applyFont="1" applyFill="1" applyAlignment="1">
      <alignment vertical="center" wrapText="1"/>
    </xf>
    <xf numFmtId="0" fontId="4" fillId="0" borderId="6" xfId="0" applyFont="1" applyBorder="1" applyAlignment="1">
      <alignment vertical="center" wrapText="1"/>
    </xf>
    <xf numFmtId="0" fontId="4" fillId="0" borderId="4" xfId="0" applyFont="1" applyBorder="1" applyAlignment="1">
      <alignment vertical="center" wrapText="1"/>
    </xf>
    <xf numFmtId="0" fontId="6" fillId="0" borderId="6" xfId="0" applyFont="1" applyBorder="1" applyAlignment="1">
      <alignment vertical="center" wrapText="1"/>
    </xf>
    <xf numFmtId="0" fontId="6" fillId="3" borderId="11" xfId="0" applyFont="1" applyFill="1" applyBorder="1" applyAlignment="1">
      <alignment vertical="center" wrapText="1"/>
    </xf>
    <xf numFmtId="0" fontId="6" fillId="0" borderId="9" xfId="0" applyFont="1" applyBorder="1" applyAlignment="1">
      <alignment vertical="center" wrapText="1"/>
    </xf>
    <xf numFmtId="0" fontId="6" fillId="3" borderId="7" xfId="0" applyFont="1" applyFill="1" applyBorder="1" applyAlignment="1">
      <alignment vertical="center" wrapText="1"/>
    </xf>
    <xf numFmtId="0" fontId="6" fillId="3" borderId="8" xfId="0" applyFont="1" applyFill="1" applyBorder="1" applyAlignment="1">
      <alignment vertical="center" wrapText="1"/>
    </xf>
    <xf numFmtId="0" fontId="4" fillId="0" borderId="12" xfId="0" applyFont="1" applyBorder="1" applyAlignment="1">
      <alignment vertical="center" wrapText="1"/>
    </xf>
    <xf numFmtId="0" fontId="4" fillId="0" borderId="7" xfId="0" applyFont="1" applyBorder="1" applyAlignment="1">
      <alignment vertical="center" wrapText="1"/>
    </xf>
    <xf numFmtId="0" fontId="7" fillId="4" borderId="7" xfId="0" applyFont="1" applyFill="1" applyBorder="1" applyAlignment="1">
      <alignment vertical="center" wrapText="1"/>
    </xf>
    <xf numFmtId="0" fontId="6" fillId="0" borderId="9" xfId="0" applyFont="1" applyBorder="1" applyAlignment="1">
      <alignment horizontal="left" vertical="top" wrapText="1"/>
    </xf>
    <xf numFmtId="0" fontId="6" fillId="0" borderId="11" xfId="0" applyFont="1" applyBorder="1" applyAlignment="1">
      <alignment horizontal="left" vertical="top" wrapText="1"/>
    </xf>
    <xf numFmtId="0" fontId="4" fillId="6" borderId="11" xfId="0" applyFont="1" applyFill="1" applyBorder="1" applyAlignment="1">
      <alignment horizontal="center" vertical="top" wrapText="1"/>
    </xf>
    <xf numFmtId="0" fontId="4" fillId="6" borderId="8" xfId="0" applyFont="1" applyFill="1" applyBorder="1" applyAlignment="1">
      <alignment horizontal="left" vertical="top" wrapText="1"/>
    </xf>
    <xf numFmtId="0" fontId="6" fillId="6" borderId="9" xfId="0" applyFont="1" applyFill="1" applyBorder="1" applyAlignment="1">
      <alignment horizontal="left" vertical="top" wrapText="1"/>
    </xf>
    <xf numFmtId="0" fontId="6" fillId="0" borderId="0" xfId="0" applyFont="1" applyAlignment="1">
      <alignment horizontal="left" vertical="top" wrapText="1"/>
    </xf>
    <xf numFmtId="0" fontId="6" fillId="0" borderId="19" xfId="0" applyFont="1" applyBorder="1" applyAlignment="1">
      <alignment horizontal="left" vertical="top" wrapText="1"/>
    </xf>
    <xf numFmtId="0" fontId="6" fillId="6" borderId="19" xfId="0" applyFont="1" applyFill="1" applyBorder="1" applyAlignment="1">
      <alignment horizontal="left" vertical="top" wrapText="1"/>
    </xf>
    <xf numFmtId="0" fontId="6" fillId="7" borderId="11" xfId="0" applyFont="1" applyFill="1" applyBorder="1" applyAlignment="1">
      <alignment horizontal="left" vertical="top" wrapText="1"/>
    </xf>
    <xf numFmtId="0" fontId="6" fillId="7" borderId="19" xfId="0" applyFont="1" applyFill="1" applyBorder="1" applyAlignment="1">
      <alignment horizontal="left" vertical="top" wrapText="1"/>
    </xf>
    <xf numFmtId="0" fontId="6" fillId="7" borderId="7" xfId="0" applyFont="1" applyFill="1" applyBorder="1" applyAlignment="1">
      <alignment horizontal="left" vertical="top" wrapText="1"/>
    </xf>
    <xf numFmtId="0" fontId="6" fillId="7" borderId="9" xfId="0" applyFont="1" applyFill="1" applyBorder="1" applyAlignment="1">
      <alignment horizontal="left" vertical="top" wrapText="1"/>
    </xf>
    <xf numFmtId="0" fontId="6" fillId="4" borderId="11" xfId="0" applyFont="1" applyFill="1" applyBorder="1" applyAlignment="1">
      <alignment vertical="center" wrapText="1"/>
    </xf>
    <xf numFmtId="0" fontId="6" fillId="4" borderId="7" xfId="0" applyFont="1" applyFill="1" applyBorder="1" applyAlignment="1">
      <alignment vertical="center" wrapText="1"/>
    </xf>
    <xf numFmtId="0" fontId="6" fillId="4" borderId="8" xfId="0" applyFont="1" applyFill="1" applyBorder="1" applyAlignment="1">
      <alignment vertical="center" wrapText="1"/>
    </xf>
    <xf numFmtId="0" fontId="6" fillId="4" borderId="12" xfId="0" applyFont="1" applyFill="1" applyBorder="1" applyAlignment="1">
      <alignment vertical="center" wrapText="1"/>
    </xf>
    <xf numFmtId="0" fontId="9" fillId="0" borderId="0" xfId="0" applyFont="1" applyAlignment="1">
      <alignment vertical="top"/>
    </xf>
    <xf numFmtId="0" fontId="9" fillId="7" borderId="0" xfId="0" applyFont="1" applyFill="1" applyAlignment="1">
      <alignment vertical="top"/>
    </xf>
    <xf numFmtId="0" fontId="3" fillId="2" borderId="21" xfId="0" applyFont="1" applyFill="1" applyBorder="1" applyAlignment="1">
      <alignment vertical="center" wrapText="1"/>
    </xf>
    <xf numFmtId="0" fontId="9" fillId="5" borderId="0" xfId="0" applyFont="1" applyFill="1" applyAlignment="1">
      <alignment vertical="top"/>
    </xf>
    <xf numFmtId="0" fontId="6" fillId="0" borderId="10" xfId="0" applyFont="1" applyBorder="1" applyAlignment="1">
      <alignment horizontal="left" vertical="top" wrapText="1"/>
    </xf>
    <xf numFmtId="0" fontId="7" fillId="4" borderId="4" xfId="0" applyFont="1" applyFill="1" applyBorder="1" applyAlignment="1">
      <alignment vertical="center" wrapText="1"/>
    </xf>
    <xf numFmtId="0" fontId="6" fillId="0" borderId="22" xfId="0" applyFont="1" applyBorder="1" applyAlignment="1">
      <alignment horizontal="left" vertical="top" wrapText="1"/>
    </xf>
    <xf numFmtId="0" fontId="6" fillId="0" borderId="23" xfId="0" applyFont="1" applyBorder="1" applyAlignment="1">
      <alignment horizontal="left" vertical="top" wrapText="1"/>
    </xf>
    <xf numFmtId="0" fontId="6" fillId="6" borderId="23" xfId="0" applyFont="1" applyFill="1" applyBorder="1" applyAlignment="1">
      <alignment horizontal="left" vertical="top" wrapText="1"/>
    </xf>
    <xf numFmtId="0" fontId="4" fillId="0" borderId="15" xfId="0" applyFont="1" applyBorder="1" applyAlignment="1">
      <alignment vertical="center" wrapText="1"/>
    </xf>
    <xf numFmtId="0" fontId="6" fillId="5" borderId="0" xfId="0" applyFont="1" applyFill="1" applyAlignment="1">
      <alignment horizontal="left" vertical="top" wrapText="1"/>
    </xf>
    <xf numFmtId="0" fontId="6" fillId="0" borderId="12" xfId="0" applyFont="1" applyBorder="1" applyAlignment="1">
      <alignment horizontal="left" vertical="top" wrapText="1"/>
    </xf>
    <xf numFmtId="0" fontId="6" fillId="0" borderId="20" xfId="0" applyFont="1" applyBorder="1" applyAlignment="1">
      <alignment horizontal="left" vertical="top" wrapText="1"/>
    </xf>
    <xf numFmtId="0" fontId="6" fillId="6" borderId="20" xfId="0" applyFont="1" applyFill="1" applyBorder="1" applyAlignment="1">
      <alignment horizontal="left" vertical="top" wrapText="1"/>
    </xf>
    <xf numFmtId="0" fontId="6" fillId="5" borderId="16" xfId="0" applyFont="1" applyFill="1" applyBorder="1" applyAlignment="1">
      <alignment horizontal="left" vertical="top" wrapText="1"/>
    </xf>
    <xf numFmtId="0" fontId="6" fillId="5" borderId="5" xfId="0" applyFont="1" applyFill="1" applyBorder="1" applyAlignment="1">
      <alignment horizontal="left" vertical="top" wrapText="1"/>
    </xf>
    <xf numFmtId="0" fontId="6" fillId="0" borderId="24" xfId="0" applyFont="1" applyBorder="1" applyAlignment="1">
      <alignment horizontal="left" vertical="top" wrapText="1"/>
    </xf>
    <xf numFmtId="0" fontId="12" fillId="0" borderId="7" xfId="0" applyFont="1" applyBorder="1" applyAlignment="1">
      <alignment vertical="center"/>
    </xf>
    <xf numFmtId="0" fontId="13" fillId="0" borderId="7" xfId="0" applyFont="1" applyBorder="1" applyAlignment="1">
      <alignment vertical="center"/>
    </xf>
    <xf numFmtId="0" fontId="12" fillId="3" borderId="7" xfId="0" applyFont="1" applyFill="1" applyBorder="1" applyAlignment="1">
      <alignment vertical="center" wrapText="1"/>
    </xf>
    <xf numFmtId="0" fontId="0" fillId="0" borderId="0" xfId="0" applyAlignment="1">
      <alignment wrapText="1"/>
    </xf>
    <xf numFmtId="0" fontId="12" fillId="3" borderId="11" xfId="0" applyFont="1" applyFill="1" applyBorder="1" applyAlignment="1">
      <alignment vertical="center" wrapText="1"/>
    </xf>
    <xf numFmtId="0" fontId="12" fillId="0" borderId="7" xfId="0" applyFont="1" applyBorder="1" applyAlignment="1">
      <alignment vertical="center" wrapText="1"/>
    </xf>
    <xf numFmtId="0" fontId="13" fillId="0" borderId="7" xfId="0" applyFont="1" applyBorder="1" applyAlignment="1">
      <alignment vertical="center" wrapText="1"/>
    </xf>
    <xf numFmtId="0" fontId="12" fillId="0" borderId="11" xfId="0" applyFont="1" applyBorder="1" applyAlignment="1">
      <alignment vertical="center" wrapText="1"/>
    </xf>
    <xf numFmtId="0" fontId="14" fillId="3" borderId="11" xfId="0" applyFont="1" applyFill="1" applyBorder="1" applyAlignment="1">
      <alignment vertical="center"/>
    </xf>
    <xf numFmtId="0" fontId="4" fillId="3" borderId="8" xfId="0" applyFont="1" applyFill="1" applyBorder="1" applyAlignment="1">
      <alignment vertical="center"/>
    </xf>
    <xf numFmtId="0" fontId="4" fillId="3" borderId="7" xfId="0" applyFont="1" applyFill="1" applyBorder="1" applyAlignment="1">
      <alignment vertical="center"/>
    </xf>
    <xf numFmtId="0" fontId="14" fillId="3" borderId="7" xfId="0" applyFont="1" applyFill="1" applyBorder="1" applyAlignment="1">
      <alignment vertical="center" wrapText="1"/>
    </xf>
    <xf numFmtId="0" fontId="4" fillId="3" borderId="7" xfId="0" applyFont="1" applyFill="1" applyBorder="1" applyAlignment="1">
      <alignment vertical="center" wrapText="1"/>
    </xf>
    <xf numFmtId="0" fontId="13" fillId="0" borderId="8" xfId="0" applyFont="1" applyBorder="1" applyAlignment="1">
      <alignment vertical="center"/>
    </xf>
    <xf numFmtId="0" fontId="6" fillId="0" borderId="0" xfId="0" applyFont="1" applyAlignment="1">
      <alignment vertical="top" wrapText="1"/>
    </xf>
    <xf numFmtId="0" fontId="15" fillId="0" borderId="0" xfId="0" applyFont="1" applyAlignment="1">
      <alignment vertical="top" wrapText="1"/>
    </xf>
    <xf numFmtId="0" fontId="1" fillId="8" borderId="1" xfId="1" applyFill="1" applyAlignment="1">
      <alignment vertical="top" wrapText="1"/>
    </xf>
    <xf numFmtId="0" fontId="2" fillId="4" borderId="2" xfId="2" applyFill="1" applyAlignment="1">
      <alignment vertical="top" wrapText="1"/>
    </xf>
    <xf numFmtId="0" fontId="9" fillId="6" borderId="12" xfId="0" applyFont="1" applyFill="1" applyBorder="1" applyAlignment="1">
      <alignment vertical="top"/>
    </xf>
    <xf numFmtId="0" fontId="4" fillId="6" borderId="7" xfId="0" applyFont="1" applyFill="1" applyBorder="1" applyAlignment="1">
      <alignment horizontal="left" vertical="top" wrapText="1"/>
    </xf>
    <xf numFmtId="0" fontId="12" fillId="3" borderId="8" xfId="0" applyFont="1" applyFill="1" applyBorder="1" applyAlignment="1">
      <alignment horizontal="left" vertical="center" wrapText="1"/>
    </xf>
    <xf numFmtId="0" fontId="6" fillId="3" borderId="8" xfId="0" applyFont="1" applyFill="1" applyBorder="1" applyAlignment="1">
      <alignment horizontal="left" vertical="center" wrapText="1"/>
    </xf>
    <xf numFmtId="0" fontId="6" fillId="3" borderId="8" xfId="0" applyFont="1" applyFill="1" applyBorder="1" applyAlignment="1">
      <alignment horizontal="left" vertical="center" wrapText="1" indent="5"/>
    </xf>
    <xf numFmtId="0" fontId="16" fillId="0" borderId="0" xfId="0" applyFont="1" applyAlignment="1">
      <alignment vertical="top" wrapText="1"/>
    </xf>
    <xf numFmtId="0" fontId="4" fillId="0" borderId="15" xfId="0" applyFont="1" applyBorder="1" applyAlignment="1">
      <alignment horizontal="left" vertical="top" wrapText="1"/>
    </xf>
    <xf numFmtId="0" fontId="4" fillId="0" borderId="16" xfId="0" applyFont="1" applyBorder="1" applyAlignment="1">
      <alignment horizontal="left" vertical="top" wrapText="1"/>
    </xf>
    <xf numFmtId="0" fontId="11" fillId="2" borderId="3" xfId="0" applyFont="1" applyFill="1" applyBorder="1" applyAlignment="1">
      <alignment horizontal="left" vertical="top" wrapText="1"/>
    </xf>
    <xf numFmtId="0" fontId="4" fillId="2" borderId="13" xfId="0" applyFont="1" applyFill="1" applyBorder="1" applyAlignment="1">
      <alignment horizontal="left" vertical="top" wrapText="1"/>
    </xf>
    <xf numFmtId="0" fontId="4" fillId="2" borderId="14" xfId="0" applyFont="1" applyFill="1" applyBorder="1" applyAlignment="1">
      <alignment horizontal="left" vertical="top" wrapText="1"/>
    </xf>
    <xf numFmtId="0" fontId="4" fillId="2" borderId="17" xfId="0" applyFont="1" applyFill="1" applyBorder="1" applyAlignment="1">
      <alignment horizontal="left" vertical="top" wrapText="1"/>
    </xf>
    <xf numFmtId="0" fontId="4" fillId="2" borderId="18" xfId="0" applyFont="1" applyFill="1" applyBorder="1" applyAlignment="1">
      <alignment horizontal="left" vertical="top" wrapText="1"/>
    </xf>
    <xf numFmtId="0" fontId="6" fillId="0" borderId="8" xfId="0" applyFont="1" applyBorder="1" applyAlignment="1">
      <alignment horizontal="left" textRotation="90" wrapText="1"/>
    </xf>
    <xf numFmtId="0" fontId="4" fillId="7" borderId="17" xfId="0" applyFont="1" applyFill="1" applyBorder="1" applyAlignment="1">
      <alignment horizontal="center" vertical="top" wrapText="1"/>
    </xf>
    <xf numFmtId="0" fontId="4" fillId="7" borderId="19" xfId="0" applyFont="1" applyFill="1" applyBorder="1" applyAlignment="1">
      <alignment horizontal="center" vertical="top" wrapText="1"/>
    </xf>
    <xf numFmtId="0" fontId="4" fillId="5" borderId="17" xfId="0" applyFont="1" applyFill="1" applyBorder="1" applyAlignment="1">
      <alignment horizontal="center" vertical="top" wrapText="1"/>
    </xf>
    <xf numFmtId="0" fontId="4" fillId="5" borderId="18" xfId="0" applyFont="1" applyFill="1" applyBorder="1" applyAlignment="1">
      <alignment horizontal="center" vertical="top" wrapText="1"/>
    </xf>
    <xf numFmtId="0" fontId="4" fillId="5" borderId="19" xfId="0" applyFont="1" applyFill="1" applyBorder="1" applyAlignment="1">
      <alignment horizontal="center" vertical="top" wrapText="1"/>
    </xf>
    <xf numFmtId="0" fontId="10" fillId="2" borderId="3" xfId="0" applyFont="1" applyFill="1" applyBorder="1" applyAlignment="1">
      <alignment horizontal="left" vertical="top" wrapText="1"/>
    </xf>
    <xf numFmtId="0" fontId="4" fillId="5" borderId="20" xfId="0" applyFont="1" applyFill="1" applyBorder="1" applyAlignment="1">
      <alignment horizontal="center" vertical="top" wrapText="1"/>
    </xf>
    <xf numFmtId="0" fontId="4" fillId="5" borderId="10" xfId="0" applyFont="1" applyFill="1" applyBorder="1" applyAlignment="1">
      <alignment horizontal="center" vertical="top" wrapText="1"/>
    </xf>
    <xf numFmtId="0" fontId="1" fillId="2" borderId="1" xfId="1" applyFill="1" applyAlignment="1">
      <alignment horizontal="left" vertical="top" wrapText="1"/>
    </xf>
    <xf numFmtId="0" fontId="3" fillId="2" borderId="3" xfId="0" applyFont="1" applyFill="1" applyBorder="1" applyAlignment="1">
      <alignment vertical="center" wrapText="1"/>
    </xf>
    <xf numFmtId="0" fontId="4" fillId="2" borderId="13" xfId="0" applyFont="1" applyFill="1" applyBorder="1" applyAlignment="1">
      <alignment vertical="center" wrapText="1"/>
    </xf>
    <xf numFmtId="0" fontId="4" fillId="2" borderId="14" xfId="0" applyFont="1" applyFill="1" applyBorder="1" applyAlignment="1">
      <alignment vertical="center" wrapText="1"/>
    </xf>
    <xf numFmtId="0" fontId="6" fillId="0" borderId="12" xfId="0" applyFont="1" applyBorder="1" applyAlignment="1">
      <alignment textRotation="90" wrapText="1"/>
    </xf>
    <xf numFmtId="0" fontId="6" fillId="0" borderId="8" xfId="0" applyFont="1" applyBorder="1" applyAlignment="1">
      <alignment textRotation="90" wrapText="1"/>
    </xf>
    <xf numFmtId="0" fontId="6" fillId="0" borderId="7" xfId="0" applyFont="1" applyBorder="1" applyAlignment="1">
      <alignment textRotation="90" wrapText="1"/>
    </xf>
  </cellXfs>
  <cellStyles count="3">
    <cellStyle name="Heading 1" xfId="1" builtinId="16"/>
    <cellStyle name="Heading 2" xfId="2" builtinId="17"/>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3.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20"/>
  <sheetViews>
    <sheetView topLeftCell="A15" workbookViewId="0">
      <selection activeCell="A6" sqref="A6"/>
    </sheetView>
  </sheetViews>
  <sheetFormatPr defaultColWidth="9.26953125" defaultRowHeight="12.5" x14ac:dyDescent="0.35"/>
  <cols>
    <col min="1" max="1" width="120.7265625" style="61" customWidth="1"/>
    <col min="2" max="16384" width="9.26953125" style="61"/>
  </cols>
  <sheetData>
    <row r="1" spans="1:1" ht="20" thickBot="1" x14ac:dyDescent="0.4">
      <c r="A1" s="62" t="s">
        <v>0</v>
      </c>
    </row>
    <row r="2" spans="1:1" ht="104.25" customHeight="1" thickTop="1" x14ac:dyDescent="0.35">
      <c r="A2" s="69" t="s">
        <v>1</v>
      </c>
    </row>
    <row r="3" spans="1:1" ht="23.25" customHeight="1" thickBot="1" x14ac:dyDescent="0.4">
      <c r="A3" s="63" t="s">
        <v>2</v>
      </c>
    </row>
    <row r="4" spans="1:1" ht="52.5" customHeight="1" thickTop="1" x14ac:dyDescent="0.35">
      <c r="A4" s="69" t="s">
        <v>3</v>
      </c>
    </row>
    <row r="5" spans="1:1" ht="84.75" customHeight="1" x14ac:dyDescent="0.35">
      <c r="A5" s="69" t="s">
        <v>4</v>
      </c>
    </row>
    <row r="6" spans="1:1" ht="86.25" customHeight="1" x14ac:dyDescent="0.35">
      <c r="A6" s="69" t="s">
        <v>5</v>
      </c>
    </row>
    <row r="7" spans="1:1" ht="17.5" thickBot="1" x14ac:dyDescent="0.4">
      <c r="A7" s="63" t="s">
        <v>6</v>
      </c>
    </row>
    <row r="8" spans="1:1" ht="63" thickTop="1" x14ac:dyDescent="0.35">
      <c r="A8" s="60" t="s">
        <v>7</v>
      </c>
    </row>
    <row r="9" spans="1:1" ht="51" customHeight="1" x14ac:dyDescent="0.35">
      <c r="A9" s="60" t="s">
        <v>8</v>
      </c>
    </row>
    <row r="10" spans="1:1" ht="60" customHeight="1" x14ac:dyDescent="0.35">
      <c r="A10" s="60" t="s">
        <v>9</v>
      </c>
    </row>
    <row r="11" spans="1:1" ht="17.5" thickBot="1" x14ac:dyDescent="0.4">
      <c r="A11" s="63" t="s">
        <v>10</v>
      </c>
    </row>
    <row r="12" spans="1:1" ht="75.75" customHeight="1" thickTop="1" x14ac:dyDescent="0.35">
      <c r="A12" s="60" t="s">
        <v>11</v>
      </c>
    </row>
    <row r="13" spans="1:1" ht="17.5" thickBot="1" x14ac:dyDescent="0.4">
      <c r="A13" s="63" t="s">
        <v>12</v>
      </c>
    </row>
    <row r="14" spans="1:1" ht="135" customHeight="1" thickTop="1" x14ac:dyDescent="0.35">
      <c r="A14" s="60" t="s">
        <v>13</v>
      </c>
    </row>
    <row r="15" spans="1:1" ht="17.5" thickBot="1" x14ac:dyDescent="0.4">
      <c r="A15" s="63" t="s">
        <v>14</v>
      </c>
    </row>
    <row r="16" spans="1:1" ht="68.25" customHeight="1" thickTop="1" x14ac:dyDescent="0.35">
      <c r="A16" s="60" t="s">
        <v>15</v>
      </c>
    </row>
    <row r="17" spans="1:1" ht="72.75" customHeight="1" x14ac:dyDescent="0.35">
      <c r="A17" s="60" t="s">
        <v>16</v>
      </c>
    </row>
    <row r="18" spans="1:1" ht="72.75" customHeight="1" x14ac:dyDescent="0.35">
      <c r="A18" s="60" t="s">
        <v>17</v>
      </c>
    </row>
    <row r="19" spans="1:1" ht="17.5" thickBot="1" x14ac:dyDescent="0.4">
      <c r="A19" s="63" t="s">
        <v>18</v>
      </c>
    </row>
    <row r="20" spans="1:1" ht="156" customHeight="1" thickTop="1" x14ac:dyDescent="0.35">
      <c r="A20" s="60" t="s">
        <v>19</v>
      </c>
    </row>
  </sheetData>
  <pageMargins left="0.7" right="0.7" top="0.75" bottom="0.75" header="0.3" footer="0.3"/>
  <pageSetup paperSize="9" fitToHeight="0" orientation="portrait" r:id="rId1"/>
  <headerFooter>
    <oddHeader>&amp;L&amp;"Calibri"&amp;12&amp;K000000 EBA Regular Use&amp;1#_x000D_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K42"/>
  <sheetViews>
    <sheetView tabSelected="1" topLeftCell="A24" zoomScale="80" zoomScaleNormal="80" workbookViewId="0">
      <selection activeCell="K33" sqref="K33"/>
    </sheetView>
  </sheetViews>
  <sheetFormatPr defaultColWidth="9.26953125" defaultRowHeight="13" x14ac:dyDescent="0.35"/>
  <cols>
    <col min="1" max="2" width="40.7265625" style="29" customWidth="1"/>
    <col min="3" max="10" width="5.7265625" style="29" customWidth="1"/>
    <col min="11" max="11" width="20.7265625" style="29" customWidth="1"/>
    <col min="12" max="16384" width="9.26953125" style="29"/>
  </cols>
  <sheetData>
    <row r="1" spans="1:11" ht="40.15" customHeight="1" thickBot="1" x14ac:dyDescent="0.4">
      <c r="A1" s="72" t="s">
        <v>20</v>
      </c>
      <c r="B1" s="72"/>
      <c r="C1" s="72"/>
      <c r="D1" s="72"/>
      <c r="E1" s="72"/>
      <c r="F1" s="72"/>
      <c r="G1" s="72"/>
      <c r="H1" s="72"/>
      <c r="I1" s="72"/>
      <c r="J1" s="72"/>
      <c r="K1" s="72"/>
    </row>
    <row r="2" spans="1:11" ht="20.149999999999999" customHeight="1" thickTop="1" thickBot="1" x14ac:dyDescent="0.4">
      <c r="A2" s="73" t="s">
        <v>21</v>
      </c>
      <c r="B2" s="74"/>
      <c r="C2" s="74"/>
      <c r="D2" s="74"/>
      <c r="E2" s="74"/>
      <c r="F2" s="74"/>
      <c r="G2" s="74"/>
      <c r="H2" s="74"/>
      <c r="I2" s="74"/>
      <c r="J2" s="74"/>
      <c r="K2" s="74"/>
    </row>
    <row r="3" spans="1:11" ht="120" customHeight="1" thickBot="1" x14ac:dyDescent="0.4">
      <c r="A3" s="70" t="s">
        <v>22</v>
      </c>
      <c r="B3" s="71"/>
      <c r="C3" s="71"/>
      <c r="D3" s="71"/>
      <c r="E3" s="71"/>
      <c r="F3" s="71"/>
      <c r="G3" s="71"/>
      <c r="H3" s="71"/>
      <c r="I3" s="71"/>
      <c r="J3" s="71"/>
      <c r="K3" s="71"/>
    </row>
    <row r="4" spans="1:11" ht="120" customHeight="1" thickBot="1" x14ac:dyDescent="0.4">
      <c r="A4" s="70" t="s">
        <v>23</v>
      </c>
      <c r="B4" s="71"/>
      <c r="C4" s="71"/>
      <c r="D4" s="71"/>
      <c r="E4" s="71"/>
      <c r="F4" s="71"/>
      <c r="G4" s="71"/>
      <c r="H4" s="71"/>
      <c r="I4" s="71"/>
      <c r="J4" s="71"/>
      <c r="K4" s="71"/>
    </row>
    <row r="5" spans="1:11" ht="120" customHeight="1" thickBot="1" x14ac:dyDescent="0.4">
      <c r="A5" s="70" t="s">
        <v>24</v>
      </c>
      <c r="B5" s="71"/>
      <c r="C5" s="71"/>
      <c r="D5" s="71"/>
      <c r="E5" s="71"/>
      <c r="F5" s="71"/>
      <c r="G5" s="71"/>
      <c r="H5" s="71"/>
      <c r="I5" s="71"/>
      <c r="J5" s="71"/>
      <c r="K5" s="71"/>
    </row>
    <row r="6" spans="1:11" ht="120" customHeight="1" thickBot="1" x14ac:dyDescent="0.4">
      <c r="A6" s="70" t="s">
        <v>25</v>
      </c>
      <c r="B6" s="71"/>
      <c r="C6" s="71"/>
      <c r="D6" s="71"/>
      <c r="E6" s="71"/>
      <c r="F6" s="71"/>
      <c r="G6" s="71"/>
      <c r="H6" s="71"/>
      <c r="I6" s="71"/>
      <c r="J6" s="71"/>
      <c r="K6" s="71"/>
    </row>
    <row r="7" spans="1:11" ht="60" customHeight="1" thickBot="1" x14ac:dyDescent="0.4">
      <c r="A7" s="75" t="s">
        <v>26</v>
      </c>
      <c r="B7" s="76"/>
      <c r="C7" s="76"/>
      <c r="D7" s="76"/>
      <c r="E7" s="76"/>
      <c r="F7" s="76"/>
      <c r="G7" s="76"/>
      <c r="H7" s="76"/>
      <c r="I7" s="76"/>
      <c r="J7" s="76"/>
      <c r="K7" s="76"/>
    </row>
    <row r="8" spans="1:11" ht="160.15" customHeight="1" thickBot="1" x14ac:dyDescent="0.4">
      <c r="A8" s="78" t="s">
        <v>27</v>
      </c>
      <c r="B8" s="79"/>
      <c r="C8" s="80" t="s">
        <v>28</v>
      </c>
      <c r="D8" s="81"/>
      <c r="E8" s="81"/>
      <c r="F8" s="81"/>
      <c r="G8" s="81"/>
      <c r="H8" s="81"/>
      <c r="I8" s="81"/>
      <c r="J8" s="82"/>
      <c r="K8" s="15" t="s">
        <v>29</v>
      </c>
    </row>
    <row r="9" spans="1:11" ht="120" customHeight="1" x14ac:dyDescent="0.35">
      <c r="A9" s="30"/>
      <c r="B9" s="30"/>
      <c r="C9" s="77" t="s">
        <v>30</v>
      </c>
      <c r="D9" s="77" t="s">
        <v>30</v>
      </c>
      <c r="E9" s="77" t="s">
        <v>30</v>
      </c>
      <c r="F9" s="77" t="s">
        <v>30</v>
      </c>
      <c r="G9" s="77" t="s">
        <v>30</v>
      </c>
      <c r="H9" s="77" t="s">
        <v>30</v>
      </c>
      <c r="I9" s="77" t="s">
        <v>30</v>
      </c>
      <c r="J9" s="77" t="s">
        <v>30</v>
      </c>
      <c r="K9" s="64"/>
    </row>
    <row r="10" spans="1:11" ht="20.149999999999999" customHeight="1" x14ac:dyDescent="0.35">
      <c r="A10" s="30"/>
      <c r="B10" s="30"/>
      <c r="C10" s="77"/>
      <c r="D10" s="77"/>
      <c r="E10" s="77"/>
      <c r="F10" s="77"/>
      <c r="G10" s="77"/>
      <c r="H10" s="77"/>
      <c r="I10" s="77"/>
      <c r="J10" s="77"/>
      <c r="K10" s="16" t="s">
        <v>31</v>
      </c>
    </row>
    <row r="11" spans="1:11" ht="20.149999999999999" customHeight="1" x14ac:dyDescent="0.35">
      <c r="A11" s="30"/>
      <c r="B11" s="30"/>
      <c r="C11" s="77"/>
      <c r="D11" s="77"/>
      <c r="E11" s="77"/>
      <c r="F11" s="77"/>
      <c r="G11" s="77"/>
      <c r="H11" s="77"/>
      <c r="I11" s="77"/>
      <c r="J11" s="77"/>
      <c r="K11" s="16" t="s">
        <v>32</v>
      </c>
    </row>
    <row r="12" spans="1:11" ht="20.149999999999999" customHeight="1" x14ac:dyDescent="0.35">
      <c r="A12" s="30"/>
      <c r="B12" s="30"/>
      <c r="C12" s="77"/>
      <c r="D12" s="77"/>
      <c r="E12" s="77"/>
      <c r="F12" s="77"/>
      <c r="G12" s="77"/>
      <c r="H12" s="77"/>
      <c r="I12" s="77"/>
      <c r="J12" s="77"/>
      <c r="K12" s="16" t="s">
        <v>33</v>
      </c>
    </row>
    <row r="13" spans="1:11" ht="20.149999999999999" customHeight="1" x14ac:dyDescent="0.35">
      <c r="A13" s="30"/>
      <c r="B13" s="30"/>
      <c r="C13" s="77"/>
      <c r="D13" s="77"/>
      <c r="E13" s="77"/>
      <c r="F13" s="77"/>
      <c r="G13" s="77"/>
      <c r="H13" s="77"/>
      <c r="I13" s="77"/>
      <c r="J13" s="77"/>
      <c r="K13" s="16" t="s">
        <v>34</v>
      </c>
    </row>
    <row r="14" spans="1:11" ht="20.149999999999999" customHeight="1" thickBot="1" x14ac:dyDescent="0.4">
      <c r="A14" s="30"/>
      <c r="B14" s="30"/>
      <c r="C14" s="77"/>
      <c r="D14" s="77"/>
      <c r="E14" s="77"/>
      <c r="F14" s="77"/>
      <c r="G14" s="77"/>
      <c r="H14" s="77"/>
      <c r="I14" s="77"/>
      <c r="J14" s="77"/>
      <c r="K14" s="65" t="s">
        <v>35</v>
      </c>
    </row>
    <row r="15" spans="1:11" ht="20.149999999999999" customHeight="1" thickBot="1" x14ac:dyDescent="0.4">
      <c r="A15" s="21" t="s">
        <v>36</v>
      </c>
      <c r="B15" s="22"/>
      <c r="C15" s="19"/>
      <c r="D15" s="19"/>
      <c r="E15" s="19"/>
      <c r="F15" s="19"/>
      <c r="G15" s="19"/>
      <c r="H15" s="19"/>
      <c r="I15" s="19"/>
      <c r="J15" s="19"/>
      <c r="K15" s="20"/>
    </row>
    <row r="16" spans="1:11" ht="20.149999999999999" customHeight="1" thickBot="1" x14ac:dyDescent="0.4">
      <c r="A16" s="23" t="s">
        <v>37</v>
      </c>
      <c r="B16" s="24"/>
      <c r="C16" s="13"/>
      <c r="D16" s="13"/>
      <c r="E16" s="13"/>
      <c r="F16" s="13"/>
      <c r="G16" s="13"/>
      <c r="H16" s="13"/>
      <c r="I16" s="13"/>
      <c r="J16" s="13"/>
      <c r="K16" s="17"/>
    </row>
    <row r="17" spans="1:11" ht="20.149999999999999" customHeight="1" thickBot="1" x14ac:dyDescent="0.4">
      <c r="A17" s="23" t="s">
        <v>38</v>
      </c>
      <c r="B17" s="24"/>
      <c r="C17" s="13"/>
      <c r="D17" s="13"/>
      <c r="E17" s="13"/>
      <c r="F17" s="13"/>
      <c r="G17" s="13"/>
      <c r="H17" s="13"/>
      <c r="I17" s="13"/>
      <c r="J17" s="13"/>
      <c r="K17" s="17"/>
    </row>
    <row r="18" spans="1:11" ht="20.149999999999999" customHeight="1" thickBot="1" x14ac:dyDescent="0.4">
      <c r="A18" s="23" t="s">
        <v>39</v>
      </c>
      <c r="B18" s="24"/>
      <c r="C18" s="13"/>
      <c r="D18" s="13"/>
      <c r="E18" s="13"/>
      <c r="F18" s="13"/>
      <c r="G18" s="13"/>
      <c r="H18" s="13"/>
      <c r="I18" s="13"/>
      <c r="J18" s="13"/>
      <c r="K18" s="17"/>
    </row>
    <row r="19" spans="1:11" ht="20.149999999999999" customHeight="1" thickBot="1" x14ac:dyDescent="0.4">
      <c r="A19" s="23" t="s">
        <v>40</v>
      </c>
      <c r="B19" s="24"/>
      <c r="C19" s="13"/>
      <c r="D19" s="13"/>
      <c r="E19" s="13"/>
      <c r="F19" s="13"/>
      <c r="G19" s="13"/>
      <c r="H19" s="13"/>
      <c r="I19" s="13"/>
      <c r="J19" s="13"/>
      <c r="K19" s="17"/>
    </row>
    <row r="20" spans="1:11" ht="20.149999999999999" customHeight="1" thickBot="1" x14ac:dyDescent="0.4">
      <c r="A20" s="23" t="s">
        <v>41</v>
      </c>
      <c r="B20" s="24"/>
      <c r="C20" s="13"/>
      <c r="D20" s="13"/>
      <c r="E20" s="13"/>
      <c r="F20" s="13"/>
      <c r="G20" s="13"/>
      <c r="H20" s="13"/>
      <c r="I20" s="13"/>
      <c r="J20" s="13"/>
      <c r="K20" s="17"/>
    </row>
    <row r="21" spans="1:11" ht="20.149999999999999" customHeight="1" thickBot="1" x14ac:dyDescent="0.4">
      <c r="A21" s="23" t="s">
        <v>42</v>
      </c>
      <c r="B21" s="24"/>
      <c r="C21" s="13"/>
      <c r="D21" s="13"/>
      <c r="E21" s="13"/>
      <c r="F21" s="13"/>
      <c r="G21" s="13"/>
      <c r="H21" s="13"/>
      <c r="I21" s="13"/>
      <c r="J21" s="13"/>
      <c r="K21" s="17"/>
    </row>
    <row r="22" spans="1:11" ht="20.149999999999999" customHeight="1" thickBot="1" x14ac:dyDescent="0.4">
      <c r="A22" s="23" t="s">
        <v>43</v>
      </c>
      <c r="B22" s="24"/>
      <c r="C22" s="13"/>
      <c r="D22" s="13"/>
      <c r="E22" s="13"/>
      <c r="F22" s="13"/>
      <c r="G22" s="13"/>
      <c r="H22" s="13"/>
      <c r="I22" s="13"/>
      <c r="J22" s="13"/>
      <c r="K22" s="17"/>
    </row>
    <row r="23" spans="1:11" ht="20.149999999999999" customHeight="1" thickBot="1" x14ac:dyDescent="0.4">
      <c r="A23" s="23" t="s">
        <v>44</v>
      </c>
      <c r="B23" s="24"/>
      <c r="C23" s="13"/>
      <c r="D23" s="13"/>
      <c r="E23" s="13"/>
      <c r="F23" s="13"/>
      <c r="G23" s="13"/>
      <c r="H23" s="13"/>
      <c r="I23" s="13"/>
      <c r="J23" s="13"/>
      <c r="K23" s="17"/>
    </row>
    <row r="24" spans="1:11" ht="20.149999999999999" customHeight="1" thickBot="1" x14ac:dyDescent="0.4">
      <c r="A24" s="23" t="s">
        <v>45</v>
      </c>
      <c r="B24" s="24"/>
      <c r="C24" s="13"/>
      <c r="D24" s="13"/>
      <c r="E24" s="13"/>
      <c r="F24" s="13"/>
      <c r="G24" s="13"/>
      <c r="H24" s="13"/>
      <c r="I24" s="13"/>
      <c r="J24" s="13"/>
      <c r="K24" s="17"/>
    </row>
    <row r="25" spans="1:11" ht="20.149999999999999" customHeight="1" thickBot="1" x14ac:dyDescent="0.4">
      <c r="A25" s="23" t="s">
        <v>46</v>
      </c>
      <c r="B25" s="24"/>
      <c r="C25" s="13"/>
      <c r="D25" s="13"/>
      <c r="E25" s="13"/>
      <c r="F25" s="13"/>
      <c r="G25" s="13"/>
      <c r="H25" s="13"/>
      <c r="I25" s="13"/>
      <c r="J25" s="13"/>
      <c r="K25" s="17"/>
    </row>
    <row r="26" spans="1:11" ht="20.149999999999999" customHeight="1" thickBot="1" x14ac:dyDescent="0.4">
      <c r="A26" s="23" t="s">
        <v>47</v>
      </c>
      <c r="B26" s="24"/>
      <c r="C26" s="13"/>
      <c r="D26" s="13"/>
      <c r="E26" s="13"/>
      <c r="F26" s="13"/>
      <c r="G26" s="13"/>
      <c r="H26" s="13"/>
      <c r="I26" s="13"/>
      <c r="J26" s="13"/>
      <c r="K26" s="17"/>
    </row>
    <row r="27" spans="1:11" ht="20.149999999999999" customHeight="1" thickBot="1" x14ac:dyDescent="0.4">
      <c r="A27" s="23" t="s">
        <v>48</v>
      </c>
      <c r="B27" s="24"/>
      <c r="C27" s="13"/>
      <c r="D27" s="13"/>
      <c r="E27" s="13"/>
      <c r="F27" s="13"/>
      <c r="G27" s="13"/>
      <c r="H27" s="13"/>
      <c r="I27" s="13"/>
      <c r="J27" s="13"/>
      <c r="K27" s="17"/>
    </row>
    <row r="28" spans="1:11" ht="20.149999999999999" customHeight="1" thickBot="1" x14ac:dyDescent="0.4">
      <c r="A28" s="23" t="s">
        <v>49</v>
      </c>
      <c r="B28" s="24"/>
      <c r="C28" s="13"/>
      <c r="D28" s="13"/>
      <c r="E28" s="13"/>
      <c r="F28" s="13"/>
      <c r="G28" s="13"/>
      <c r="H28" s="13"/>
      <c r="I28" s="13"/>
      <c r="J28" s="13"/>
      <c r="K28" s="17"/>
    </row>
    <row r="29" spans="1:11" ht="20.149999999999999" customHeight="1" thickBot="1" x14ac:dyDescent="0.4">
      <c r="A29" s="23" t="s">
        <v>50</v>
      </c>
      <c r="B29" s="24"/>
      <c r="C29" s="13"/>
      <c r="D29" s="13"/>
      <c r="E29" s="13"/>
      <c r="F29" s="13"/>
      <c r="G29" s="13"/>
      <c r="H29" s="13"/>
      <c r="I29" s="13"/>
      <c r="J29" s="13"/>
      <c r="K29" s="17"/>
    </row>
    <row r="30" spans="1:11" ht="20.149999999999999" customHeight="1" thickBot="1" x14ac:dyDescent="0.4">
      <c r="A30" s="23" t="s">
        <v>51</v>
      </c>
      <c r="B30" s="24"/>
      <c r="C30" s="13"/>
      <c r="D30" s="13"/>
      <c r="E30" s="13"/>
      <c r="F30" s="13"/>
      <c r="G30" s="13"/>
      <c r="H30" s="13"/>
      <c r="I30" s="13"/>
      <c r="J30" s="13"/>
      <c r="K30" s="17"/>
    </row>
    <row r="31" spans="1:11" ht="20.149999999999999" customHeight="1" thickBot="1" x14ac:dyDescent="0.4">
      <c r="A31" s="23" t="s">
        <v>52</v>
      </c>
      <c r="B31" s="24"/>
      <c r="C31" s="13"/>
      <c r="D31" s="13"/>
      <c r="E31" s="13"/>
      <c r="F31" s="13"/>
      <c r="G31" s="13"/>
      <c r="H31" s="13"/>
      <c r="I31" s="13"/>
      <c r="J31" s="13"/>
      <c r="K31" s="17"/>
    </row>
    <row r="32" spans="1:11" ht="20.149999999999999" customHeight="1" thickBot="1" x14ac:dyDescent="0.4">
      <c r="A32" s="23" t="s">
        <v>53</v>
      </c>
      <c r="B32" s="24"/>
      <c r="C32" s="13"/>
      <c r="D32" s="13"/>
      <c r="E32" s="13"/>
      <c r="F32" s="13"/>
      <c r="G32" s="13"/>
      <c r="H32" s="13"/>
      <c r="I32" s="13"/>
      <c r="J32" s="13"/>
      <c r="K32" s="17"/>
    </row>
    <row r="33" spans="1:11" ht="20.149999999999999" customHeight="1" thickBot="1" x14ac:dyDescent="0.4">
      <c r="A33" s="23" t="s">
        <v>54</v>
      </c>
      <c r="B33" s="24"/>
      <c r="C33" s="13"/>
      <c r="D33" s="13"/>
      <c r="E33" s="13"/>
      <c r="F33" s="13"/>
      <c r="G33" s="13"/>
      <c r="H33" s="13"/>
      <c r="I33" s="13"/>
      <c r="J33" s="13"/>
      <c r="K33" s="17"/>
    </row>
    <row r="34" spans="1:11" ht="20.149999999999999" customHeight="1" thickBot="1" x14ac:dyDescent="0.4">
      <c r="A34" s="23" t="s">
        <v>55</v>
      </c>
      <c r="B34" s="24"/>
      <c r="C34" s="13"/>
      <c r="D34" s="13"/>
      <c r="E34" s="13"/>
      <c r="F34" s="13"/>
      <c r="G34" s="13"/>
      <c r="H34" s="13"/>
      <c r="I34" s="13"/>
      <c r="J34" s="13"/>
      <c r="K34" s="17"/>
    </row>
    <row r="35" spans="1:11" ht="20.149999999999999" customHeight="1" thickBot="1" x14ac:dyDescent="0.4">
      <c r="A35" s="23" t="s">
        <v>56</v>
      </c>
      <c r="B35" s="24"/>
      <c r="C35" s="13"/>
      <c r="D35" s="13"/>
      <c r="E35" s="13"/>
      <c r="F35" s="13"/>
      <c r="G35" s="13"/>
      <c r="H35" s="13"/>
      <c r="I35" s="13"/>
      <c r="J35" s="13"/>
      <c r="K35" s="17"/>
    </row>
    <row r="36" spans="1:11" ht="20.149999999999999" customHeight="1" thickBot="1" x14ac:dyDescent="0.4">
      <c r="A36" s="23" t="s">
        <v>57</v>
      </c>
      <c r="B36" s="24"/>
      <c r="C36" s="13"/>
      <c r="D36" s="13"/>
      <c r="E36" s="13"/>
      <c r="F36" s="13"/>
      <c r="G36" s="13"/>
      <c r="H36" s="13"/>
      <c r="I36" s="13"/>
      <c r="J36" s="13"/>
      <c r="K36" s="17"/>
    </row>
    <row r="37" spans="1:11" ht="20.149999999999999" customHeight="1" thickBot="1" x14ac:dyDescent="0.4">
      <c r="A37" s="23" t="s">
        <v>58</v>
      </c>
      <c r="B37" s="24"/>
      <c r="C37" s="13"/>
      <c r="D37" s="13"/>
      <c r="E37" s="13"/>
      <c r="F37" s="13"/>
      <c r="G37" s="13"/>
      <c r="H37" s="13"/>
      <c r="I37" s="13"/>
      <c r="J37" s="13"/>
      <c r="K37" s="17"/>
    </row>
    <row r="38" spans="1:11" ht="20.149999999999999" customHeight="1" thickBot="1" x14ac:dyDescent="0.4">
      <c r="A38" s="23" t="s">
        <v>59</v>
      </c>
      <c r="B38" s="24"/>
      <c r="C38" s="13"/>
      <c r="D38" s="13"/>
      <c r="E38" s="13"/>
      <c r="F38" s="13"/>
      <c r="G38" s="13"/>
      <c r="H38" s="13"/>
      <c r="I38" s="13"/>
      <c r="J38" s="13"/>
      <c r="K38" s="17"/>
    </row>
    <row r="39" spans="1:11" ht="20.149999999999999" customHeight="1" thickBot="1" x14ac:dyDescent="0.4">
      <c r="A39" s="23" t="s">
        <v>60</v>
      </c>
      <c r="B39" s="24"/>
      <c r="C39" s="13"/>
      <c r="D39" s="13"/>
      <c r="E39" s="13"/>
      <c r="F39" s="13"/>
      <c r="G39" s="13"/>
      <c r="H39" s="13"/>
      <c r="I39" s="13"/>
      <c r="J39" s="13"/>
      <c r="K39" s="17"/>
    </row>
    <row r="40" spans="1:11" ht="20.149999999999999" customHeight="1" thickBot="1" x14ac:dyDescent="0.4">
      <c r="A40" s="23" t="s">
        <v>61</v>
      </c>
      <c r="B40" s="24"/>
      <c r="C40" s="13"/>
      <c r="D40" s="13"/>
      <c r="E40" s="13"/>
      <c r="F40" s="13"/>
      <c r="G40" s="13"/>
      <c r="H40" s="13"/>
      <c r="I40" s="13"/>
      <c r="J40" s="13"/>
      <c r="K40" s="17"/>
    </row>
    <row r="41" spans="1:11" ht="20.149999999999999" customHeight="1" thickBot="1" x14ac:dyDescent="0.4">
      <c r="A41" s="23" t="s">
        <v>62</v>
      </c>
      <c r="B41" s="24"/>
      <c r="C41" s="13"/>
      <c r="D41" s="13"/>
      <c r="E41" s="13"/>
      <c r="F41" s="13"/>
      <c r="G41" s="13"/>
      <c r="H41" s="13"/>
      <c r="I41" s="13"/>
      <c r="J41" s="13"/>
      <c r="K41" s="17"/>
    </row>
    <row r="42" spans="1:11" ht="20.149999999999999" customHeight="1" thickBot="1" x14ac:dyDescent="0.4">
      <c r="A42" s="23" t="s">
        <v>63</v>
      </c>
      <c r="B42" s="24"/>
      <c r="C42" s="13"/>
      <c r="D42" s="13"/>
      <c r="E42" s="13"/>
      <c r="F42" s="13"/>
      <c r="G42" s="13"/>
      <c r="H42" s="13"/>
      <c r="I42" s="13"/>
      <c r="J42" s="13"/>
      <c r="K42" s="17"/>
    </row>
  </sheetData>
  <mergeCells count="17">
    <mergeCell ref="A7:K7"/>
    <mergeCell ref="C9:C14"/>
    <mergeCell ref="D9:D14"/>
    <mergeCell ref="E9:E14"/>
    <mergeCell ref="F9:F14"/>
    <mergeCell ref="G9:G14"/>
    <mergeCell ref="H9:H14"/>
    <mergeCell ref="I9:I14"/>
    <mergeCell ref="J9:J14"/>
    <mergeCell ref="A8:B8"/>
    <mergeCell ref="C8:J8"/>
    <mergeCell ref="A6:K6"/>
    <mergeCell ref="A1:K1"/>
    <mergeCell ref="A2:K2"/>
    <mergeCell ref="A3:K3"/>
    <mergeCell ref="A4:K4"/>
    <mergeCell ref="A5:K5"/>
  </mergeCells>
  <pageMargins left="0.25" right="0.25" top="0.75" bottom="0.75" header="0.3" footer="0.3"/>
  <pageSetup paperSize="9" scale="67" fitToHeight="0" orientation="portrait" r:id="rId1"/>
  <headerFooter>
    <oddHeader>&amp;L&amp;"Calibri"&amp;12&amp;K000000 EBA Regular Use&amp;1#_x000D_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J23"/>
  <sheetViews>
    <sheetView topLeftCell="A15" zoomScale="80" zoomScaleNormal="80" workbookViewId="0">
      <selection activeCell="A21" sqref="A21"/>
    </sheetView>
  </sheetViews>
  <sheetFormatPr defaultColWidth="9.26953125" defaultRowHeight="13" x14ac:dyDescent="0.35"/>
  <cols>
    <col min="1" max="1" width="99.26953125" style="29" customWidth="1"/>
    <col min="2" max="9" width="5.7265625" style="29" customWidth="1"/>
    <col min="10" max="10" width="20.7265625" style="29" customWidth="1"/>
    <col min="11" max="16384" width="9.26953125" style="29"/>
  </cols>
  <sheetData>
    <row r="1" spans="1:10" ht="40.15" customHeight="1" thickBot="1" x14ac:dyDescent="0.4">
      <c r="A1" s="83" t="s">
        <v>64</v>
      </c>
      <c r="B1" s="83"/>
      <c r="C1" s="83"/>
      <c r="D1" s="83"/>
      <c r="E1" s="83"/>
      <c r="F1" s="83"/>
      <c r="G1" s="83"/>
      <c r="H1" s="83"/>
      <c r="I1" s="83"/>
      <c r="J1" s="83"/>
    </row>
    <row r="2" spans="1:10" customFormat="1" ht="20.5" thickTop="1" thickBot="1" x14ac:dyDescent="0.4">
      <c r="A2" s="31" t="s">
        <v>65</v>
      </c>
      <c r="B2" s="31"/>
      <c r="C2" s="31"/>
      <c r="D2" s="31"/>
      <c r="E2" s="31"/>
      <c r="F2" s="31"/>
      <c r="G2" s="31"/>
      <c r="H2" s="31"/>
      <c r="I2" s="31"/>
      <c r="J2" s="31"/>
    </row>
    <row r="3" spans="1:10" ht="60" customHeight="1" thickTop="1" thickBot="1" x14ac:dyDescent="0.4">
      <c r="A3" s="73" t="s">
        <v>66</v>
      </c>
      <c r="B3" s="74"/>
      <c r="C3" s="74"/>
      <c r="D3" s="74"/>
      <c r="E3" s="74"/>
      <c r="F3" s="74"/>
      <c r="G3" s="74"/>
      <c r="H3" s="74"/>
      <c r="I3" s="74"/>
      <c r="J3" s="74"/>
    </row>
    <row r="4" spans="1:10" ht="160.15" customHeight="1" thickBot="1" x14ac:dyDescent="0.4">
      <c r="A4" s="84"/>
      <c r="B4" s="80" t="s">
        <v>28</v>
      </c>
      <c r="C4" s="81"/>
      <c r="D4" s="81"/>
      <c r="E4" s="81"/>
      <c r="F4" s="81"/>
      <c r="G4" s="81"/>
      <c r="H4" s="81"/>
      <c r="I4" s="82"/>
      <c r="J4" s="15" t="s">
        <v>29</v>
      </c>
    </row>
    <row r="5" spans="1:10" ht="120" customHeight="1" x14ac:dyDescent="0.35">
      <c r="A5" s="85"/>
      <c r="B5" s="77" t="s">
        <v>30</v>
      </c>
      <c r="C5" s="77" t="s">
        <v>30</v>
      </c>
      <c r="D5" s="77" t="s">
        <v>30</v>
      </c>
      <c r="E5" s="77" t="s">
        <v>30</v>
      </c>
      <c r="F5" s="77" t="s">
        <v>30</v>
      </c>
      <c r="G5" s="77" t="s">
        <v>30</v>
      </c>
      <c r="H5" s="77" t="s">
        <v>30</v>
      </c>
      <c r="I5" s="77" t="s">
        <v>30</v>
      </c>
      <c r="J5" s="64"/>
    </row>
    <row r="6" spans="1:10" ht="20.149999999999999" customHeight="1" x14ac:dyDescent="0.35">
      <c r="A6" s="32"/>
      <c r="B6" s="77"/>
      <c r="C6" s="77"/>
      <c r="D6" s="77"/>
      <c r="E6" s="77"/>
      <c r="F6" s="77"/>
      <c r="G6" s="77"/>
      <c r="H6" s="77"/>
      <c r="I6" s="77"/>
      <c r="J6" s="16" t="s">
        <v>31</v>
      </c>
    </row>
    <row r="7" spans="1:10" ht="20.149999999999999" customHeight="1" x14ac:dyDescent="0.35">
      <c r="A7" s="32"/>
      <c r="B7" s="77"/>
      <c r="C7" s="77"/>
      <c r="D7" s="77"/>
      <c r="E7" s="77"/>
      <c r="F7" s="77"/>
      <c r="G7" s="77"/>
      <c r="H7" s="77"/>
      <c r="I7" s="77"/>
      <c r="J7" s="16" t="s">
        <v>32</v>
      </c>
    </row>
    <row r="8" spans="1:10" ht="20.149999999999999" customHeight="1" x14ac:dyDescent="0.35">
      <c r="A8" s="32"/>
      <c r="B8" s="77"/>
      <c r="C8" s="77"/>
      <c r="D8" s="77"/>
      <c r="E8" s="77"/>
      <c r="F8" s="77"/>
      <c r="G8" s="77"/>
      <c r="H8" s="77"/>
      <c r="I8" s="77"/>
      <c r="J8" s="16" t="s">
        <v>33</v>
      </c>
    </row>
    <row r="9" spans="1:10" ht="20.149999999999999" customHeight="1" x14ac:dyDescent="0.35">
      <c r="A9" s="32"/>
      <c r="B9" s="77"/>
      <c r="C9" s="77"/>
      <c r="D9" s="77"/>
      <c r="E9" s="77"/>
      <c r="F9" s="77"/>
      <c r="G9" s="77"/>
      <c r="H9" s="77"/>
      <c r="I9" s="77"/>
      <c r="J9" s="16" t="s">
        <v>34</v>
      </c>
    </row>
    <row r="10" spans="1:10" ht="20.149999999999999" customHeight="1" thickBot="1" x14ac:dyDescent="0.4">
      <c r="A10" s="32"/>
      <c r="B10" s="77"/>
      <c r="C10" s="77"/>
      <c r="D10" s="77"/>
      <c r="E10" s="77"/>
      <c r="F10" s="77"/>
      <c r="G10" s="77"/>
      <c r="H10" s="77"/>
      <c r="I10" s="77"/>
      <c r="J10" s="65" t="s">
        <v>35</v>
      </c>
    </row>
    <row r="11" spans="1:10" ht="60" customHeight="1" thickBot="1" x14ac:dyDescent="0.4">
      <c r="A11" s="25" t="s">
        <v>67</v>
      </c>
      <c r="B11" s="19"/>
      <c r="C11" s="19"/>
      <c r="D11" s="19"/>
      <c r="E11" s="19"/>
      <c r="F11" s="19"/>
      <c r="G11" s="19"/>
      <c r="H11" s="19"/>
      <c r="I11" s="19"/>
      <c r="J11" s="20"/>
    </row>
    <row r="12" spans="1:10" ht="60" customHeight="1" thickBot="1" x14ac:dyDescent="0.4">
      <c r="A12" s="26" t="s">
        <v>68</v>
      </c>
      <c r="B12" s="13"/>
      <c r="C12" s="13"/>
      <c r="D12" s="13"/>
      <c r="E12" s="13"/>
      <c r="F12" s="13"/>
      <c r="G12" s="13"/>
      <c r="H12" s="13"/>
      <c r="I12" s="13"/>
      <c r="J12" s="17"/>
    </row>
    <row r="13" spans="1:10" ht="60" customHeight="1" thickBot="1" x14ac:dyDescent="0.4">
      <c r="A13" s="26" t="s">
        <v>69</v>
      </c>
      <c r="B13" s="13"/>
      <c r="C13" s="13"/>
      <c r="D13" s="13"/>
      <c r="E13" s="13"/>
      <c r="F13" s="13"/>
      <c r="G13" s="13"/>
      <c r="H13" s="13"/>
      <c r="I13" s="13"/>
      <c r="J13" s="17"/>
    </row>
    <row r="14" spans="1:10" ht="60" customHeight="1" thickBot="1" x14ac:dyDescent="0.4">
      <c r="A14" s="27" t="s">
        <v>70</v>
      </c>
      <c r="B14" s="13"/>
      <c r="C14" s="13"/>
      <c r="D14" s="13"/>
      <c r="E14" s="13"/>
      <c r="F14" s="13"/>
      <c r="G14" s="13"/>
      <c r="H14" s="13"/>
      <c r="I14" s="13"/>
      <c r="J14" s="17"/>
    </row>
    <row r="15" spans="1:10" ht="60" customHeight="1" thickBot="1" x14ac:dyDescent="0.4">
      <c r="A15" s="28" t="s">
        <v>71</v>
      </c>
      <c r="B15" s="13"/>
      <c r="C15" s="13"/>
      <c r="D15" s="13"/>
      <c r="E15" s="13"/>
      <c r="F15" s="13"/>
      <c r="G15" s="13"/>
      <c r="H15" s="13"/>
      <c r="I15" s="13"/>
      <c r="J15" s="17"/>
    </row>
    <row r="16" spans="1:10" ht="60" customHeight="1" thickBot="1" x14ac:dyDescent="0.4">
      <c r="A16" s="28" t="s">
        <v>72</v>
      </c>
      <c r="B16" s="13"/>
      <c r="C16" s="13"/>
      <c r="D16" s="13"/>
      <c r="E16" s="13"/>
      <c r="F16" s="13"/>
      <c r="G16" s="13"/>
      <c r="H16" s="13"/>
      <c r="I16" s="13"/>
      <c r="J16" s="17"/>
    </row>
    <row r="17" spans="1:10" ht="60" customHeight="1" thickBot="1" x14ac:dyDescent="0.4">
      <c r="A17" s="25" t="s">
        <v>73</v>
      </c>
      <c r="B17" s="13"/>
      <c r="C17" s="13"/>
      <c r="D17" s="13"/>
      <c r="E17" s="13"/>
      <c r="F17" s="13"/>
      <c r="G17" s="13"/>
      <c r="H17" s="13"/>
      <c r="I17" s="13"/>
      <c r="J17" s="17"/>
    </row>
    <row r="18" spans="1:10" ht="60" customHeight="1" thickBot="1" x14ac:dyDescent="0.4">
      <c r="A18" s="26" t="s">
        <v>74</v>
      </c>
      <c r="B18" s="13"/>
      <c r="C18" s="13"/>
      <c r="D18" s="13"/>
      <c r="E18" s="13"/>
      <c r="F18" s="13"/>
      <c r="G18" s="13"/>
      <c r="H18" s="13"/>
      <c r="I18" s="13"/>
      <c r="J18" s="17"/>
    </row>
    <row r="19" spans="1:10" ht="60" customHeight="1" thickBot="1" x14ac:dyDescent="0.4">
      <c r="A19" s="26" t="s">
        <v>75</v>
      </c>
      <c r="B19" s="14"/>
      <c r="C19" s="19"/>
      <c r="D19" s="19"/>
      <c r="E19" s="19"/>
      <c r="F19" s="19"/>
      <c r="G19" s="19"/>
      <c r="H19" s="19"/>
      <c r="I19" s="19"/>
      <c r="J19" s="20"/>
    </row>
    <row r="20" spans="1:10" ht="60" customHeight="1" x14ac:dyDescent="0.35">
      <c r="A20" s="3" t="s">
        <v>76</v>
      </c>
      <c r="B20" s="18"/>
      <c r="C20" s="18"/>
      <c r="D20" s="39"/>
      <c r="E20" s="39"/>
      <c r="F20" s="39"/>
      <c r="G20" s="39"/>
      <c r="H20" s="39"/>
      <c r="I20" s="39"/>
      <c r="J20" s="39"/>
    </row>
    <row r="21" spans="1:10" ht="60" customHeight="1" thickBot="1" x14ac:dyDescent="0.4">
      <c r="A21" s="4" t="s">
        <v>77</v>
      </c>
      <c r="B21" s="18"/>
      <c r="C21" s="18"/>
      <c r="D21" s="39"/>
      <c r="E21" s="39"/>
      <c r="F21" s="39"/>
      <c r="G21" s="39"/>
      <c r="H21" s="39"/>
      <c r="I21" s="39"/>
      <c r="J21" s="39"/>
    </row>
    <row r="22" spans="1:10" ht="60" customHeight="1" thickBot="1" x14ac:dyDescent="0.4">
      <c r="A22" s="34" t="s">
        <v>78</v>
      </c>
      <c r="B22" s="35"/>
      <c r="C22" s="36"/>
      <c r="D22" s="36"/>
      <c r="E22" s="36"/>
      <c r="F22" s="36"/>
      <c r="G22" s="36"/>
      <c r="H22" s="36"/>
      <c r="I22" s="36"/>
      <c r="J22" s="37"/>
    </row>
    <row r="23" spans="1:10" ht="60" customHeight="1" thickBot="1" x14ac:dyDescent="0.4">
      <c r="A23" s="12" t="s">
        <v>78</v>
      </c>
      <c r="B23" s="35"/>
      <c r="C23" s="36"/>
      <c r="D23" s="36"/>
      <c r="E23" s="36"/>
      <c r="F23" s="36"/>
      <c r="G23" s="36"/>
      <c r="H23" s="36"/>
      <c r="I23" s="36"/>
      <c r="J23" s="37"/>
    </row>
  </sheetData>
  <mergeCells count="12">
    <mergeCell ref="A1:J1"/>
    <mergeCell ref="A3:J3"/>
    <mergeCell ref="A4:A5"/>
    <mergeCell ref="B4:I4"/>
    <mergeCell ref="B5:B10"/>
    <mergeCell ref="C5:C10"/>
    <mergeCell ref="D5:D10"/>
    <mergeCell ref="E5:E10"/>
    <mergeCell ref="F5:F10"/>
    <mergeCell ref="G5:G10"/>
    <mergeCell ref="H5:H10"/>
    <mergeCell ref="I5:I10"/>
  </mergeCells>
  <pageMargins left="0.25" right="0.25" top="0.75" bottom="0.75" header="0.3" footer="0.3"/>
  <pageSetup paperSize="9" scale="56" orientation="portrait" r:id="rId1"/>
  <headerFooter>
    <oddHeader>&amp;L&amp;"Calibri"&amp;12&amp;K000000 EBA Regular Use&amp;1#_x000D_</oddHead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J29"/>
  <sheetViews>
    <sheetView topLeftCell="A15" zoomScale="80" zoomScaleNormal="80" workbookViewId="0">
      <selection activeCell="A22" sqref="A22"/>
    </sheetView>
  </sheetViews>
  <sheetFormatPr defaultColWidth="9.26953125" defaultRowHeight="13" x14ac:dyDescent="0.35"/>
  <cols>
    <col min="1" max="1" width="99.26953125" style="29" customWidth="1"/>
    <col min="2" max="9" width="5.7265625" style="29" customWidth="1"/>
    <col min="10" max="10" width="20.7265625" style="29" customWidth="1"/>
    <col min="11" max="16384" width="9.26953125" style="29"/>
  </cols>
  <sheetData>
    <row r="1" spans="1:10" ht="40.15" customHeight="1" thickBot="1" x14ac:dyDescent="0.4">
      <c r="A1" s="83" t="s">
        <v>64</v>
      </c>
      <c r="B1" s="83"/>
      <c r="C1" s="83"/>
      <c r="D1" s="83"/>
      <c r="E1" s="83"/>
      <c r="F1" s="83"/>
      <c r="G1" s="83"/>
      <c r="H1" s="83"/>
      <c r="I1" s="83"/>
      <c r="J1" s="83"/>
    </row>
    <row r="2" spans="1:10" customFormat="1" ht="20.5" thickTop="1" thickBot="1" x14ac:dyDescent="0.4">
      <c r="A2" s="31" t="s">
        <v>79</v>
      </c>
      <c r="B2" s="31"/>
      <c r="C2" s="31"/>
      <c r="D2" s="31"/>
      <c r="E2" s="31"/>
      <c r="F2" s="31"/>
      <c r="G2" s="31"/>
      <c r="H2" s="31"/>
      <c r="I2" s="31"/>
      <c r="J2" s="31"/>
    </row>
    <row r="3" spans="1:10" ht="60" customHeight="1" thickTop="1" thickBot="1" x14ac:dyDescent="0.4">
      <c r="A3" s="73" t="s">
        <v>80</v>
      </c>
      <c r="B3" s="74"/>
      <c r="C3" s="74"/>
      <c r="D3" s="74"/>
      <c r="E3" s="74"/>
      <c r="F3" s="74"/>
      <c r="G3" s="74"/>
      <c r="H3" s="74"/>
      <c r="I3" s="74"/>
      <c r="J3" s="74"/>
    </row>
    <row r="4" spans="1:10" ht="160.15" customHeight="1" thickBot="1" x14ac:dyDescent="0.4">
      <c r="A4" s="84"/>
      <c r="B4" s="80" t="s">
        <v>28</v>
      </c>
      <c r="C4" s="81"/>
      <c r="D4" s="81"/>
      <c r="E4" s="81"/>
      <c r="F4" s="81"/>
      <c r="G4" s="81"/>
      <c r="H4" s="81"/>
      <c r="I4" s="82"/>
      <c r="J4" s="15" t="s">
        <v>29</v>
      </c>
    </row>
    <row r="5" spans="1:10" ht="120" customHeight="1" x14ac:dyDescent="0.35">
      <c r="A5" s="85"/>
      <c r="B5" s="77" t="s">
        <v>30</v>
      </c>
      <c r="C5" s="77" t="s">
        <v>30</v>
      </c>
      <c r="D5" s="77" t="s">
        <v>30</v>
      </c>
      <c r="E5" s="77" t="s">
        <v>30</v>
      </c>
      <c r="F5" s="77" t="s">
        <v>30</v>
      </c>
      <c r="G5" s="77" t="s">
        <v>30</v>
      </c>
      <c r="H5" s="77" t="s">
        <v>30</v>
      </c>
      <c r="I5" s="77" t="s">
        <v>30</v>
      </c>
      <c r="J5" s="64"/>
    </row>
    <row r="6" spans="1:10" ht="20.149999999999999" customHeight="1" x14ac:dyDescent="0.35">
      <c r="A6" s="32"/>
      <c r="B6" s="77"/>
      <c r="C6" s="77"/>
      <c r="D6" s="77"/>
      <c r="E6" s="77"/>
      <c r="F6" s="77"/>
      <c r="G6" s="77"/>
      <c r="H6" s="77"/>
      <c r="I6" s="77"/>
      <c r="J6" s="16" t="s">
        <v>31</v>
      </c>
    </row>
    <row r="7" spans="1:10" ht="20.149999999999999" customHeight="1" x14ac:dyDescent="0.35">
      <c r="A7" s="32"/>
      <c r="B7" s="77"/>
      <c r="C7" s="77"/>
      <c r="D7" s="77"/>
      <c r="E7" s="77"/>
      <c r="F7" s="77"/>
      <c r="G7" s="77"/>
      <c r="H7" s="77"/>
      <c r="I7" s="77"/>
      <c r="J7" s="16" t="s">
        <v>32</v>
      </c>
    </row>
    <row r="8" spans="1:10" ht="20.149999999999999" customHeight="1" x14ac:dyDescent="0.35">
      <c r="A8" s="32"/>
      <c r="B8" s="77"/>
      <c r="C8" s="77"/>
      <c r="D8" s="77"/>
      <c r="E8" s="77"/>
      <c r="F8" s="77"/>
      <c r="G8" s="77"/>
      <c r="H8" s="77"/>
      <c r="I8" s="77"/>
      <c r="J8" s="16" t="s">
        <v>33</v>
      </c>
    </row>
    <row r="9" spans="1:10" ht="20.149999999999999" customHeight="1" x14ac:dyDescent="0.35">
      <c r="A9" s="32"/>
      <c r="B9" s="77"/>
      <c r="C9" s="77"/>
      <c r="D9" s="77"/>
      <c r="E9" s="77"/>
      <c r="F9" s="77"/>
      <c r="G9" s="77"/>
      <c r="H9" s="77"/>
      <c r="I9" s="77"/>
      <c r="J9" s="16" t="s">
        <v>34</v>
      </c>
    </row>
    <row r="10" spans="1:10" ht="20.149999999999999" customHeight="1" thickBot="1" x14ac:dyDescent="0.4">
      <c r="A10" s="32"/>
      <c r="B10" s="77"/>
      <c r="C10" s="77"/>
      <c r="D10" s="77"/>
      <c r="E10" s="77"/>
      <c r="F10" s="77"/>
      <c r="G10" s="77"/>
      <c r="H10" s="77"/>
      <c r="I10" s="77"/>
      <c r="J10" s="65" t="s">
        <v>35</v>
      </c>
    </row>
    <row r="11" spans="1:10" ht="60" customHeight="1" thickBot="1" x14ac:dyDescent="0.4">
      <c r="A11" s="6" t="s">
        <v>81</v>
      </c>
      <c r="B11" s="19"/>
      <c r="C11" s="19"/>
      <c r="D11" s="19"/>
      <c r="E11" s="19"/>
      <c r="F11" s="19"/>
      <c r="G11" s="19"/>
      <c r="H11" s="19"/>
      <c r="I11" s="19"/>
      <c r="J11" s="20"/>
    </row>
    <row r="12" spans="1:10" ht="60" customHeight="1" thickBot="1" x14ac:dyDescent="0.4">
      <c r="A12" s="26" t="s">
        <v>82</v>
      </c>
      <c r="B12" s="13"/>
      <c r="C12" s="13"/>
      <c r="D12" s="13"/>
      <c r="E12" s="13"/>
      <c r="F12" s="13"/>
      <c r="G12" s="13"/>
      <c r="H12" s="13"/>
      <c r="I12" s="13"/>
      <c r="J12" s="17"/>
    </row>
    <row r="13" spans="1:10" ht="60" customHeight="1" thickBot="1" x14ac:dyDescent="0.4">
      <c r="A13" s="8" t="s">
        <v>83</v>
      </c>
      <c r="B13" s="13"/>
      <c r="C13" s="13"/>
      <c r="D13" s="13"/>
      <c r="E13" s="13"/>
      <c r="F13" s="13"/>
      <c r="G13" s="13"/>
      <c r="H13" s="13"/>
      <c r="I13" s="13"/>
      <c r="J13" s="17"/>
    </row>
    <row r="14" spans="1:10" ht="60" customHeight="1" thickBot="1" x14ac:dyDescent="0.4">
      <c r="A14" s="8" t="s">
        <v>84</v>
      </c>
      <c r="B14" s="14"/>
      <c r="C14" s="19"/>
      <c r="D14" s="19"/>
      <c r="E14" s="19"/>
      <c r="F14" s="19"/>
      <c r="G14" s="19"/>
      <c r="H14" s="19"/>
      <c r="I14" s="19"/>
      <c r="J14" s="20"/>
    </row>
    <row r="15" spans="1:10" ht="60" customHeight="1" thickBot="1" x14ac:dyDescent="0.4">
      <c r="A15" s="8" t="s">
        <v>85</v>
      </c>
      <c r="B15" s="13"/>
      <c r="C15" s="13"/>
      <c r="D15" s="13"/>
      <c r="E15" s="13"/>
      <c r="F15" s="13"/>
      <c r="G15" s="13"/>
      <c r="H15" s="13"/>
      <c r="I15" s="13"/>
      <c r="J15" s="17"/>
    </row>
    <row r="16" spans="1:10" ht="60" customHeight="1" thickBot="1" x14ac:dyDescent="0.4">
      <c r="A16" s="25" t="s">
        <v>86</v>
      </c>
      <c r="B16" s="19"/>
      <c r="C16" s="19"/>
      <c r="D16" s="19"/>
      <c r="E16" s="19"/>
      <c r="F16" s="19"/>
      <c r="G16" s="19"/>
      <c r="H16" s="19"/>
      <c r="I16" s="19"/>
      <c r="J16" s="20"/>
    </row>
    <row r="17" spans="1:10" ht="60" customHeight="1" thickBot="1" x14ac:dyDescent="0.4">
      <c r="A17" s="8" t="s">
        <v>87</v>
      </c>
      <c r="B17" s="13"/>
      <c r="C17" s="13"/>
      <c r="D17" s="13"/>
      <c r="E17" s="13"/>
      <c r="F17" s="13"/>
      <c r="G17" s="13"/>
      <c r="H17" s="13"/>
      <c r="I17" s="13"/>
      <c r="J17" s="17"/>
    </row>
    <row r="18" spans="1:10" ht="60" customHeight="1" thickBot="1" x14ac:dyDescent="0.4">
      <c r="A18" s="8" t="s">
        <v>88</v>
      </c>
      <c r="B18" s="13"/>
      <c r="C18" s="13"/>
      <c r="D18" s="13"/>
      <c r="E18" s="13"/>
      <c r="F18" s="13"/>
      <c r="G18" s="13"/>
      <c r="H18" s="13"/>
      <c r="I18" s="13"/>
      <c r="J18" s="17"/>
    </row>
    <row r="19" spans="1:10" ht="60" customHeight="1" thickBot="1" x14ac:dyDescent="0.4">
      <c r="A19" s="26" t="s">
        <v>89</v>
      </c>
      <c r="B19" s="13"/>
      <c r="C19" s="13"/>
      <c r="D19" s="13"/>
      <c r="E19" s="13"/>
      <c r="F19" s="13"/>
      <c r="G19" s="13"/>
      <c r="H19" s="13"/>
      <c r="I19" s="13"/>
      <c r="J19" s="17"/>
    </row>
    <row r="20" spans="1:10" ht="60" customHeight="1" thickBot="1" x14ac:dyDescent="0.4">
      <c r="A20" s="9" t="s">
        <v>90</v>
      </c>
      <c r="B20" s="33"/>
      <c r="C20" s="40"/>
      <c r="D20" s="41"/>
      <c r="E20" s="41"/>
      <c r="F20" s="41"/>
      <c r="G20" s="41"/>
      <c r="H20" s="41"/>
      <c r="I20" s="41"/>
      <c r="J20" s="42"/>
    </row>
    <row r="21" spans="1:10" ht="60" customHeight="1" x14ac:dyDescent="0.35">
      <c r="A21" s="38" t="s">
        <v>91</v>
      </c>
      <c r="B21" s="43"/>
      <c r="C21" s="43"/>
      <c r="D21" s="43"/>
      <c r="E21" s="43"/>
      <c r="F21" s="43"/>
      <c r="G21" s="43"/>
      <c r="H21" s="43"/>
      <c r="I21" s="43"/>
      <c r="J21" s="43"/>
    </row>
    <row r="22" spans="1:10" ht="60" customHeight="1" thickBot="1" x14ac:dyDescent="0.4">
      <c r="A22" s="4" t="s">
        <v>77</v>
      </c>
      <c r="B22" s="44"/>
      <c r="C22" s="44"/>
      <c r="D22" s="44"/>
      <c r="E22" s="44"/>
      <c r="F22" s="44"/>
      <c r="G22" s="44"/>
      <c r="H22" s="44"/>
      <c r="I22" s="44"/>
      <c r="J22" s="44"/>
    </row>
    <row r="23" spans="1:10" ht="60" customHeight="1" thickBot="1" x14ac:dyDescent="0.4">
      <c r="A23" s="12" t="s">
        <v>78</v>
      </c>
      <c r="B23" s="14"/>
      <c r="C23" s="19"/>
      <c r="D23" s="19"/>
      <c r="E23" s="19"/>
      <c r="F23" s="19"/>
      <c r="G23" s="19"/>
      <c r="H23" s="19"/>
      <c r="I23" s="19"/>
      <c r="J23" s="20"/>
    </row>
    <row r="24" spans="1:10" ht="60" customHeight="1" thickBot="1" x14ac:dyDescent="0.4">
      <c r="A24" s="12" t="s">
        <v>78</v>
      </c>
      <c r="B24" s="14"/>
      <c r="C24" s="19"/>
      <c r="D24" s="19"/>
      <c r="E24" s="19"/>
      <c r="F24" s="19"/>
      <c r="G24" s="19"/>
      <c r="H24" s="19"/>
      <c r="I24" s="19"/>
      <c r="J24" s="20"/>
    </row>
    <row r="25" spans="1:10" ht="60" customHeight="1" x14ac:dyDescent="0.35"/>
    <row r="26" spans="1:10" ht="60" customHeight="1" x14ac:dyDescent="0.35"/>
    <row r="27" spans="1:10" ht="60" customHeight="1" x14ac:dyDescent="0.35"/>
    <row r="28" spans="1:10" ht="60" customHeight="1" x14ac:dyDescent="0.35"/>
    <row r="29" spans="1:10" ht="60" customHeight="1" x14ac:dyDescent="0.35"/>
  </sheetData>
  <mergeCells count="12">
    <mergeCell ref="A1:J1"/>
    <mergeCell ref="A3:J3"/>
    <mergeCell ref="A4:A5"/>
    <mergeCell ref="B4:I4"/>
    <mergeCell ref="B5:B10"/>
    <mergeCell ref="C5:C10"/>
    <mergeCell ref="D5:D10"/>
    <mergeCell ref="E5:E10"/>
    <mergeCell ref="F5:F10"/>
    <mergeCell ref="G5:G10"/>
    <mergeCell ref="H5:H10"/>
    <mergeCell ref="I5:I10"/>
  </mergeCells>
  <pageMargins left="0.25" right="0.25" top="0.75" bottom="0.75" header="0.3" footer="0.3"/>
  <pageSetup paperSize="9" scale="59" fitToHeight="0" orientation="portrait" r:id="rId1"/>
  <headerFooter>
    <oddHeader>&amp;L&amp;"Calibri"&amp;12&amp;K000000 EBA Regular Use&amp;1#_x000D_</oddHead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J38"/>
  <sheetViews>
    <sheetView topLeftCell="A24" zoomScale="80" zoomScaleNormal="80" workbookViewId="0">
      <selection activeCell="A36" sqref="A36"/>
    </sheetView>
  </sheetViews>
  <sheetFormatPr defaultColWidth="9.26953125" defaultRowHeight="13" x14ac:dyDescent="0.35"/>
  <cols>
    <col min="1" max="1" width="99.26953125" style="29" customWidth="1"/>
    <col min="2" max="9" width="5.7265625" style="29" customWidth="1"/>
    <col min="10" max="10" width="20.7265625" style="29" customWidth="1"/>
    <col min="11" max="16384" width="9.26953125" style="29"/>
  </cols>
  <sheetData>
    <row r="1" spans="1:10" ht="40.15" customHeight="1" thickBot="1" x14ac:dyDescent="0.4">
      <c r="A1" s="86" t="s">
        <v>64</v>
      </c>
      <c r="B1" s="86"/>
      <c r="C1" s="86"/>
      <c r="D1" s="86"/>
      <c r="E1" s="86"/>
      <c r="F1" s="86"/>
      <c r="G1" s="86"/>
      <c r="H1" s="86"/>
      <c r="I1" s="86"/>
      <c r="J1" s="86"/>
    </row>
    <row r="2" spans="1:10" customFormat="1" ht="20.5" thickTop="1" thickBot="1" x14ac:dyDescent="0.4">
      <c r="A2" s="31" t="s">
        <v>92</v>
      </c>
      <c r="B2" s="31"/>
      <c r="C2" s="31"/>
      <c r="D2" s="31"/>
      <c r="E2" s="31"/>
      <c r="F2" s="31"/>
      <c r="G2" s="31"/>
      <c r="H2" s="31"/>
      <c r="I2" s="31"/>
      <c r="J2" s="31"/>
    </row>
    <row r="3" spans="1:10" ht="60" customHeight="1" thickTop="1" thickBot="1" x14ac:dyDescent="0.4">
      <c r="A3" s="73" t="s">
        <v>93</v>
      </c>
      <c r="B3" s="74"/>
      <c r="C3" s="74"/>
      <c r="D3" s="74"/>
      <c r="E3" s="74"/>
      <c r="F3" s="74"/>
      <c r="G3" s="74"/>
      <c r="H3" s="74"/>
      <c r="I3" s="74"/>
      <c r="J3" s="74"/>
    </row>
    <row r="4" spans="1:10" ht="160.15" customHeight="1" thickBot="1" x14ac:dyDescent="0.4">
      <c r="A4" s="84"/>
      <c r="B4" s="80" t="s">
        <v>28</v>
      </c>
      <c r="C4" s="81"/>
      <c r="D4" s="81"/>
      <c r="E4" s="81"/>
      <c r="F4" s="81"/>
      <c r="G4" s="81"/>
      <c r="H4" s="81"/>
      <c r="I4" s="82"/>
      <c r="J4" s="15" t="s">
        <v>29</v>
      </c>
    </row>
    <row r="5" spans="1:10" ht="120" customHeight="1" x14ac:dyDescent="0.35">
      <c r="A5" s="85"/>
      <c r="B5" s="77" t="s">
        <v>30</v>
      </c>
      <c r="C5" s="77" t="s">
        <v>30</v>
      </c>
      <c r="D5" s="77" t="s">
        <v>30</v>
      </c>
      <c r="E5" s="77" t="s">
        <v>30</v>
      </c>
      <c r="F5" s="77" t="s">
        <v>30</v>
      </c>
      <c r="G5" s="77" t="s">
        <v>30</v>
      </c>
      <c r="H5" s="77" t="s">
        <v>30</v>
      </c>
      <c r="I5" s="77" t="s">
        <v>30</v>
      </c>
      <c r="J5" s="64"/>
    </row>
    <row r="6" spans="1:10" ht="20.149999999999999" customHeight="1" x14ac:dyDescent="0.35">
      <c r="A6" s="32"/>
      <c r="B6" s="77"/>
      <c r="C6" s="77"/>
      <c r="D6" s="77"/>
      <c r="E6" s="77"/>
      <c r="F6" s="77"/>
      <c r="G6" s="77"/>
      <c r="H6" s="77"/>
      <c r="I6" s="77"/>
      <c r="J6" s="16" t="s">
        <v>31</v>
      </c>
    </row>
    <row r="7" spans="1:10" ht="20.149999999999999" customHeight="1" x14ac:dyDescent="0.35">
      <c r="A7" s="32"/>
      <c r="B7" s="77"/>
      <c r="C7" s="77"/>
      <c r="D7" s="77"/>
      <c r="E7" s="77"/>
      <c r="F7" s="77"/>
      <c r="G7" s="77"/>
      <c r="H7" s="77"/>
      <c r="I7" s="77"/>
      <c r="J7" s="16" t="s">
        <v>32</v>
      </c>
    </row>
    <row r="8" spans="1:10" ht="20.149999999999999" customHeight="1" x14ac:dyDescent="0.35">
      <c r="A8" s="32"/>
      <c r="B8" s="77"/>
      <c r="C8" s="77"/>
      <c r="D8" s="77"/>
      <c r="E8" s="77"/>
      <c r="F8" s="77"/>
      <c r="G8" s="77"/>
      <c r="H8" s="77"/>
      <c r="I8" s="77"/>
      <c r="J8" s="16" t="s">
        <v>33</v>
      </c>
    </row>
    <row r="9" spans="1:10" ht="20.149999999999999" customHeight="1" x14ac:dyDescent="0.35">
      <c r="A9" s="32"/>
      <c r="B9" s="77"/>
      <c r="C9" s="77"/>
      <c r="D9" s="77"/>
      <c r="E9" s="77"/>
      <c r="F9" s="77"/>
      <c r="G9" s="77"/>
      <c r="H9" s="77"/>
      <c r="I9" s="77"/>
      <c r="J9" s="16" t="s">
        <v>34</v>
      </c>
    </row>
    <row r="10" spans="1:10" ht="20.149999999999999" customHeight="1" thickBot="1" x14ac:dyDescent="0.4">
      <c r="A10" s="32"/>
      <c r="B10" s="77"/>
      <c r="C10" s="77"/>
      <c r="D10" s="77"/>
      <c r="E10" s="77"/>
      <c r="F10" s="77"/>
      <c r="G10" s="77"/>
      <c r="H10" s="77"/>
      <c r="I10" s="77"/>
      <c r="J10" s="65" t="s">
        <v>35</v>
      </c>
    </row>
    <row r="11" spans="1:10" ht="60" customHeight="1" thickBot="1" x14ac:dyDescent="0.4">
      <c r="A11" s="6" t="s">
        <v>94</v>
      </c>
      <c r="B11" s="19"/>
      <c r="C11" s="19"/>
      <c r="D11" s="19"/>
      <c r="E11" s="19"/>
      <c r="F11" s="19"/>
      <c r="G11" s="19"/>
      <c r="H11" s="19"/>
      <c r="I11" s="19"/>
      <c r="J11" s="20"/>
    </row>
    <row r="12" spans="1:10" ht="60" customHeight="1" thickBot="1" x14ac:dyDescent="0.4">
      <c r="A12" s="8" t="s">
        <v>95</v>
      </c>
      <c r="B12" s="13"/>
      <c r="C12" s="13"/>
      <c r="D12" s="13"/>
      <c r="E12" s="13"/>
      <c r="F12" s="13"/>
      <c r="G12" s="13"/>
      <c r="H12" s="13"/>
      <c r="I12" s="13"/>
      <c r="J12" s="17"/>
    </row>
    <row r="13" spans="1:10" ht="60" customHeight="1" thickBot="1" x14ac:dyDescent="0.4">
      <c r="A13" s="8" t="s">
        <v>96</v>
      </c>
      <c r="B13" s="13"/>
      <c r="C13" s="13"/>
      <c r="D13" s="13"/>
      <c r="E13" s="13"/>
      <c r="F13" s="13"/>
      <c r="G13" s="13"/>
      <c r="H13" s="13"/>
      <c r="I13" s="13"/>
      <c r="J13" s="17"/>
    </row>
    <row r="14" spans="1:10" ht="60" customHeight="1" thickBot="1" x14ac:dyDescent="0.4">
      <c r="A14" s="8" t="s">
        <v>97</v>
      </c>
      <c r="B14" s="13"/>
      <c r="C14" s="13"/>
      <c r="D14" s="13"/>
      <c r="E14" s="13"/>
      <c r="F14" s="13"/>
      <c r="G14" s="13"/>
      <c r="H14" s="13"/>
      <c r="I14" s="13"/>
      <c r="J14" s="17"/>
    </row>
    <row r="15" spans="1:10" ht="60" customHeight="1" thickBot="1" x14ac:dyDescent="0.4">
      <c r="A15" s="8" t="s">
        <v>98</v>
      </c>
      <c r="B15" s="13"/>
      <c r="C15" s="13"/>
      <c r="D15" s="13"/>
      <c r="E15" s="13"/>
      <c r="F15" s="13"/>
      <c r="G15" s="13"/>
      <c r="H15" s="13"/>
      <c r="I15" s="13"/>
      <c r="J15" s="17"/>
    </row>
    <row r="16" spans="1:10" ht="60" customHeight="1" thickBot="1" x14ac:dyDescent="0.4">
      <c r="A16" s="8" t="s">
        <v>99</v>
      </c>
      <c r="B16" s="13"/>
      <c r="C16" s="13"/>
      <c r="D16" s="13"/>
      <c r="E16" s="13"/>
      <c r="F16" s="13"/>
      <c r="G16" s="13"/>
      <c r="H16" s="13"/>
      <c r="I16" s="13"/>
      <c r="J16" s="17"/>
    </row>
    <row r="17" spans="1:10" ht="60" customHeight="1" thickBot="1" x14ac:dyDescent="0.4">
      <c r="A17" s="8" t="s">
        <v>100</v>
      </c>
      <c r="B17" s="13"/>
      <c r="C17" s="13"/>
      <c r="D17" s="13"/>
      <c r="E17" s="13"/>
      <c r="F17" s="13"/>
      <c r="G17" s="13"/>
      <c r="H17" s="13"/>
      <c r="I17" s="13"/>
      <c r="J17" s="17"/>
    </row>
    <row r="18" spans="1:10" ht="60" customHeight="1" thickBot="1" x14ac:dyDescent="0.4">
      <c r="A18" s="9" t="s">
        <v>101</v>
      </c>
      <c r="B18" s="14"/>
      <c r="C18" s="19"/>
      <c r="D18" s="19"/>
      <c r="E18" s="19"/>
      <c r="F18" s="19"/>
      <c r="G18" s="19"/>
      <c r="H18" s="19"/>
      <c r="I18" s="19"/>
      <c r="J18" s="20"/>
    </row>
    <row r="19" spans="1:10" ht="60" customHeight="1" thickBot="1" x14ac:dyDescent="0.4">
      <c r="A19" s="6" t="s">
        <v>102</v>
      </c>
      <c r="B19" s="13"/>
      <c r="C19" s="13"/>
      <c r="D19" s="13"/>
      <c r="E19" s="13"/>
      <c r="F19" s="13"/>
      <c r="G19" s="13"/>
      <c r="H19" s="13"/>
      <c r="I19" s="13"/>
      <c r="J19" s="17"/>
    </row>
    <row r="20" spans="1:10" ht="60" customHeight="1" thickBot="1" x14ac:dyDescent="0.4">
      <c r="A20" s="9" t="s">
        <v>103</v>
      </c>
      <c r="B20" s="13"/>
      <c r="C20" s="13"/>
      <c r="D20" s="13"/>
      <c r="E20" s="13"/>
      <c r="F20" s="13"/>
      <c r="G20" s="13"/>
      <c r="H20" s="13"/>
      <c r="I20" s="13"/>
      <c r="J20" s="17"/>
    </row>
    <row r="21" spans="1:10" ht="60" customHeight="1" thickBot="1" x14ac:dyDescent="0.4">
      <c r="A21" s="6" t="s">
        <v>104</v>
      </c>
      <c r="B21" s="13"/>
      <c r="C21" s="13"/>
      <c r="D21" s="13"/>
      <c r="E21" s="13"/>
      <c r="F21" s="13"/>
      <c r="G21" s="13"/>
      <c r="H21" s="13"/>
      <c r="I21" s="13"/>
      <c r="J21" s="17"/>
    </row>
    <row r="22" spans="1:10" ht="60" customHeight="1" thickBot="1" x14ac:dyDescent="0.4">
      <c r="A22" s="6" t="s">
        <v>105</v>
      </c>
      <c r="B22" s="14"/>
      <c r="C22" s="13"/>
      <c r="D22" s="13"/>
      <c r="E22" s="13"/>
      <c r="F22" s="13"/>
      <c r="G22" s="13"/>
      <c r="H22" s="13"/>
      <c r="I22" s="13"/>
      <c r="J22" s="17"/>
    </row>
    <row r="23" spans="1:10" ht="60" customHeight="1" thickBot="1" x14ac:dyDescent="0.4">
      <c r="A23" s="6" t="s">
        <v>106</v>
      </c>
      <c r="B23" s="14"/>
      <c r="C23" s="45"/>
      <c r="D23" s="36"/>
      <c r="E23" s="36"/>
      <c r="F23" s="36"/>
      <c r="G23" s="36"/>
      <c r="H23" s="36"/>
      <c r="I23" s="36"/>
      <c r="J23" s="37"/>
    </row>
    <row r="24" spans="1:10" ht="60" customHeight="1" thickBot="1" x14ac:dyDescent="0.4">
      <c r="A24" s="8" t="s">
        <v>107</v>
      </c>
      <c r="B24" s="14"/>
      <c r="C24" s="45"/>
      <c r="D24" s="36"/>
      <c r="E24" s="36"/>
      <c r="F24" s="36"/>
      <c r="G24" s="36"/>
      <c r="H24" s="36"/>
      <c r="I24" s="36"/>
      <c r="J24" s="37"/>
    </row>
    <row r="25" spans="1:10" ht="60" customHeight="1" thickBot="1" x14ac:dyDescent="0.4">
      <c r="A25" s="8" t="s">
        <v>108</v>
      </c>
      <c r="B25" s="14"/>
      <c r="C25" s="45"/>
      <c r="D25" s="36"/>
      <c r="E25" s="36"/>
      <c r="F25" s="36"/>
      <c r="G25" s="36"/>
      <c r="H25" s="36"/>
      <c r="I25" s="36"/>
      <c r="J25" s="37"/>
    </row>
    <row r="26" spans="1:10" ht="60" customHeight="1" thickBot="1" x14ac:dyDescent="0.4">
      <c r="A26" s="8" t="s">
        <v>109</v>
      </c>
      <c r="B26" s="14"/>
      <c r="C26" s="45"/>
      <c r="D26" s="36"/>
      <c r="E26" s="36"/>
      <c r="F26" s="36"/>
      <c r="G26" s="36"/>
      <c r="H26" s="36"/>
      <c r="I26" s="36"/>
      <c r="J26" s="37"/>
    </row>
    <row r="27" spans="1:10" ht="60" customHeight="1" thickBot="1" x14ac:dyDescent="0.4">
      <c r="A27" s="8" t="s">
        <v>110</v>
      </c>
      <c r="B27" s="14"/>
      <c r="C27" s="45"/>
      <c r="D27" s="36"/>
      <c r="E27" s="36"/>
      <c r="F27" s="36"/>
      <c r="G27" s="36"/>
      <c r="H27" s="36"/>
      <c r="I27" s="36"/>
      <c r="J27" s="37"/>
    </row>
    <row r="28" spans="1:10" ht="60" customHeight="1" thickBot="1" x14ac:dyDescent="0.4">
      <c r="A28" s="8" t="s">
        <v>111</v>
      </c>
      <c r="B28" s="14"/>
      <c r="C28" s="45"/>
      <c r="D28" s="36"/>
      <c r="E28" s="36"/>
      <c r="F28" s="36"/>
      <c r="G28" s="36"/>
      <c r="H28" s="36"/>
      <c r="I28" s="36"/>
      <c r="J28" s="37"/>
    </row>
    <row r="29" spans="1:10" ht="60" customHeight="1" thickBot="1" x14ac:dyDescent="0.4">
      <c r="A29" s="8" t="s">
        <v>112</v>
      </c>
      <c r="B29" s="14"/>
      <c r="C29" s="45"/>
      <c r="D29" s="36"/>
      <c r="E29" s="36"/>
      <c r="F29" s="36"/>
      <c r="G29" s="36"/>
      <c r="H29" s="36"/>
      <c r="I29" s="36"/>
      <c r="J29" s="37"/>
    </row>
    <row r="30" spans="1:10" ht="60" customHeight="1" thickBot="1" x14ac:dyDescent="0.4">
      <c r="A30" s="8" t="s">
        <v>113</v>
      </c>
      <c r="B30" s="14"/>
      <c r="C30" s="45"/>
      <c r="D30" s="36"/>
      <c r="E30" s="36"/>
      <c r="F30" s="36"/>
      <c r="G30" s="36"/>
      <c r="H30" s="36"/>
      <c r="I30" s="36"/>
      <c r="J30" s="37"/>
    </row>
    <row r="31" spans="1:10" ht="60" customHeight="1" thickBot="1" x14ac:dyDescent="0.4">
      <c r="A31" s="8" t="s">
        <v>114</v>
      </c>
      <c r="B31" s="14"/>
      <c r="C31" s="45"/>
      <c r="D31" s="36"/>
      <c r="E31" s="36"/>
      <c r="F31" s="36"/>
      <c r="G31" s="36"/>
      <c r="H31" s="36"/>
      <c r="I31" s="36"/>
      <c r="J31" s="37"/>
    </row>
    <row r="32" spans="1:10" ht="60" customHeight="1" thickBot="1" x14ac:dyDescent="0.4">
      <c r="A32" s="8" t="s">
        <v>115</v>
      </c>
      <c r="B32" s="14"/>
      <c r="C32" s="45"/>
      <c r="D32" s="36"/>
      <c r="E32" s="36"/>
      <c r="F32" s="36"/>
      <c r="G32" s="36"/>
      <c r="H32" s="36"/>
      <c r="I32" s="36"/>
      <c r="J32" s="37"/>
    </row>
    <row r="33" spans="1:10" ht="60" customHeight="1" thickBot="1" x14ac:dyDescent="0.4">
      <c r="A33" s="8" t="s">
        <v>116</v>
      </c>
      <c r="B33" s="14"/>
      <c r="C33" s="45"/>
      <c r="D33" s="36"/>
      <c r="E33" s="36"/>
      <c r="F33" s="36"/>
      <c r="G33" s="36"/>
      <c r="H33" s="36"/>
      <c r="I33" s="36"/>
      <c r="J33" s="37"/>
    </row>
    <row r="34" spans="1:10" ht="60" customHeight="1" thickBot="1" x14ac:dyDescent="0.4">
      <c r="A34" s="9" t="s">
        <v>117</v>
      </c>
      <c r="B34" s="14"/>
      <c r="C34" s="45"/>
      <c r="D34" s="36"/>
      <c r="E34" s="36"/>
      <c r="F34" s="36"/>
      <c r="G34" s="36"/>
      <c r="H34" s="36"/>
      <c r="I34" s="36"/>
      <c r="J34" s="37"/>
    </row>
    <row r="35" spans="1:10" ht="60" customHeight="1" x14ac:dyDescent="0.35">
      <c r="A35" s="10" t="s">
        <v>118</v>
      </c>
    </row>
    <row r="36" spans="1:10" ht="60" customHeight="1" thickBot="1" x14ac:dyDescent="0.4">
      <c r="A36" s="11" t="s">
        <v>77</v>
      </c>
    </row>
    <row r="37" spans="1:10" ht="60" customHeight="1" thickBot="1" x14ac:dyDescent="0.4">
      <c r="A37" s="12" t="s">
        <v>78</v>
      </c>
      <c r="B37" s="14"/>
      <c r="C37" s="45"/>
      <c r="D37" s="36"/>
      <c r="E37" s="36"/>
      <c r="F37" s="36"/>
      <c r="G37" s="36"/>
      <c r="H37" s="36"/>
      <c r="I37" s="36"/>
      <c r="J37" s="37"/>
    </row>
    <row r="38" spans="1:10" ht="60" customHeight="1" thickBot="1" x14ac:dyDescent="0.4">
      <c r="A38" s="12" t="s">
        <v>78</v>
      </c>
      <c r="B38" s="35"/>
      <c r="C38" s="36"/>
      <c r="D38" s="36"/>
      <c r="E38" s="36"/>
      <c r="F38" s="36"/>
      <c r="G38" s="36"/>
      <c r="H38" s="36"/>
      <c r="I38" s="36"/>
      <c r="J38" s="37"/>
    </row>
  </sheetData>
  <mergeCells count="12">
    <mergeCell ref="A1:J1"/>
    <mergeCell ref="A3:J3"/>
    <mergeCell ref="A4:A5"/>
    <mergeCell ref="H5:H10"/>
    <mergeCell ref="I5:I10"/>
    <mergeCell ref="B4:I4"/>
    <mergeCell ref="B5:B10"/>
    <mergeCell ref="C5:C10"/>
    <mergeCell ref="D5:D10"/>
    <mergeCell ref="E5:E10"/>
    <mergeCell ref="F5:F10"/>
    <mergeCell ref="G5:G10"/>
  </mergeCells>
  <pageMargins left="0.25" right="0.25" top="0.75" bottom="0.75" header="0.3" footer="0.3"/>
  <pageSetup paperSize="9" scale="59" fitToHeight="0" orientation="portrait" r:id="rId1"/>
  <headerFooter>
    <oddHeader>&amp;L&amp;"Calibri"&amp;12&amp;K000000 EBA Regular Use&amp;1#_x000D_</oddHead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I17"/>
  <sheetViews>
    <sheetView topLeftCell="A2" workbookViewId="0">
      <selection activeCell="A17" sqref="A17"/>
    </sheetView>
  </sheetViews>
  <sheetFormatPr defaultRowHeight="14.5" x14ac:dyDescent="0.35"/>
  <cols>
    <col min="1" max="1" width="46" customWidth="1"/>
    <col min="2" max="9" width="5.7265625" customWidth="1"/>
  </cols>
  <sheetData>
    <row r="1" spans="1:9" ht="40.5" customHeight="1" thickBot="1" x14ac:dyDescent="0.4">
      <c r="A1" s="87" t="s">
        <v>119</v>
      </c>
      <c r="B1" s="87"/>
      <c r="C1" s="87"/>
      <c r="D1" s="87"/>
      <c r="E1" s="87"/>
      <c r="F1" s="87"/>
      <c r="G1" s="87"/>
      <c r="H1" s="87"/>
      <c r="I1" s="87"/>
    </row>
    <row r="2" spans="1:9" ht="75" customHeight="1" thickTop="1" thickBot="1" x14ac:dyDescent="0.4">
      <c r="A2" s="88" t="s">
        <v>120</v>
      </c>
      <c r="B2" s="89"/>
      <c r="C2" s="89"/>
      <c r="D2" s="89"/>
      <c r="E2" s="89"/>
      <c r="F2" s="89"/>
      <c r="G2" s="89"/>
      <c r="H2" s="89"/>
      <c r="I2" s="89"/>
    </row>
    <row r="3" spans="1:9" ht="87" customHeight="1" x14ac:dyDescent="0.35">
      <c r="A3" s="3" t="s">
        <v>121</v>
      </c>
      <c r="B3" s="90" t="s">
        <v>30</v>
      </c>
      <c r="C3" s="90" t="s">
        <v>30</v>
      </c>
      <c r="D3" s="90" t="s">
        <v>30</v>
      </c>
      <c r="E3" s="90" t="s">
        <v>30</v>
      </c>
      <c r="F3" s="90" t="s">
        <v>30</v>
      </c>
      <c r="G3" s="90" t="s">
        <v>30</v>
      </c>
      <c r="H3" s="90" t="s">
        <v>30</v>
      </c>
      <c r="I3" s="90" t="s">
        <v>30</v>
      </c>
    </row>
    <row r="4" spans="1:9" x14ac:dyDescent="0.35">
      <c r="A4" s="3"/>
      <c r="B4" s="91"/>
      <c r="C4" s="91"/>
      <c r="D4" s="91"/>
      <c r="E4" s="91"/>
      <c r="F4" s="91"/>
      <c r="G4" s="91"/>
      <c r="H4" s="91"/>
      <c r="I4" s="91"/>
    </row>
    <row r="5" spans="1:9" x14ac:dyDescent="0.35">
      <c r="A5" s="3"/>
      <c r="B5" s="91"/>
      <c r="C5" s="91"/>
      <c r="D5" s="91"/>
      <c r="E5" s="91"/>
      <c r="F5" s="91"/>
      <c r="G5" s="91"/>
      <c r="H5" s="91"/>
      <c r="I5" s="91"/>
    </row>
    <row r="6" spans="1:9" x14ac:dyDescent="0.35">
      <c r="A6" s="3"/>
      <c r="B6" s="91"/>
      <c r="C6" s="91"/>
      <c r="D6" s="91"/>
      <c r="E6" s="91"/>
      <c r="F6" s="91"/>
      <c r="G6" s="91"/>
      <c r="H6" s="91"/>
      <c r="I6" s="91"/>
    </row>
    <row r="7" spans="1:9" x14ac:dyDescent="0.35">
      <c r="A7" s="3"/>
      <c r="B7" s="91"/>
      <c r="C7" s="91"/>
      <c r="D7" s="91"/>
      <c r="E7" s="91"/>
      <c r="F7" s="91"/>
      <c r="G7" s="91"/>
      <c r="H7" s="91"/>
      <c r="I7" s="91"/>
    </row>
    <row r="8" spans="1:9" x14ac:dyDescent="0.35">
      <c r="A8" s="3"/>
      <c r="B8" s="91"/>
      <c r="C8" s="91"/>
      <c r="D8" s="91"/>
      <c r="E8" s="91"/>
      <c r="F8" s="91"/>
      <c r="G8" s="91"/>
      <c r="H8" s="91"/>
      <c r="I8" s="91"/>
    </row>
    <row r="9" spans="1:9" ht="15" thickBot="1" x14ac:dyDescent="0.4">
      <c r="A9" s="5"/>
      <c r="B9" s="92"/>
      <c r="C9" s="92"/>
      <c r="D9" s="92"/>
      <c r="E9" s="92"/>
      <c r="F9" s="92"/>
      <c r="G9" s="92"/>
      <c r="H9" s="92"/>
      <c r="I9" s="92"/>
    </row>
    <row r="10" spans="1:9" ht="40.15" customHeight="1" thickBot="1" x14ac:dyDescent="0.4">
      <c r="A10" s="6" t="s">
        <v>122</v>
      </c>
      <c r="B10" s="7"/>
      <c r="C10" s="7"/>
      <c r="D10" s="7"/>
      <c r="E10" s="7"/>
      <c r="F10" s="7"/>
      <c r="G10" s="7"/>
      <c r="H10" s="7"/>
      <c r="I10" s="7"/>
    </row>
    <row r="11" spans="1:9" ht="40.15" customHeight="1" thickBot="1" x14ac:dyDescent="0.4">
      <c r="A11" s="8" t="s">
        <v>123</v>
      </c>
      <c r="B11" s="7"/>
      <c r="C11" s="7"/>
      <c r="D11" s="7"/>
      <c r="E11" s="7"/>
      <c r="F11" s="7"/>
      <c r="G11" s="7"/>
      <c r="H11" s="7"/>
      <c r="I11" s="7"/>
    </row>
    <row r="12" spans="1:9" ht="40.15" customHeight="1" thickBot="1" x14ac:dyDescent="0.4">
      <c r="A12" s="8" t="s">
        <v>124</v>
      </c>
      <c r="B12" s="7"/>
      <c r="C12" s="7"/>
      <c r="D12" s="7"/>
      <c r="E12" s="7"/>
      <c r="F12" s="7"/>
      <c r="G12" s="7"/>
      <c r="H12" s="7"/>
      <c r="I12" s="7"/>
    </row>
    <row r="13" spans="1:9" ht="40.15" customHeight="1" thickBot="1" x14ac:dyDescent="0.4">
      <c r="A13" s="8" t="s">
        <v>125</v>
      </c>
      <c r="B13" s="7"/>
      <c r="C13" s="7"/>
      <c r="D13" s="7"/>
      <c r="E13" s="7"/>
      <c r="F13" s="7"/>
      <c r="G13" s="7"/>
      <c r="H13" s="7"/>
      <c r="I13" s="7"/>
    </row>
    <row r="14" spans="1:9" ht="25.5" thickBot="1" x14ac:dyDescent="0.4">
      <c r="A14" s="8" t="s">
        <v>126</v>
      </c>
      <c r="B14" s="7"/>
      <c r="C14" s="7"/>
      <c r="D14" s="7"/>
      <c r="E14" s="7"/>
      <c r="F14" s="7"/>
      <c r="G14" s="7"/>
      <c r="H14" s="7"/>
      <c r="I14" s="7"/>
    </row>
    <row r="15" spans="1:9" ht="40.15" customHeight="1" thickBot="1" x14ac:dyDescent="0.4">
      <c r="A15" s="8" t="s">
        <v>127</v>
      </c>
      <c r="B15" s="7"/>
      <c r="C15" s="7"/>
      <c r="D15" s="7"/>
      <c r="E15" s="7"/>
      <c r="F15" s="7"/>
      <c r="G15" s="7"/>
      <c r="H15" s="7"/>
      <c r="I15" s="7"/>
    </row>
    <row r="16" spans="1:9" ht="40.15" customHeight="1" thickBot="1" x14ac:dyDescent="0.4">
      <c r="A16" s="8" t="s">
        <v>128</v>
      </c>
      <c r="B16" s="7"/>
      <c r="C16" s="7"/>
      <c r="D16" s="7"/>
      <c r="E16" s="7"/>
      <c r="F16" s="7"/>
      <c r="G16" s="7"/>
      <c r="H16" s="7"/>
      <c r="I16" s="7"/>
    </row>
    <row r="17" spans="1:9" ht="40.15" customHeight="1" thickBot="1" x14ac:dyDescent="0.4">
      <c r="A17" s="6" t="s">
        <v>129</v>
      </c>
      <c r="B17" s="7"/>
      <c r="C17" s="7"/>
      <c r="D17" s="7"/>
      <c r="E17" s="7"/>
      <c r="F17" s="7"/>
      <c r="G17" s="7"/>
      <c r="H17" s="7"/>
      <c r="I17" s="7"/>
    </row>
  </sheetData>
  <mergeCells count="10">
    <mergeCell ref="A1:I1"/>
    <mergeCell ref="A2:I2"/>
    <mergeCell ref="B3:B9"/>
    <mergeCell ref="C3:C9"/>
    <mergeCell ref="D3:D9"/>
    <mergeCell ref="E3:E9"/>
    <mergeCell ref="F3:F9"/>
    <mergeCell ref="G3:G9"/>
    <mergeCell ref="H3:H9"/>
    <mergeCell ref="I3:I9"/>
  </mergeCells>
  <pageMargins left="0.7" right="0.7" top="0.75" bottom="0.75" header="0.3" footer="0.3"/>
  <pageSetup paperSize="9" scale="95" fitToHeight="0" orientation="portrait" r:id="rId1"/>
  <headerFooter>
    <oddHeader>&amp;L&amp;"Calibri"&amp;12&amp;K000000 EBA Regular Use&amp;1#_x000D_</oddHead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A15"/>
  <sheetViews>
    <sheetView workbookViewId="0">
      <selection activeCell="A15" sqref="A15"/>
    </sheetView>
  </sheetViews>
  <sheetFormatPr defaultColWidth="9.26953125" defaultRowHeight="14.5" x14ac:dyDescent="0.35"/>
  <cols>
    <col min="1" max="1" width="120.7265625" style="49" customWidth="1"/>
    <col min="2" max="16384" width="9.26953125" style="49"/>
  </cols>
  <sheetData>
    <row r="1" spans="1:1" ht="20" thickBot="1" x14ac:dyDescent="0.4">
      <c r="A1" s="1" t="s">
        <v>130</v>
      </c>
    </row>
    <row r="2" spans="1:1" ht="38.25" customHeight="1" thickTop="1" thickBot="1" x14ac:dyDescent="0.4">
      <c r="A2" s="2" t="s">
        <v>131</v>
      </c>
    </row>
    <row r="3" spans="1:1" ht="15" thickBot="1" x14ac:dyDescent="0.4">
      <c r="A3" s="50" t="s">
        <v>132</v>
      </c>
    </row>
    <row r="4" spans="1:1" ht="70.5" customHeight="1" thickBot="1" x14ac:dyDescent="0.4">
      <c r="A4" s="51"/>
    </row>
    <row r="5" spans="1:1" ht="26.5" thickBot="1" x14ac:dyDescent="0.4">
      <c r="A5" s="48" t="s">
        <v>133</v>
      </c>
    </row>
    <row r="6" spans="1:1" ht="81.75" customHeight="1" thickBot="1" x14ac:dyDescent="0.4">
      <c r="A6" s="52"/>
    </row>
    <row r="7" spans="1:1" x14ac:dyDescent="0.35">
      <c r="A7" s="66" t="s">
        <v>134</v>
      </c>
    </row>
    <row r="8" spans="1:1" x14ac:dyDescent="0.35">
      <c r="A8" s="67" t="s">
        <v>135</v>
      </c>
    </row>
    <row r="9" spans="1:1" x14ac:dyDescent="0.35">
      <c r="A9" s="68" t="s">
        <v>136</v>
      </c>
    </row>
    <row r="10" spans="1:1" x14ac:dyDescent="0.35">
      <c r="A10" s="68" t="s">
        <v>137</v>
      </c>
    </row>
    <row r="11" spans="1:1" x14ac:dyDescent="0.35">
      <c r="A11" s="68" t="s">
        <v>138</v>
      </c>
    </row>
    <row r="12" spans="1:1" ht="15" thickBot="1" x14ac:dyDescent="0.4">
      <c r="A12" s="68" t="s">
        <v>139</v>
      </c>
    </row>
    <row r="13" spans="1:1" ht="78.75" customHeight="1" thickBot="1" x14ac:dyDescent="0.4">
      <c r="A13" s="53"/>
    </row>
    <row r="14" spans="1:1" ht="39.5" thickBot="1" x14ac:dyDescent="0.4">
      <c r="A14" s="48" t="s">
        <v>140</v>
      </c>
    </row>
    <row r="15" spans="1:1" ht="105.75" customHeight="1" thickBot="1" x14ac:dyDescent="0.4">
      <c r="A15" s="52"/>
    </row>
  </sheetData>
  <pageMargins left="0.7" right="0.7" top="0.75" bottom="0.75" header="0.3" footer="0.3"/>
  <pageSetup paperSize="9" orientation="portrait" r:id="rId1"/>
  <headerFooter>
    <oddHeader>&amp;L&amp;"Calibri"&amp;12&amp;K000000 EBA Regular Use&amp;1#_x000D_</oddHead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A21"/>
  <sheetViews>
    <sheetView workbookViewId="0">
      <selection activeCell="D8" sqref="D8"/>
    </sheetView>
  </sheetViews>
  <sheetFormatPr defaultRowHeight="14.5" x14ac:dyDescent="0.35"/>
  <cols>
    <col min="1" max="1" width="120.7265625" customWidth="1"/>
  </cols>
  <sheetData>
    <row r="1" spans="1:1" ht="20" thickBot="1" x14ac:dyDescent="0.4">
      <c r="A1" s="1" t="s">
        <v>141</v>
      </c>
    </row>
    <row r="2" spans="1:1" ht="51" customHeight="1" thickTop="1" thickBot="1" x14ac:dyDescent="0.4">
      <c r="A2" s="2" t="s">
        <v>142</v>
      </c>
    </row>
    <row r="3" spans="1:1" ht="17.5" thickBot="1" x14ac:dyDescent="0.4">
      <c r="A3" s="54" t="s">
        <v>6</v>
      </c>
    </row>
    <row r="4" spans="1:1" x14ac:dyDescent="0.35">
      <c r="A4" s="55" t="s">
        <v>143</v>
      </c>
    </row>
    <row r="5" spans="1:1" x14ac:dyDescent="0.35">
      <c r="A5" s="55" t="s">
        <v>144</v>
      </c>
    </row>
    <row r="6" spans="1:1" x14ac:dyDescent="0.35">
      <c r="A6" s="55" t="s">
        <v>145</v>
      </c>
    </row>
    <row r="7" spans="1:1" ht="15" thickBot="1" x14ac:dyDescent="0.4">
      <c r="A7" s="56" t="s">
        <v>146</v>
      </c>
    </row>
    <row r="8" spans="1:1" ht="87" customHeight="1" thickBot="1" x14ac:dyDescent="0.4">
      <c r="A8" s="46"/>
    </row>
    <row r="9" spans="1:1" ht="17.5" thickBot="1" x14ac:dyDescent="0.4">
      <c r="A9" s="57" t="s">
        <v>147</v>
      </c>
    </row>
    <row r="10" spans="1:1" ht="15" thickBot="1" x14ac:dyDescent="0.4">
      <c r="A10" s="8" t="s">
        <v>148</v>
      </c>
    </row>
    <row r="11" spans="1:1" ht="63" customHeight="1" thickBot="1" x14ac:dyDescent="0.4">
      <c r="A11" s="51"/>
    </row>
    <row r="12" spans="1:1" ht="15" thickBot="1" x14ac:dyDescent="0.4">
      <c r="A12" s="8" t="s">
        <v>149</v>
      </c>
    </row>
    <row r="13" spans="1:1" ht="61.5" customHeight="1" thickBot="1" x14ac:dyDescent="0.4">
      <c r="A13" s="51"/>
    </row>
    <row r="14" spans="1:1" ht="15" thickBot="1" x14ac:dyDescent="0.4">
      <c r="A14" s="8" t="s">
        <v>150</v>
      </c>
    </row>
    <row r="15" spans="1:1" ht="54.75" customHeight="1" thickBot="1" x14ac:dyDescent="0.4">
      <c r="A15" s="51"/>
    </row>
    <row r="16" spans="1:1" ht="15" thickBot="1" x14ac:dyDescent="0.4">
      <c r="A16" s="8" t="s">
        <v>151</v>
      </c>
    </row>
    <row r="17" spans="1:1" ht="66.75" customHeight="1" thickBot="1" x14ac:dyDescent="0.4">
      <c r="A17" s="51"/>
    </row>
    <row r="18" spans="1:1" ht="17.5" thickBot="1" x14ac:dyDescent="0.4">
      <c r="A18" s="57" t="s">
        <v>152</v>
      </c>
    </row>
    <row r="19" spans="1:1" ht="15" thickBot="1" x14ac:dyDescent="0.4">
      <c r="A19" s="58" t="s">
        <v>153</v>
      </c>
    </row>
    <row r="20" spans="1:1" ht="15.75" customHeight="1" x14ac:dyDescent="0.35">
      <c r="A20" s="59"/>
    </row>
    <row r="21" spans="1:1" ht="15" thickBot="1" x14ac:dyDescent="0.4">
      <c r="A21" s="47"/>
    </row>
  </sheetData>
  <pageMargins left="0.7" right="0.7" top="0.75" bottom="0.75" header="0.3" footer="0.3"/>
  <pageSetup paperSize="9" scale="72" fitToHeight="0" orientation="portrait" r:id="rId1"/>
  <headerFooter>
    <oddHeader>&amp;L&amp;"Calibri"&amp;12&amp;K000000 EBA Regular Use&amp;1#_x000D_</odd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MiCA Policy Document" ma:contentTypeID="0x010100545FD2DA307CC84A8E88FAE734BF48510400300AC345C1928543AF72C35DDC1A3D43" ma:contentTypeVersion="13" ma:contentTypeDescription="Create a new document." ma:contentTypeScope="" ma:versionID="e4249b1d02634104aef1d2e747b0b6d4">
  <xsd:schema xmlns:xsd="http://www.w3.org/2001/XMLSchema" xmlns:xs="http://www.w3.org/2001/XMLSchema" xmlns:p="http://schemas.microsoft.com/office/2006/metadata/properties" xmlns:ns2="54127999-3348-4351-a1b7-d1a6c30af8a6" xmlns:ns3="8f2b6c72-d077-4751-b14d-2e2e385300bb" xmlns:ns4="http://schemas.microsoft.com/sharepoint/v4" targetNamespace="http://schemas.microsoft.com/office/2006/metadata/properties" ma:root="true" ma:fieldsID="38dfc214feab421272026b8ee02e4f6d" ns2:_="" ns3:_="" ns4:_="">
    <xsd:import namespace="54127999-3348-4351-a1b7-d1a6c30af8a6"/>
    <xsd:import namespace="8f2b6c72-d077-4751-b14d-2e2e385300bb"/>
    <xsd:import namespace="http://schemas.microsoft.com/sharepoint/v4"/>
    <xsd:element name="properties">
      <xsd:complexType>
        <xsd:sequence>
          <xsd:element name="documentManagement">
            <xsd:complexType>
              <xsd:all>
                <xsd:element ref="ns2:_dlc_DocId" minOccurs="0"/>
                <xsd:element ref="ns2:Year"/>
                <xsd:element ref="ns2:MeetingDate" minOccurs="0"/>
                <xsd:element ref="ns2:_dlc_DocIdPersistId" minOccurs="0"/>
                <xsd:element ref="ns2:nda5644750e3452fa4631959dc22ddeb" minOccurs="0"/>
                <xsd:element ref="ns2:TaxCatchAll" minOccurs="0"/>
                <xsd:element ref="ns2:TaxCatchAllLabel" minOccurs="0"/>
                <xsd:element ref="ns2:i3edb626361d43a38417455be68a95ad" minOccurs="0"/>
                <xsd:element ref="ns2:a6d62b56fea647e8970655fb9f7ed57d" minOccurs="0"/>
                <xsd:element ref="ns2:_dlc_DocIdUrl" minOccurs="0"/>
                <xsd:element ref="ns2:m7c52c79702a4e5b9244ea22fd7e9c78" minOccurs="0"/>
                <xsd:element ref="ns2:obba15747bef4a6dbc677c481bd744b2" minOccurs="0"/>
                <xsd:element ref="ns2:d30180ce34544e549e5087e920a86c0d" minOccurs="0"/>
                <xsd:element ref="ns3:MediaServiceMetadata" minOccurs="0"/>
                <xsd:element ref="ns3:MediaServiceFastMetadata" minOccurs="0"/>
                <xsd:element ref="ns3:MediaServiceObjectDetectorVersions" minOccurs="0"/>
                <xsd:element ref="ns2:SharedWithUsers" minOccurs="0"/>
                <xsd:element ref="ns2:SharedWithDetails" minOccurs="0"/>
                <xsd:element ref="ns4:IconOverlay"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127999-3348-4351-a1b7-d1a6c30af8a6" elementFormDefault="qualified">
    <xsd:import namespace="http://schemas.microsoft.com/office/2006/documentManagement/types"/>
    <xsd:import namespace="http://schemas.microsoft.com/office/infopath/2007/PartnerControls"/>
    <xsd:element name="_dlc_DocId" ma:index="1" nillable="true" ma:displayName="Document ID Value" ma:description="The value of the document ID assigned to this item." ma:indexed="true" ma:internalName="_dlc_DocId" ma:readOnly="true">
      <xsd:simpleType>
        <xsd:restriction base="dms:Text"/>
      </xsd:simpleType>
    </xsd:element>
    <xsd:element name="Year" ma:index="7" ma:displayName="Year" ma:default="" ma:internalName="Year">
      <xsd:simpleType>
        <xsd:restriction base="dms:Text"/>
      </xsd:simpleType>
    </xsd:element>
    <xsd:element name="MeetingDate" ma:index="9" nillable="true" ma:displayName="Meeting Date" ma:internalName="MeetingDate">
      <xsd:simpleType>
        <xsd:restriction base="dms:DateTime"/>
      </xsd:simpleType>
    </xsd:element>
    <xsd:element name="_dlc_DocIdPersistId" ma:index="10" nillable="true" ma:displayName="Persist ID" ma:description="Keep ID on add." ma:hidden="true" ma:internalName="_dlc_DocIdPersistId" ma:readOnly="true">
      <xsd:simpleType>
        <xsd:restriction base="dms:Boolean"/>
      </xsd:simpleType>
    </xsd:element>
    <xsd:element name="nda5644750e3452fa4631959dc22ddeb" ma:index="11" nillable="true" ma:taxonomy="true" ma:internalName="nda5644750e3452fa4631959dc22ddeb" ma:taxonomyFieldName="DocumentType" ma:displayName="Document Type" ma:readOnly="false" ma:fieldId="{7da56447-50e3-452f-a463-1959dc22ddeb}" ma:sspId="d4b01e31-ead0-4f68-a8e9-2aaca35f2e62" ma:termSetId="f83a1c9a-b23f-455b-8c9e-17fb9037db30"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c55945d8-8a98-4d30-a782-9b45b8ad1878}" ma:internalName="TaxCatchAll" ma:showField="CatchAllData" ma:web="54127999-3348-4351-a1b7-d1a6c30af8a6">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c55945d8-8a98-4d30-a782-9b45b8ad1878}" ma:internalName="TaxCatchAllLabel" ma:readOnly="true" ma:showField="CatchAllDataLabel" ma:web="54127999-3348-4351-a1b7-d1a6c30af8a6">
      <xsd:complexType>
        <xsd:complexContent>
          <xsd:extension base="dms:MultiChoiceLookup">
            <xsd:sequence>
              <xsd:element name="Value" type="dms:Lookup" maxOccurs="unbounded" minOccurs="0" nillable="true"/>
            </xsd:sequence>
          </xsd:extension>
        </xsd:complexContent>
      </xsd:complexType>
    </xsd:element>
    <xsd:element name="i3edb626361d43a38417455be68a95ad" ma:index="15" ma:taxonomy="true" ma:internalName="i3edb626361d43a38417455be68a95ad" ma:taxonomyFieldName="ConfidentialityLevel" ma:displayName="Confidentiality Level" ma:default="-1;#Regular|07f1e362-856b-423d-bea6-a14079762141" ma:fieldId="{23edb626-361d-43a3-8417-455be68a95ad}" ma:sspId="d4b01e31-ead0-4f68-a8e9-2aaca35f2e62" ma:termSetId="63da149f-0364-4b58-9838-6f5855a402c0" ma:anchorId="00000000-0000-0000-0000-000000000000" ma:open="false" ma:isKeyword="false">
      <xsd:complexType>
        <xsd:sequence>
          <xsd:element ref="pc:Terms" minOccurs="0" maxOccurs="1"/>
        </xsd:sequence>
      </xsd:complexType>
    </xsd:element>
    <xsd:element name="a6d62b56fea647e8970655fb9f7ed57d" ma:index="18" nillable="true" ma:taxonomy="true" ma:internalName="a6d62b56fea647e8970655fb9f7ed57d" ma:taxonomyFieldName="EsmaAudience" ma:displayName="Audience" ma:fieldId="{a6d62b56-fea6-47e8-9706-55fb9f7ed57d}" ma:sspId="d4b01e31-ead0-4f68-a8e9-2aaca35f2e62" ma:termSetId="76343289-0524-4d6c-b317-76d8c2e49caa" ma:anchorId="00000000-0000-0000-0000-000000000000" ma:open="false" ma:isKeyword="false">
      <xsd:complexType>
        <xsd:sequence>
          <xsd:element ref="pc:Terms" minOccurs="0" maxOccurs="1"/>
        </xsd:sequence>
      </xsd:complexType>
    </xsd:element>
    <xsd:element name="_dlc_DocIdUrl" ma:index="2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m7c52c79702a4e5b9244ea22fd7e9c78" ma:index="21" ma:taxonomy="true" ma:internalName="m7c52c79702a4e5b9244ea22fd7e9c78" ma:taxonomyFieldName="TeamName" ma:displayName="Team Name" ma:fieldId="{67c52c79-702a-4e5b-9244-ea22fd7e9c78}" ma:sspId="d4b01e31-ead0-4f68-a8e9-2aaca35f2e62" ma:termSetId="9ab8a8dd-aa7f-4e9e-9345-c8f50d6bfad1" ma:anchorId="00000000-0000-0000-0000-000000000000" ma:open="false" ma:isKeyword="false">
      <xsd:complexType>
        <xsd:sequence>
          <xsd:element ref="pc:Terms" minOccurs="0" maxOccurs="1"/>
        </xsd:sequence>
      </xsd:complexType>
    </xsd:element>
    <xsd:element name="obba15747bef4a6dbc677c481bd744b2" ma:index="23" nillable="true" ma:taxonomy="true" ma:internalName="obba15747bef4a6dbc677c481bd744b2" ma:taxonomyFieldName="Topic" ma:displayName="Topic" ma:readOnly="false" ma:fieldId="{8bba1574-7bef-4a6d-bc67-7c481bd744b2}" ma:sspId="d4b01e31-ead0-4f68-a8e9-2aaca35f2e62" ma:termSetId="2140d562-6d72-4afc-9f72-6d5f6002b1d4" ma:anchorId="00000000-0000-0000-0000-000000000000" ma:open="false" ma:isKeyword="false">
      <xsd:complexType>
        <xsd:sequence>
          <xsd:element ref="pc:Terms" minOccurs="0" maxOccurs="1"/>
        </xsd:sequence>
      </xsd:complexType>
    </xsd:element>
    <xsd:element name="d30180ce34544e549e5087e920a86c0d" ma:index="25" nillable="true" ma:taxonomy="true" ma:internalName="d30180ce34544e549e5087e920a86c0d" ma:taxonomyFieldName="SubTopic" ma:displayName="Sub Topic" ma:fieldId="{d30180ce-3454-4e54-9e50-87e920a86c0d}" ma:sspId="d4b01e31-ead0-4f68-a8e9-2aaca35f2e62" ma:termSetId="eacc4401-91a8-4b2f-a627-37fae9a7a1cb" ma:anchorId="00000000-0000-0000-0000-000000000000" ma:open="false" ma:isKeyword="false">
      <xsd:complexType>
        <xsd:sequence>
          <xsd:element ref="pc:Terms" minOccurs="0" maxOccurs="1"/>
        </xsd:sequence>
      </xsd:complexType>
    </xsd:element>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f2b6c72-d077-4751-b14d-2e2e385300bb" elementFormDefault="qualified">
    <xsd:import namespace="http://schemas.microsoft.com/office/2006/documentManagement/types"/>
    <xsd:import namespace="http://schemas.microsoft.com/office/infopath/2007/PartnerControls"/>
    <xsd:element name="MediaServiceMetadata" ma:index="27" nillable="true" ma:displayName="MediaServiceMetadata" ma:hidden="true" ma:internalName="MediaServiceMetadata" ma:readOnly="true">
      <xsd:simpleType>
        <xsd:restriction base="dms:Note"/>
      </xsd:simpleType>
    </xsd:element>
    <xsd:element name="MediaServiceFastMetadata" ma:index="28" nillable="true" ma:displayName="MediaServiceFastMetadata" ma:hidden="true" ma:internalName="MediaServiceFastMetadata" ma:readOnly="true">
      <xsd:simpleType>
        <xsd:restriction base="dms:Note"/>
      </xsd:simpleType>
    </xsd:element>
    <xsd:element name="MediaServiceObjectDetectorVersions" ma:index="29" nillable="true" ma:displayName="MediaServiceObjectDetectorVersions" ma:hidden="true" ma:indexed="true" ma:internalName="MediaServiceObjectDetectorVersions" ma:readOnly="true">
      <xsd:simpleType>
        <xsd:restriction base="dms:Text"/>
      </xsd:simpleType>
    </xsd:element>
    <xsd:element name="MediaServiceSearchProperties" ma:index="3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54127999-3348-4351-a1b7-d1a6c30af8a6">
      <Value>117</Value>
      <Value>109</Value>
      <Value>51</Value>
      <Value>232</Value>
      <Value>1</Value>
    </TaxCatchAll>
    <a6d62b56fea647e8970655fb9f7ed57d xmlns="54127999-3348-4351-a1b7-d1a6c30af8a6">
      <Terms xmlns="http://schemas.microsoft.com/office/infopath/2007/PartnerControls"/>
    </a6d62b56fea647e8970655fb9f7ed57d>
    <i3edb626361d43a38417455be68a95ad xmlns="54127999-3348-4351-a1b7-d1a6c30af8a6">
      <Terms xmlns="http://schemas.microsoft.com/office/infopath/2007/PartnerControls">
        <TermInfo xmlns="http://schemas.microsoft.com/office/infopath/2007/PartnerControls">
          <TermName xmlns="http://schemas.microsoft.com/office/infopath/2007/PartnerControls">Regular</TermName>
          <TermId xmlns="http://schemas.microsoft.com/office/infopath/2007/PartnerControls">07f1e362-856b-423d-bea6-a14079762141</TermId>
        </TermInfo>
      </Terms>
    </i3edb626361d43a38417455be68a95ad>
    <obba15747bef4a6dbc677c481bd744b2 xmlns="54127999-3348-4351-a1b7-d1a6c30af8a6">
      <Terms xmlns="http://schemas.microsoft.com/office/infopath/2007/PartnerControls">
        <TermInfo xmlns="http://schemas.microsoft.com/office/infopath/2007/PartnerControls">
          <TermName xmlns="http://schemas.microsoft.com/office/infopath/2007/PartnerControls">MiCA - Consultation Packages</TermName>
          <TermId xmlns="http://schemas.microsoft.com/office/infopath/2007/PartnerControls">86a07007-371b-4f14-b4f5-343f5adfd67b</TermId>
        </TermInfo>
      </Terms>
    </obba15747bef4a6dbc677c481bd744b2>
    <MeetingDate xmlns="54127999-3348-4351-a1b7-d1a6c30af8a6" xsi:nil="true"/>
    <IconOverlay xmlns="http://schemas.microsoft.com/sharepoint/v4" xsi:nil="true"/>
    <m7c52c79702a4e5b9244ea22fd7e9c78 xmlns="54127999-3348-4351-a1b7-d1a6c30af8a6">
      <Terms xmlns="http://schemas.microsoft.com/office/infopath/2007/PartnerControls">
        <TermInfo xmlns="http://schemas.microsoft.com/office/infopath/2007/PartnerControls">
          <TermName xmlns="http://schemas.microsoft.com/office/infopath/2007/PartnerControls">Investor Protection and Intermediaries</TermName>
          <TermId xmlns="http://schemas.microsoft.com/office/infopath/2007/PartnerControls">98c55de3-414a-4dc7-97ca-58b003cd9a35</TermId>
        </TermInfo>
      </Terms>
    </m7c52c79702a4e5b9244ea22fd7e9c78>
    <Year xmlns="54127999-3348-4351-a1b7-d1a6c30af8a6">2024</Year>
    <nda5644750e3452fa4631959dc22ddeb xmlns="54127999-3348-4351-a1b7-d1a6c30af8a6">
      <Terms xmlns="http://schemas.microsoft.com/office/infopath/2007/PartnerControls">
        <TermInfo xmlns="http://schemas.microsoft.com/office/infopath/2007/PartnerControls">
          <TermName xmlns="http://schemas.microsoft.com/office/infopath/2007/PartnerControls">Consultation Paper</TermName>
          <TermId xmlns="http://schemas.microsoft.com/office/infopath/2007/PartnerControls">c6238baf-c3d7-4bb8-8cf2-f28a89601f52</TermId>
        </TermInfo>
      </Terms>
    </nda5644750e3452fa4631959dc22ddeb>
    <d30180ce34544e549e5087e920a86c0d xmlns="54127999-3348-4351-a1b7-d1a6c30af8a6">
      <Terms xmlns="http://schemas.microsoft.com/office/infopath/2007/PartnerControls">
        <TermInfo xmlns="http://schemas.microsoft.com/office/infopath/2007/PartnerControls">
          <TermName xmlns="http://schemas.microsoft.com/office/infopath/2007/PartnerControls">Consultation Packages - Consultation Paper 2</TermName>
          <TermId xmlns="http://schemas.microsoft.com/office/infopath/2007/PartnerControls">092ea44e-5059-4808-833b-6cf231f69008</TermId>
        </TermInfo>
      </Terms>
    </d30180ce34544e549e5087e920a86c0d>
    <_dlc_DocIdUrl xmlns="54127999-3348-4351-a1b7-d1a6c30af8a6">
      <Url>https://securitiesandmarketsauth.sharepoint.com/sites/sherpa-dfi/_layouts/15/DocIdRedir.aspx?ID=ESMA75-453128700-1078</Url>
      <Description>ESMA75-453128700-1078</Description>
    </_dlc_DocIdUrl>
    <_dlc_DocId xmlns="54127999-3348-4351-a1b7-d1a6c30af8a6">ESMA75-453128700-1078</_dlc_DocId>
  </documentManagement>
</p:properties>
</file>

<file path=customXml/itemProps1.xml><?xml version="1.0" encoding="utf-8"?>
<ds:datastoreItem xmlns:ds="http://schemas.openxmlformats.org/officeDocument/2006/customXml" ds:itemID="{2BA3D2CA-6D86-4927-8442-B197F2FDF5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127999-3348-4351-a1b7-d1a6c30af8a6"/>
    <ds:schemaRef ds:uri="8f2b6c72-d077-4751-b14d-2e2e385300bb"/>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212E02D-53A1-4DBF-978A-391A4FD37806}">
  <ds:schemaRefs>
    <ds:schemaRef ds:uri="http://schemas.microsoft.com/sharepoint/events"/>
  </ds:schemaRefs>
</ds:datastoreItem>
</file>

<file path=customXml/itemProps3.xml><?xml version="1.0" encoding="utf-8"?>
<ds:datastoreItem xmlns:ds="http://schemas.openxmlformats.org/officeDocument/2006/customXml" ds:itemID="{E155DD97-33B1-4692-B877-C0855C97067C}">
  <ds:schemaRefs>
    <ds:schemaRef ds:uri="http://schemas.microsoft.com/sharepoint/v3/contenttype/forms"/>
  </ds:schemaRefs>
</ds:datastoreItem>
</file>

<file path=customXml/itemProps4.xml><?xml version="1.0" encoding="utf-8"?>
<ds:datastoreItem xmlns:ds="http://schemas.openxmlformats.org/officeDocument/2006/customXml" ds:itemID="{CA928087-260F-422A-8C0C-D1714E750C8E}">
  <ds:schemaRefs>
    <ds:schemaRef ds:uri="http://purl.org/dc/terms/"/>
    <ds:schemaRef ds:uri="http://schemas.microsoft.com/office/infopath/2007/PartnerControls"/>
    <ds:schemaRef ds:uri="http://schemas.microsoft.com/office/2006/metadata/properties"/>
    <ds:schemaRef ds:uri="http://schemas.microsoft.com/office/2006/documentManagement/types"/>
    <ds:schemaRef ds:uri="8f2b6c72-d077-4751-b14d-2e2e385300bb"/>
    <ds:schemaRef ds:uri="http://www.w3.org/XML/1998/namespace"/>
    <ds:schemaRef ds:uri="http://purl.org/dc/elements/1.1/"/>
    <ds:schemaRef ds:uri="54127999-3348-4351-a1b7-d1a6c30af8a6"/>
    <ds:schemaRef ds:uri="http://schemas.openxmlformats.org/package/2006/metadata/core-properties"/>
    <ds:schemaRef ds:uri="http://schemas.microsoft.com/sharepoint/v4"/>
    <ds:schemaRef ds:uri="http://purl.org/dc/dcmitype/"/>
  </ds:schemaRefs>
</ds:datastoreItem>
</file>

<file path=docMetadata/LabelInfo.xml><?xml version="1.0" encoding="utf-8"?>
<clbl:labelList xmlns:clbl="http://schemas.microsoft.com/office/2020/mipLabelMetadata">
  <clbl:label id="{5c7eb9de-735b-4a68-8fe4-c9c62709b012}" enabled="1" method="Standard" siteId="{3bacb4ff-f1a2-4c92-b96c-e99fec826b6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vt:i4>
      </vt:variant>
      <vt:variant>
        <vt:lpstr>Named Ranges</vt:lpstr>
      </vt:variant>
      <vt:variant>
        <vt:i4>1</vt:i4>
      </vt:variant>
    </vt:vector>
  </HeadingPairs>
  <TitlesOfParts>
    <vt:vector size="9" baseType="lpstr">
      <vt:lpstr>Instructions</vt:lpstr>
      <vt:lpstr>Business model requirements</vt:lpstr>
      <vt:lpstr>Governance</vt:lpstr>
      <vt:lpstr>Risk mngt, compliance, audit</vt:lpstr>
      <vt:lpstr>Management and decision-making</vt:lpstr>
      <vt:lpstr>Experience overview</vt:lpstr>
      <vt:lpstr>Conclusions</vt:lpstr>
      <vt:lpstr>Annexes</vt:lpstr>
      <vt:lpstr>Conclusions!_GoBack</vt:lpstr>
    </vt:vector>
  </TitlesOfParts>
  <Manager/>
  <Company>National Bank of Belgium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EBA BS 2017 194 rev1 Annex (Template for the Assessment of Collective Suitability).xlsx</dc:title>
  <dc:subject/>
  <dc:creator>De Vuyst Veerle</dc:creator>
  <cp:keywords/>
  <dc:description/>
  <cp:lastModifiedBy>Elisabeth Noble</cp:lastModifiedBy>
  <cp:revision/>
  <dcterms:created xsi:type="dcterms:W3CDTF">2016-03-10T09:29:25Z</dcterms:created>
  <dcterms:modified xsi:type="dcterms:W3CDTF">2024-06-28T12:45:00Z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0x010100545FD2DA307CC84A8E88FAE734BF48510400300AC345C1928543AF72C35DDC1A3D43</vt:lpwstr>
  </property>
  <property fmtid="{D5CDD505-2E9C-101B-9397-08002B2CF9AE}" pid="3" name="EsmaAudience">
    <vt:lpwstr/>
  </property>
  <property fmtid="{D5CDD505-2E9C-101B-9397-08002B2CF9AE}" pid="4" name="Topic">
    <vt:lpwstr>109;#MiCA - Consultation Packages|86a07007-371b-4f14-b4f5-343f5adfd67b</vt:lpwstr>
  </property>
  <property fmtid="{D5CDD505-2E9C-101B-9397-08002B2CF9AE}" pid="5" name="TeamName">
    <vt:lpwstr>232;#Investor Protection and Intermediaries|98c55de3-414a-4dc7-97ca-58b003cd9a35</vt:lpwstr>
  </property>
  <property fmtid="{D5CDD505-2E9C-101B-9397-08002B2CF9AE}" pid="6" name="ConfidentialityLevel">
    <vt:lpwstr>1;#Regular|07f1e362-856b-423d-bea6-a14079762141</vt:lpwstr>
  </property>
  <property fmtid="{D5CDD505-2E9C-101B-9397-08002B2CF9AE}" pid="7" name="DocumentType">
    <vt:lpwstr>51;#Consultation Paper|c6238baf-c3d7-4bb8-8cf2-f28a89601f52</vt:lpwstr>
  </property>
  <property fmtid="{D5CDD505-2E9C-101B-9397-08002B2CF9AE}" pid="8" name="TeamTopic">
    <vt:lpwstr>128;#Meetings|99f98a9f-4d1e-49a6-a373-aef77562320b</vt:lpwstr>
  </property>
  <property fmtid="{D5CDD505-2E9C-101B-9397-08002B2CF9AE}" pid="9" name="_dlc_DocIdItemGuid">
    <vt:lpwstr>0ead9d50-a607-4d61-b466-0f11657e5d60</vt:lpwstr>
  </property>
  <property fmtid="{D5CDD505-2E9C-101B-9397-08002B2CF9AE}" pid="10" name="_dlc_DocId">
    <vt:lpwstr>EBA6-342087826-250</vt:lpwstr>
  </property>
  <property fmtid="{D5CDD505-2E9C-101B-9397-08002B2CF9AE}" pid="11" name="_dlc_DocIdUrl">
    <vt:lpwstr>https://eden.eba.europa.eu/sites/6/_layouts/15/DocIdRedir.aspx?ID=EBA6-342087826-250, EBA6-342087826-250</vt:lpwstr>
  </property>
  <property fmtid="{D5CDD505-2E9C-101B-9397-08002B2CF9AE}" pid="12" name="EBADocType">
    <vt:lpwstr>88</vt:lpwstr>
  </property>
  <property fmtid="{D5CDD505-2E9C-101B-9397-08002B2CF9AE}" pid="13" name="TaxKeyword">
    <vt:lpwstr/>
  </property>
  <property fmtid="{D5CDD505-2E9C-101B-9397-08002B2CF9AE}" pid="14" name="EBACommittee">
    <vt:lpwstr>18;#BoS - Board of Supervisors|9af0f18d-9d58-4a84-ab18-071ff5c72f88</vt:lpwstr>
  </property>
  <property fmtid="{D5CDD505-2E9C-101B-9397-08002B2CF9AE}" pid="15" name="EBADocStatus">
    <vt:lpwstr>2</vt:lpwstr>
  </property>
  <property fmtid="{D5CDD505-2E9C-101B-9397-08002B2CF9AE}" pid="16" name="EBAClassification">
    <vt:lpwstr>1</vt:lpwstr>
  </property>
  <property fmtid="{D5CDD505-2E9C-101B-9397-08002B2CF9AE}" pid="17" name="EBALanguage">
    <vt:lpwstr>3</vt:lpwstr>
  </property>
  <property fmtid="{D5CDD505-2E9C-101B-9397-08002B2CF9AE}" pid="18" name="EBASubject">
    <vt:lpwstr>93</vt:lpwstr>
  </property>
  <property fmtid="{D5CDD505-2E9C-101B-9397-08002B2CF9AE}" pid="19" name="EBAArea">
    <vt:lpwstr>24</vt:lpwstr>
  </property>
  <property fmtid="{D5CDD505-2E9C-101B-9397-08002B2CF9AE}" pid="20" name="SubTopic">
    <vt:lpwstr>117;#Consultation Packages - Consultation Paper 2|092ea44e-5059-4808-833b-6cf231f69008</vt:lpwstr>
  </property>
</Properties>
</file>