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37"/>
  </p:notesMasterIdLst>
  <p:sldIdLst>
    <p:sldId id="257" r:id="rId6"/>
    <p:sldId id="259" r:id="rId7"/>
    <p:sldId id="261" r:id="rId8"/>
    <p:sldId id="325" r:id="rId9"/>
    <p:sldId id="306" r:id="rId10"/>
    <p:sldId id="302" r:id="rId11"/>
    <p:sldId id="304" r:id="rId12"/>
    <p:sldId id="305" r:id="rId13"/>
    <p:sldId id="326" r:id="rId14"/>
    <p:sldId id="327" r:id="rId15"/>
    <p:sldId id="328" r:id="rId16"/>
    <p:sldId id="307" r:id="rId17"/>
    <p:sldId id="308" r:id="rId18"/>
    <p:sldId id="309" r:id="rId19"/>
    <p:sldId id="310" r:id="rId20"/>
    <p:sldId id="311" r:id="rId21"/>
    <p:sldId id="312" r:id="rId22"/>
    <p:sldId id="329" r:id="rId23"/>
    <p:sldId id="313" r:id="rId24"/>
    <p:sldId id="314" r:id="rId25"/>
    <p:sldId id="315" r:id="rId26"/>
    <p:sldId id="317" r:id="rId27"/>
    <p:sldId id="318" r:id="rId28"/>
    <p:sldId id="319" r:id="rId29"/>
    <p:sldId id="331" r:id="rId30"/>
    <p:sldId id="320" r:id="rId31"/>
    <p:sldId id="298" r:id="rId32"/>
    <p:sldId id="332" r:id="rId33"/>
    <p:sldId id="330" r:id="rId34"/>
    <p:sldId id="323" r:id="rId35"/>
    <p:sldId id="270" r:id="rId36"/>
  </p:sldIdLst>
  <p:sldSz cx="12192000" cy="6858000"/>
  <p:notesSz cx="9928225" cy="6797675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 userDrawn="1">
          <p15:clr>
            <a:srgbClr val="A4A3A4"/>
          </p15:clr>
        </p15:guide>
        <p15:guide id="2" pos="4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Ďuriač Daniel" initials="ĎD" lastIdx="1" clrIdx="0">
    <p:extLst>
      <p:ext uri="{19B8F6BF-5375-455C-9EA6-DF929625EA0E}">
        <p15:presenceInfo xmlns:p15="http://schemas.microsoft.com/office/powerpoint/2012/main" userId="S::DuriacD@nbs.sk::3c5aecf1-7c5b-4438-887a-b63c1c251cc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835A"/>
    <a:srgbClr val="0067AC"/>
    <a:srgbClr val="4472C4"/>
    <a:srgbClr val="A68B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6931" autoAdjust="0"/>
  </p:normalViewPr>
  <p:slideViewPr>
    <p:cSldViewPr snapToGrid="0" snapToObjects="1">
      <p:cViewPr varScale="1">
        <p:scale>
          <a:sx n="78" d="100"/>
          <a:sy n="78" d="100"/>
        </p:scale>
        <p:origin x="806" y="72"/>
      </p:cViewPr>
      <p:guideLst>
        <p:guide orient="horz" pos="414"/>
        <p:guide pos="43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14" d="100"/>
          <a:sy n="114" d="100"/>
        </p:scale>
        <p:origin x="4400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presProps" Target="presProps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tableStyles" Target="tableStyles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697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5C8304-6116-1C46-811E-1FEF8C4FB9B9}" type="datetimeFigureOut">
              <a:rPr lang="sk-SK" smtClean="0"/>
              <a:t>30. 6. 2023</a:t>
            </a:fld>
            <a:endParaRPr lang="sk-S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823" y="3271381"/>
            <a:ext cx="794258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697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8446DF-9B5A-4940-A46B-E8523D7E98F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54244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446DF-9B5A-4940-A46B-E8523D7E98F8}" type="slidenum">
              <a:rPr lang="sk-SK" smtClean="0"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81885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446DF-9B5A-4940-A46B-E8523D7E98F8}" type="slidenum">
              <a:rPr lang="sk-SK" smtClean="0"/>
              <a:t>27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82587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446DF-9B5A-4940-A46B-E8523D7E98F8}" type="slidenum">
              <a:rPr lang="sk-SK" smtClean="0"/>
              <a:t>28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00872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446DF-9B5A-4940-A46B-E8523D7E98F8}" type="slidenum">
              <a:rPr lang="sk-SK" smtClean="0"/>
              <a:t>29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146562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446DF-9B5A-4940-A46B-E8523D7E98F8}" type="slidenum">
              <a:rPr lang="sk-SK" smtClean="0"/>
              <a:t>30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32691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a strán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1E047E5C-334D-8A43-BCD0-7183C907321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3039692"/>
            <a:ext cx="8867775" cy="1899861"/>
          </a:xfrm>
        </p:spPr>
        <p:txBody>
          <a:bodyPr/>
          <a:lstStyle>
            <a:lvl1pPr>
              <a:defRPr>
                <a:solidFill>
                  <a:srgbClr val="A683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7987D55B-CFE6-A240-995C-758E0ED0A5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931581"/>
            <a:ext cx="8867775" cy="2035737"/>
          </a:xfrm>
        </p:spPr>
        <p:txBody>
          <a:bodyPr>
            <a:noAutofit/>
          </a:bodyPr>
          <a:lstStyle>
            <a:lvl1pPr>
              <a:defRPr sz="6000" b="1"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9">
            <a:extLst>
              <a:ext uri="{FF2B5EF4-FFF2-40B4-BE49-F238E27FC236}">
                <a16:creationId xmlns:a16="http://schemas.microsoft.com/office/drawing/2014/main" id="{87D5BADD-09D2-9748-B9CB-3CD64E87106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269234" y="5464816"/>
            <a:ext cx="2963761" cy="440676"/>
          </a:xfrm>
        </p:spPr>
        <p:txBody>
          <a:bodyPr anchor="ctr" anchorCtr="0">
            <a:normAutofit/>
          </a:bodyPr>
          <a:lstStyle>
            <a:lvl1pPr>
              <a:defRPr sz="1200"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9">
            <a:extLst>
              <a:ext uri="{FF2B5EF4-FFF2-40B4-BE49-F238E27FC236}">
                <a16:creationId xmlns:a16="http://schemas.microsoft.com/office/drawing/2014/main" id="{4C20C2F8-78E5-2D42-8898-F8C6F4213C9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269233" y="5995487"/>
            <a:ext cx="2963761" cy="440676"/>
          </a:xfrm>
        </p:spPr>
        <p:txBody>
          <a:bodyPr anchor="ctr" anchorCtr="0">
            <a:normAutofit/>
          </a:bodyPr>
          <a:lstStyle>
            <a:lvl1pPr>
              <a:defRPr sz="1200"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8895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anie tabuľ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F0B43CEA-B5AB-DC4C-92D3-5B74497420A9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6275296" y="1288799"/>
            <a:ext cx="5197567" cy="4795199"/>
          </a:xfrm>
        </p:spPr>
        <p:txBody>
          <a:bodyPr/>
          <a:lstStyle>
            <a:lvl1pPr>
              <a:defRPr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sk-SK" dirty="0"/>
          </a:p>
        </p:txBody>
      </p:sp>
      <p:sp>
        <p:nvSpPr>
          <p:cNvPr id="12" name="Text Placeholder 14">
            <a:extLst>
              <a:ext uri="{FF2B5EF4-FFF2-40B4-BE49-F238E27FC236}">
                <a16:creationId xmlns:a16="http://schemas.microsoft.com/office/drawing/2014/main" id="{73400F2A-788B-4D47-8FE6-D8EBC29AE8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able Placeholder 4">
            <a:extLst>
              <a:ext uri="{FF2B5EF4-FFF2-40B4-BE49-F238E27FC236}">
                <a16:creationId xmlns:a16="http://schemas.microsoft.com/office/drawing/2014/main" id="{472F33DC-DA1D-2248-BBF8-5C7322CDB89A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838200" y="1288799"/>
            <a:ext cx="5197567" cy="4795199"/>
          </a:xfrm>
        </p:spPr>
        <p:txBody>
          <a:bodyPr/>
          <a:lstStyle>
            <a:lvl1pPr>
              <a:defRPr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sk-SK" dirty="0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47999E3C-0B57-EB4E-882D-C45B1953A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 dirty="0"/>
              <a:t>Názov prezentácie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B6D3EADC-7807-6E4C-A852-E44F734D1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18674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a tabuľ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hart Placeholder 13">
            <a:extLst>
              <a:ext uri="{FF2B5EF4-FFF2-40B4-BE49-F238E27FC236}">
                <a16:creationId xmlns:a16="http://schemas.microsoft.com/office/drawing/2014/main" id="{B9BAFEA4-4946-AF49-9C77-648340E60852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6275296" y="1288799"/>
            <a:ext cx="5197567" cy="4509833"/>
          </a:xfrm>
        </p:spPr>
        <p:txBody>
          <a:bodyPr/>
          <a:lstStyle>
            <a:lvl1pPr>
              <a:defRPr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sk-SK" dirty="0"/>
          </a:p>
        </p:txBody>
      </p:sp>
      <p:sp>
        <p:nvSpPr>
          <p:cNvPr id="9" name="Text Placeholder 14">
            <a:extLst>
              <a:ext uri="{FF2B5EF4-FFF2-40B4-BE49-F238E27FC236}">
                <a16:creationId xmlns:a16="http://schemas.microsoft.com/office/drawing/2014/main" id="{414C1392-11A7-644B-818A-B404A12CD5F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6">
            <a:extLst>
              <a:ext uri="{FF2B5EF4-FFF2-40B4-BE49-F238E27FC236}">
                <a16:creationId xmlns:a16="http://schemas.microsoft.com/office/drawing/2014/main" id="{A49D2DB0-F242-FC44-AF8E-92E1E21150D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0" y="1288800"/>
            <a:ext cx="5078506" cy="4509834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3000">
                <a:solidFill>
                  <a:srgbClr val="0067AC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2500">
                <a:solidFill>
                  <a:srgbClr val="0067AC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2000">
                <a:solidFill>
                  <a:srgbClr val="0067AC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800">
                <a:solidFill>
                  <a:srgbClr val="0067AC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500">
                <a:solidFill>
                  <a:srgbClr val="0067AC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 dirty="0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04C87C30-0CDF-0745-8198-CF9E05A0C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 dirty="0"/>
              <a:t>Názov prezentácie</a:t>
            </a:r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AAB291D7-8CE8-2B48-8E17-774B38849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812787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anie tabuľ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hart Placeholder 13">
            <a:extLst>
              <a:ext uri="{FF2B5EF4-FFF2-40B4-BE49-F238E27FC236}">
                <a16:creationId xmlns:a16="http://schemas.microsoft.com/office/drawing/2014/main" id="{B9BAFEA4-4946-AF49-9C77-648340E60852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6275296" y="1288799"/>
            <a:ext cx="5197567" cy="4509833"/>
          </a:xfrm>
        </p:spPr>
        <p:txBody>
          <a:bodyPr/>
          <a:lstStyle>
            <a:lvl1pPr>
              <a:defRPr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sk-SK" dirty="0"/>
          </a:p>
        </p:txBody>
      </p:sp>
      <p:sp>
        <p:nvSpPr>
          <p:cNvPr id="9" name="Text Placeholder 14">
            <a:extLst>
              <a:ext uri="{FF2B5EF4-FFF2-40B4-BE49-F238E27FC236}">
                <a16:creationId xmlns:a16="http://schemas.microsoft.com/office/drawing/2014/main" id="{414C1392-11A7-644B-818A-B404A12CD5F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3">
            <a:extLst>
              <a:ext uri="{FF2B5EF4-FFF2-40B4-BE49-F238E27FC236}">
                <a16:creationId xmlns:a16="http://schemas.microsoft.com/office/drawing/2014/main" id="{C696E328-21F3-D547-804C-B3A3332D04A7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838200" y="1291491"/>
            <a:ext cx="5197567" cy="4509833"/>
          </a:xfrm>
        </p:spPr>
        <p:txBody>
          <a:bodyPr/>
          <a:lstStyle>
            <a:lvl1pPr>
              <a:defRPr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sk-SK" dirty="0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1687C601-DC2C-2E45-A70D-76112306E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 dirty="0"/>
              <a:t>Názov prezentácie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90C62D56-688C-C745-9085-04ED406E0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005989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11DE2-AB4F-47F6-B9B5-4CDD37EEA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7C167D-3AA5-4CB2-845E-D516569458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51DBFA-FADA-4CCC-AAF3-D606C03EF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A0D91-DCBC-4171-9FE8-40973AF585AC}" type="datetimeFigureOut">
              <a:rPr lang="sk-SK" smtClean="0"/>
              <a:t>30. 6. 2023</a:t>
            </a:fld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77B805-E1DF-4CF2-A025-F6D4076F4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2C2256-0372-4FA0-B7D3-0543F936D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EF5A-CD97-44A8-AE77-DD4457A9E7B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322924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8472D-EF2E-4E8C-AC80-FD22530EA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05A29A-AC32-4E23-8834-B0404394C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A0D91-DCBC-4171-9FE8-40973AF585AC}" type="datetimeFigureOut">
              <a:rPr lang="sk-SK" smtClean="0"/>
              <a:t>30. 6. 2023</a:t>
            </a:fld>
            <a:endParaRPr lang="sk-S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6BA0D5-5867-46AC-8C8C-D798F9991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6BF9A2-10DA-4837-9E82-974CF8364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EF5A-CD97-44A8-AE77-DD4457A9E7B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981757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1DEF0-DA4D-44DB-9A4B-9BB91DAF9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F56501-51C0-4F50-AFDE-25D8E51E43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6B8C99-F91B-4BCD-BF3A-14F472E04E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A92497-FBFA-4367-9048-835F7107B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A0D91-DCBC-4171-9FE8-40973AF585AC}" type="datetimeFigureOut">
              <a:rPr lang="sk-SK" smtClean="0"/>
              <a:t>30. 6. 2023</a:t>
            </a:fld>
            <a:endParaRPr lang="sk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7F45FD-52DD-4F7E-A765-CB291A69B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7C730D-4BD0-4A30-8B94-EFC2135C0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EF5A-CD97-44A8-AE77-DD4457A9E7B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96436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/ Predeľ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24E59-6FB1-9347-860E-CA1E9F231D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209600"/>
            <a:ext cx="10515600" cy="4910400"/>
          </a:xfrm>
        </p:spPr>
        <p:txBody>
          <a:bodyPr tIns="72000" bIns="72000" anchor="ctr" anchorCtr="0"/>
          <a:lstStyle>
            <a:lvl1pPr algn="ctr">
              <a:defRPr sz="5000" b="0"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br>
              <a:rPr lang="en-US" dirty="0"/>
            </a:br>
            <a:endParaRPr lang="sk-SK" dirty="0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153C02C4-4FA1-F043-91AA-15F5D3251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 dirty="0"/>
              <a:t>Názov prezentácie</a:t>
            </a:r>
          </a:p>
        </p:txBody>
      </p:sp>
      <p:sp>
        <p:nvSpPr>
          <p:cNvPr id="6" name="Slide Number Placeholder 9">
            <a:extLst>
              <a:ext uri="{FF2B5EF4-FFF2-40B4-BE49-F238E27FC236}">
                <a16:creationId xmlns:a16="http://schemas.microsoft.com/office/drawing/2014/main" id="{DB2F8825-FA6A-6D4C-AF21-A5576A9C5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  <p:sp>
        <p:nvSpPr>
          <p:cNvPr id="12" name="Text Placeholder 14">
            <a:extLst>
              <a:ext uri="{FF2B5EF4-FFF2-40B4-BE49-F238E27FC236}">
                <a16:creationId xmlns:a16="http://schemas.microsoft.com/office/drawing/2014/main" id="{64FA34EF-C986-D143-9AD1-837977851D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0838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00A439F-6CF7-204D-B667-263C858B20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1823898F-7705-E44C-BE86-A2A8C0102D5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0" y="1267200"/>
            <a:ext cx="10515600" cy="4852800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3000">
                <a:solidFill>
                  <a:srgbClr val="0067AC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2500">
                <a:solidFill>
                  <a:srgbClr val="0067AC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2000">
                <a:solidFill>
                  <a:srgbClr val="0067AC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800">
                <a:solidFill>
                  <a:srgbClr val="0067AC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500">
                <a:solidFill>
                  <a:srgbClr val="0067AC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 dirty="0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E6C42478-1194-6344-84B2-D54A264CF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 dirty="0"/>
              <a:t>Názov prezentácie</a:t>
            </a:r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FC8DE990-9189-C94E-995F-0CC9A3175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203898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popiso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00A439F-6CF7-204D-B667-263C858B20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1823898F-7705-E44C-BE86-A2A8C0102D5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0" y="1267200"/>
            <a:ext cx="3830619" cy="4852800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3000">
                <a:solidFill>
                  <a:srgbClr val="0067AC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2500">
                <a:solidFill>
                  <a:srgbClr val="0067AC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2000">
                <a:solidFill>
                  <a:srgbClr val="0067AC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800">
                <a:solidFill>
                  <a:srgbClr val="0067AC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500">
                <a:solidFill>
                  <a:srgbClr val="0067AC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 dirty="0"/>
          </a:p>
        </p:txBody>
      </p:sp>
      <p:sp>
        <p:nvSpPr>
          <p:cNvPr id="7" name="Content Placeholder 16">
            <a:extLst>
              <a:ext uri="{FF2B5EF4-FFF2-40B4-BE49-F238E27FC236}">
                <a16:creationId xmlns:a16="http://schemas.microsoft.com/office/drawing/2014/main" id="{C8773CAC-334F-DD46-855F-72CFDFC2557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975302" y="1267200"/>
            <a:ext cx="6378498" cy="4852800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3000">
                <a:solidFill>
                  <a:srgbClr val="0067AC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2500">
                <a:solidFill>
                  <a:srgbClr val="0067AC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2000">
                <a:solidFill>
                  <a:srgbClr val="0067AC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800">
                <a:solidFill>
                  <a:srgbClr val="0067AC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500">
                <a:solidFill>
                  <a:srgbClr val="0067AC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 dirty="0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4CC8DADB-B0C7-F54F-8594-817520C81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 dirty="0"/>
              <a:t>Názov prezentácie</a:t>
            </a:r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066BAAC-371C-6547-B045-188244A60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05407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a stran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4">
            <a:extLst>
              <a:ext uri="{FF2B5EF4-FFF2-40B4-BE49-F238E27FC236}">
                <a16:creationId xmlns:a16="http://schemas.microsoft.com/office/drawing/2014/main" id="{791FB48A-3A07-C34B-8600-92F5A06529A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2911F75E-9BBC-9441-9022-4D40464FE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 dirty="0"/>
              <a:t>Názov prezentácie</a:t>
            </a:r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808AF435-8ED8-EB4B-AD65-95E25C369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3712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a obrázo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16">
            <a:extLst>
              <a:ext uri="{FF2B5EF4-FFF2-40B4-BE49-F238E27FC236}">
                <a16:creationId xmlns:a16="http://schemas.microsoft.com/office/drawing/2014/main" id="{5D1B7725-6829-0D4F-A72C-AC141F8490C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0" y="1288800"/>
            <a:ext cx="5078506" cy="4795200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3000">
                <a:solidFill>
                  <a:srgbClr val="0067AC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2500">
                <a:solidFill>
                  <a:srgbClr val="0067AC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2000">
                <a:solidFill>
                  <a:srgbClr val="0067AC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800">
                <a:solidFill>
                  <a:srgbClr val="0067AC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500">
                <a:solidFill>
                  <a:srgbClr val="0067AC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 dirty="0"/>
          </a:p>
        </p:txBody>
      </p:sp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DCBC7289-DC29-544C-9249-003F388F64E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75296" y="1288758"/>
            <a:ext cx="5197567" cy="4794688"/>
          </a:xfrm>
        </p:spPr>
        <p:txBody>
          <a:bodyPr/>
          <a:lstStyle>
            <a:lvl1pPr>
              <a:defRPr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sk-SK" dirty="0"/>
          </a:p>
        </p:txBody>
      </p:sp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5A403D6F-F274-3D4D-89AB-17C1DB26995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AB9E9B45-C928-924A-8FA3-72026C03C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 dirty="0"/>
              <a:t>Názov prezentácie</a:t>
            </a:r>
          </a:p>
        </p:txBody>
      </p:sp>
      <p:sp>
        <p:nvSpPr>
          <p:cNvPr id="12" name="Slide Number Placeholder 9">
            <a:extLst>
              <a:ext uri="{FF2B5EF4-FFF2-40B4-BE49-F238E27FC236}">
                <a16:creationId xmlns:a16="http://schemas.microsoft.com/office/drawing/2014/main" id="{42DE18CA-8E6B-8645-964B-602E6415B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765838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ok s popiso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DCBC7289-DC29-544C-9249-003F388F64E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38200" y="1288758"/>
            <a:ext cx="10469137" cy="4120554"/>
          </a:xfrm>
        </p:spPr>
        <p:txBody>
          <a:bodyPr/>
          <a:lstStyle>
            <a:lvl1pPr>
              <a:defRPr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sk-SK" dirty="0"/>
          </a:p>
        </p:txBody>
      </p:sp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5A403D6F-F274-3D4D-89AB-17C1DB26995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4">
            <a:extLst>
              <a:ext uri="{FF2B5EF4-FFF2-40B4-BE49-F238E27FC236}">
                <a16:creationId xmlns:a16="http://schemas.microsoft.com/office/drawing/2014/main" id="{6CEDBF15-7E0B-2E4F-85D4-17D63BA9DFA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200" y="5679689"/>
            <a:ext cx="10469137" cy="423746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918D291C-082E-0441-9C75-F21E4882A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 dirty="0"/>
              <a:t>Názov prezentácie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502D312-4770-FA4E-A049-B365AAFC0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38893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ananie obrazok s popisom 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DCBC7289-DC29-544C-9249-003F388F64E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38201" y="1288758"/>
            <a:ext cx="5012472" cy="4105686"/>
          </a:xfrm>
        </p:spPr>
        <p:txBody>
          <a:bodyPr/>
          <a:lstStyle>
            <a:lvl1pPr>
              <a:defRPr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sk-SK" dirty="0"/>
          </a:p>
        </p:txBody>
      </p:sp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5A403D6F-F274-3D4D-89AB-17C1DB26995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4">
            <a:extLst>
              <a:ext uri="{FF2B5EF4-FFF2-40B4-BE49-F238E27FC236}">
                <a16:creationId xmlns:a16="http://schemas.microsoft.com/office/drawing/2014/main" id="{6CEDBF15-7E0B-2E4F-85D4-17D63BA9DFA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199" y="5672255"/>
            <a:ext cx="5012473" cy="423746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11">
            <a:extLst>
              <a:ext uri="{FF2B5EF4-FFF2-40B4-BE49-F238E27FC236}">
                <a16:creationId xmlns:a16="http://schemas.microsoft.com/office/drawing/2014/main" id="{A9A5AC6E-146A-CE43-9043-A9CAF000B34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096000" y="1288757"/>
            <a:ext cx="5211336" cy="4093564"/>
          </a:xfrm>
        </p:spPr>
        <p:txBody>
          <a:bodyPr/>
          <a:lstStyle>
            <a:lvl1pPr>
              <a:defRPr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sk-SK" dirty="0"/>
          </a:p>
        </p:txBody>
      </p:sp>
      <p:sp>
        <p:nvSpPr>
          <p:cNvPr id="10" name="Text Placeholder 14">
            <a:extLst>
              <a:ext uri="{FF2B5EF4-FFF2-40B4-BE49-F238E27FC236}">
                <a16:creationId xmlns:a16="http://schemas.microsoft.com/office/drawing/2014/main" id="{EA036A9B-A1E3-9045-A629-19597A46D8E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096000" y="5666193"/>
            <a:ext cx="5012473" cy="423746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Footer Placeholder 8">
            <a:extLst>
              <a:ext uri="{FF2B5EF4-FFF2-40B4-BE49-F238E27FC236}">
                <a16:creationId xmlns:a16="http://schemas.microsoft.com/office/drawing/2014/main" id="{DFDFD298-29B7-8C49-8F37-ABB79FDCF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 dirty="0"/>
              <a:t>Názov prezentácie</a:t>
            </a:r>
          </a:p>
        </p:txBody>
      </p:sp>
      <p:sp>
        <p:nvSpPr>
          <p:cNvPr id="15" name="Slide Number Placeholder 9">
            <a:extLst>
              <a:ext uri="{FF2B5EF4-FFF2-40B4-BE49-F238E27FC236}">
                <a16:creationId xmlns:a16="http://schemas.microsoft.com/office/drawing/2014/main" id="{4CBEAFDC-2DAE-1848-8DAD-D8B4815A7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430864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a graf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F0B43CEA-B5AB-DC4C-92D3-5B74497420A9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6275296" y="1288799"/>
            <a:ext cx="5197567" cy="4795199"/>
          </a:xfrm>
        </p:spPr>
        <p:txBody>
          <a:bodyPr/>
          <a:lstStyle>
            <a:lvl1pPr>
              <a:defRPr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sk-SK" dirty="0"/>
          </a:p>
        </p:txBody>
      </p:sp>
      <p:sp>
        <p:nvSpPr>
          <p:cNvPr id="8" name="Content Placeholder 16">
            <a:extLst>
              <a:ext uri="{FF2B5EF4-FFF2-40B4-BE49-F238E27FC236}">
                <a16:creationId xmlns:a16="http://schemas.microsoft.com/office/drawing/2014/main" id="{6E667F88-2B5B-FE4B-B81A-CE64F5A4365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0" y="1288800"/>
            <a:ext cx="5078506" cy="4795200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3000">
                <a:solidFill>
                  <a:srgbClr val="0067AC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2500">
                <a:solidFill>
                  <a:srgbClr val="0067AC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2000">
                <a:solidFill>
                  <a:srgbClr val="0067AC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800">
                <a:solidFill>
                  <a:srgbClr val="0067AC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500">
                <a:solidFill>
                  <a:srgbClr val="0067AC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 dirty="0"/>
          </a:p>
        </p:txBody>
      </p:sp>
      <p:sp>
        <p:nvSpPr>
          <p:cNvPr id="12" name="Text Placeholder 14">
            <a:extLst>
              <a:ext uri="{FF2B5EF4-FFF2-40B4-BE49-F238E27FC236}">
                <a16:creationId xmlns:a16="http://schemas.microsoft.com/office/drawing/2014/main" id="{73400F2A-788B-4D47-8FE6-D8EBC29AE8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1D50C2A6-953C-8141-9659-A931CD7A1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 dirty="0"/>
              <a:t>Názov prezentácie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2814408-B4A2-A241-831E-B6B58915E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056686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A8F54B-A675-9F4E-8966-E13985D5F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6165"/>
            <a:ext cx="10515600" cy="23853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sk-S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0FAB9E-E14D-904E-9850-6668D345A0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210339"/>
            <a:ext cx="7083287" cy="10833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to edit Master text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203621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3" r:id="rId2"/>
    <p:sldLayoutId id="2147483652" r:id="rId3"/>
    <p:sldLayoutId id="2147483663" r:id="rId4"/>
    <p:sldLayoutId id="2147483655" r:id="rId5"/>
    <p:sldLayoutId id="2147483650" r:id="rId6"/>
    <p:sldLayoutId id="2147483661" r:id="rId7"/>
    <p:sldLayoutId id="2147483662" r:id="rId8"/>
    <p:sldLayoutId id="2147483656" r:id="rId9"/>
    <p:sldLayoutId id="2147483660" r:id="rId10"/>
    <p:sldLayoutId id="2147483654" r:id="rId11"/>
    <p:sldLayoutId id="2147483659" r:id="rId12"/>
    <p:sldLayoutId id="2147483664" r:id="rId13"/>
    <p:sldLayoutId id="2147483665" r:id="rId14"/>
    <p:sldLayoutId id="2147483666" r:id="rId15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b="1" kern="1200">
          <a:solidFill>
            <a:srgbClr val="0067AC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4000" kern="1200">
          <a:solidFill>
            <a:srgbClr val="A6835A"/>
          </a:solidFill>
          <a:latin typeface="Cambria" panose="020405030504060302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Cambria" panose="020405030504060302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Cambria" panose="020405030504060302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Cambria" panose="020405030504060302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Cambria" panose="020405030504060302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8F208A-F657-854A-B168-2437DB45BD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18830" y="2505202"/>
            <a:ext cx="11754339" cy="1095440"/>
          </a:xfrm>
        </p:spPr>
        <p:txBody>
          <a:bodyPr/>
          <a:lstStyle/>
          <a:p>
            <a:pPr algn="ctr"/>
            <a:r>
              <a:rPr lang="sk-SK" sz="5400" dirty="0" err="1">
                <a:latin typeface="Cambria" panose="02040503050406030204" pitchFamily="18" charset="0"/>
                <a:ea typeface="Cambria" panose="02040503050406030204" pitchFamily="18" charset="0"/>
              </a:rPr>
              <a:t>MiCA</a:t>
            </a:r>
            <a:r>
              <a:rPr lang="sk-SK" sz="5400" dirty="0">
                <a:latin typeface="Cambria" panose="02040503050406030204" pitchFamily="18" charset="0"/>
                <a:ea typeface="Cambria" panose="02040503050406030204" pitchFamily="18" charset="0"/>
              </a:rPr>
              <a:t> – </a:t>
            </a:r>
            <a:r>
              <a:rPr lang="sk-SK" sz="5400" dirty="0" err="1">
                <a:latin typeface="Cambria" panose="02040503050406030204" pitchFamily="18" charset="0"/>
                <a:ea typeface="Cambria" panose="02040503050406030204" pitchFamily="18" charset="0"/>
              </a:rPr>
              <a:t>regulation</a:t>
            </a:r>
            <a:r>
              <a:rPr lang="sk-SK" sz="5400" dirty="0">
                <a:latin typeface="Cambria" panose="02040503050406030204" pitchFamily="18" charset="0"/>
                <a:ea typeface="Cambria" panose="02040503050406030204" pitchFamily="18" charset="0"/>
              </a:rPr>
              <a:t> of </a:t>
            </a:r>
            <a:r>
              <a:rPr lang="sk-SK" sz="5400" dirty="0" err="1">
                <a:latin typeface="Cambria" panose="02040503050406030204" pitchFamily="18" charset="0"/>
                <a:ea typeface="Cambria" panose="02040503050406030204" pitchFamily="18" charset="0"/>
              </a:rPr>
              <a:t>cryptoassets</a:t>
            </a:r>
            <a:endParaRPr lang="sk-SK" sz="5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DB7946-D4EF-D943-A461-7E347CF5C83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sk-SK" dirty="0"/>
              <a:t>Daniel Ďuriač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09E9ED-2936-C04D-A4C3-B3A99880170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D768F2C-9DF3-B24F-A425-52FCBF673B46}"/>
              </a:ext>
            </a:extLst>
          </p:cNvPr>
          <p:cNvSpPr/>
          <p:nvPr/>
        </p:nvSpPr>
        <p:spPr>
          <a:xfrm>
            <a:off x="7675663" y="5458067"/>
            <a:ext cx="447425" cy="447425"/>
          </a:xfrm>
          <a:prstGeom prst="ellipse">
            <a:avLst/>
          </a:prstGeom>
          <a:solidFill>
            <a:srgbClr val="A683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E92D153-23F1-FC49-BD4B-9C0375D54B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2073" y="5573609"/>
            <a:ext cx="237488" cy="2493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06568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62500" lnSpcReduction="20000"/>
          </a:bodyPr>
          <a:lstStyle/>
          <a:p>
            <a:pPr algn="ctr"/>
            <a:r>
              <a:rPr lang="sk-SK" b="1" dirty="0"/>
              <a:t>Title II – </a:t>
            </a:r>
            <a:r>
              <a:rPr lang="sk-SK" b="1" dirty="0" err="1"/>
              <a:t>Cryptoassets</a:t>
            </a:r>
            <a:r>
              <a:rPr lang="sk-SK" b="1" dirty="0"/>
              <a:t> </a:t>
            </a:r>
            <a:r>
              <a:rPr lang="sk-SK" b="1" dirty="0" err="1"/>
              <a:t>other</a:t>
            </a:r>
            <a:r>
              <a:rPr lang="sk-SK" b="1" dirty="0"/>
              <a:t> </a:t>
            </a:r>
            <a:r>
              <a:rPr lang="sk-SK" b="1" dirty="0" err="1"/>
              <a:t>than</a:t>
            </a:r>
            <a:r>
              <a:rPr lang="sk-SK" b="1" dirty="0"/>
              <a:t> </a:t>
            </a:r>
            <a:r>
              <a:rPr lang="sk-SK" b="1" dirty="0" err="1"/>
              <a:t>asset-referenced</a:t>
            </a:r>
            <a:r>
              <a:rPr lang="sk-SK" b="1" dirty="0"/>
              <a:t> </a:t>
            </a:r>
            <a:r>
              <a:rPr lang="sk-SK" b="1" dirty="0" err="1"/>
              <a:t>tokens</a:t>
            </a:r>
            <a:r>
              <a:rPr lang="sk-SK" b="1" dirty="0"/>
              <a:t> or e-</a:t>
            </a:r>
            <a:r>
              <a:rPr lang="sk-SK" b="1" dirty="0" err="1"/>
              <a:t>money</a:t>
            </a:r>
            <a:r>
              <a:rPr lang="sk-SK" b="1" dirty="0"/>
              <a:t> </a:t>
            </a:r>
            <a:r>
              <a:rPr lang="sk-SK" b="1" dirty="0" err="1"/>
              <a:t>tokens</a:t>
            </a:r>
            <a:r>
              <a:rPr lang="sk-SK" b="1" dirty="0"/>
              <a:t> 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0515600" cy="4852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700" b="1" dirty="0"/>
              <a:t>title II elaborates on rules for public offers of crypto-assets/acceptance for trading </a:t>
            </a:r>
          </a:p>
          <a:p>
            <a:pPr>
              <a:lnSpc>
                <a:spcPct val="150000"/>
              </a:lnSpc>
            </a:pPr>
            <a:r>
              <a:rPr lang="sk-SK" sz="1700" b="1" dirty="0"/>
              <a:t>c</a:t>
            </a:r>
            <a:r>
              <a:rPr lang="en-US" sz="1700" b="1" dirty="0" err="1"/>
              <a:t>onditions</a:t>
            </a:r>
            <a:r>
              <a:rPr lang="en-US" sz="1700" b="1" dirty="0"/>
              <a:t> for public offer/ introduction for trading platform of crypto-assets: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 dirty="0"/>
              <a:t>Legal entity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 dirty="0"/>
              <a:t>Writing of  whitepaper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 dirty="0"/>
              <a:t>Notify at least 20 working days in advance to competent authority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 dirty="0"/>
              <a:t>Publish whitepaper on website</a:t>
            </a:r>
          </a:p>
          <a:p>
            <a:pPr>
              <a:lnSpc>
                <a:spcPct val="150000"/>
              </a:lnSpc>
            </a:pPr>
            <a:r>
              <a:rPr lang="sk-SK" sz="1700" b="1" dirty="0"/>
              <a:t>s</a:t>
            </a:r>
            <a:r>
              <a:rPr lang="en-US" sz="1700" b="1" dirty="0" err="1"/>
              <a:t>upervisory</a:t>
            </a:r>
            <a:r>
              <a:rPr lang="en-US" sz="1700" b="1" dirty="0"/>
              <a:t> authorities</a:t>
            </a:r>
            <a:r>
              <a:rPr lang="sk-SK" sz="1700" b="1" dirty="0"/>
              <a:t> </a:t>
            </a:r>
            <a:r>
              <a:rPr lang="sk-SK" sz="1700" b="1" dirty="0" err="1"/>
              <a:t>will</a:t>
            </a:r>
            <a:r>
              <a:rPr lang="en-US" sz="1700" b="1" dirty="0"/>
              <a:t> not approve whitepaper, but can request: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 dirty="0"/>
              <a:t>To supplement further information in whitepaper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 dirty="0"/>
              <a:t>Temporarily or permanently block public offer/introduction to trading platform, if MICA would be violated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 dirty="0"/>
              <a:t>Marketing communication</a:t>
            </a:r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10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604165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0515600" cy="4852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k-SK" sz="1700" b="1" dirty="0" err="1"/>
              <a:t>whitepaper</a:t>
            </a:r>
            <a:r>
              <a:rPr lang="sk-SK" sz="1700" b="1" dirty="0"/>
              <a:t> </a:t>
            </a:r>
            <a:r>
              <a:rPr lang="sk-SK" sz="1700" b="1" dirty="0" err="1"/>
              <a:t>contains</a:t>
            </a:r>
            <a:r>
              <a:rPr lang="sk-SK" sz="1700" b="1" dirty="0"/>
              <a:t> </a:t>
            </a:r>
            <a:r>
              <a:rPr lang="sk-SK" sz="1700" b="1" dirty="0" err="1"/>
              <a:t>information</a:t>
            </a:r>
            <a:r>
              <a:rPr lang="sk-SK" sz="1700" b="1" dirty="0"/>
              <a:t> on:</a:t>
            </a:r>
            <a:endParaRPr lang="sk-SK" sz="17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600" dirty="0"/>
              <a:t>person </a:t>
            </a:r>
            <a:r>
              <a:rPr lang="sk-SK" sz="1600" dirty="0" err="1"/>
              <a:t>who</a:t>
            </a:r>
            <a:r>
              <a:rPr lang="sk-SK" sz="1600" dirty="0"/>
              <a:t> </a:t>
            </a:r>
            <a:r>
              <a:rPr lang="sk-SK" sz="1600" dirty="0" err="1"/>
              <a:t>elaborated</a:t>
            </a:r>
            <a:r>
              <a:rPr lang="sk-SK" sz="1600" dirty="0"/>
              <a:t> – </a:t>
            </a:r>
            <a:r>
              <a:rPr lang="sk-SK" sz="1600" dirty="0" err="1"/>
              <a:t>issuer</a:t>
            </a:r>
            <a:r>
              <a:rPr lang="sk-SK" sz="1600" dirty="0"/>
              <a:t>/person </a:t>
            </a:r>
            <a:r>
              <a:rPr lang="sk-SK" sz="1600" dirty="0" err="1"/>
              <a:t>who</a:t>
            </a:r>
            <a:r>
              <a:rPr lang="sk-SK" sz="1600" dirty="0"/>
              <a:t> </a:t>
            </a:r>
            <a:r>
              <a:rPr lang="sk-SK" sz="1600" dirty="0" err="1"/>
              <a:t>provides</a:t>
            </a:r>
            <a:r>
              <a:rPr lang="sk-SK" sz="1600" dirty="0"/>
              <a:t> </a:t>
            </a:r>
            <a:r>
              <a:rPr lang="sk-SK" sz="1600" dirty="0" err="1"/>
              <a:t>crypto-assets</a:t>
            </a:r>
            <a:r>
              <a:rPr lang="sk-SK" sz="1600" dirty="0"/>
              <a:t>/ person </a:t>
            </a:r>
            <a:r>
              <a:rPr lang="sk-SK" sz="1600" dirty="0" err="1"/>
              <a:t>requesting</a:t>
            </a:r>
            <a:r>
              <a:rPr lang="sk-SK" sz="1600" dirty="0"/>
              <a:t> </a:t>
            </a:r>
            <a:r>
              <a:rPr lang="sk-SK" sz="1600" dirty="0" err="1"/>
              <a:t>acceptance</a:t>
            </a:r>
            <a:r>
              <a:rPr lang="sk-SK" sz="1600" dirty="0"/>
              <a:t> to </a:t>
            </a:r>
            <a:r>
              <a:rPr lang="sk-SK" sz="1600" dirty="0" err="1"/>
              <a:t>trading</a:t>
            </a:r>
            <a:r>
              <a:rPr lang="sk-SK" sz="1600" dirty="0"/>
              <a:t> /</a:t>
            </a:r>
            <a:r>
              <a:rPr lang="sk-SK" sz="1600" dirty="0" err="1"/>
              <a:t>trading</a:t>
            </a:r>
            <a:r>
              <a:rPr lang="sk-SK" sz="1600" dirty="0"/>
              <a:t> </a:t>
            </a:r>
            <a:r>
              <a:rPr lang="sk-SK" sz="1600" dirty="0" err="1"/>
              <a:t>platform</a:t>
            </a:r>
            <a:r>
              <a:rPr lang="sk-SK" sz="1600" dirty="0"/>
              <a:t>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600" dirty="0" err="1"/>
              <a:t>project</a:t>
            </a:r>
            <a:endParaRPr lang="sk-SK" sz="16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600" dirty="0" err="1"/>
              <a:t>public</a:t>
            </a:r>
            <a:r>
              <a:rPr lang="sk-SK" sz="1600" dirty="0"/>
              <a:t> </a:t>
            </a:r>
            <a:r>
              <a:rPr lang="sk-SK" sz="1600" dirty="0" err="1"/>
              <a:t>offer</a:t>
            </a:r>
            <a:r>
              <a:rPr lang="sk-SK" sz="1600" dirty="0"/>
              <a:t> or </a:t>
            </a:r>
            <a:r>
              <a:rPr lang="sk-SK" sz="1600" dirty="0" err="1"/>
              <a:t>acceptance</a:t>
            </a:r>
            <a:r>
              <a:rPr lang="sk-SK" sz="1600" dirty="0"/>
              <a:t> to </a:t>
            </a:r>
            <a:r>
              <a:rPr lang="sk-SK" sz="1600" dirty="0" err="1"/>
              <a:t>trading</a:t>
            </a:r>
            <a:r>
              <a:rPr lang="sk-SK" sz="1600" dirty="0"/>
              <a:t>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600" dirty="0" err="1"/>
              <a:t>crypto-asset</a:t>
            </a:r>
            <a:endParaRPr lang="sk-SK" sz="16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600" dirty="0" err="1"/>
              <a:t>rights</a:t>
            </a:r>
            <a:r>
              <a:rPr lang="sk-SK" sz="1600" dirty="0"/>
              <a:t> and </a:t>
            </a:r>
            <a:r>
              <a:rPr lang="sk-SK" sz="1600" dirty="0" err="1"/>
              <a:t>duties</a:t>
            </a:r>
            <a:r>
              <a:rPr lang="sk-SK" sz="1600" dirty="0"/>
              <a:t> </a:t>
            </a:r>
            <a:r>
              <a:rPr lang="sk-SK" sz="1600" dirty="0" err="1"/>
              <a:t>related</a:t>
            </a:r>
            <a:r>
              <a:rPr lang="sk-SK" sz="1600" dirty="0"/>
              <a:t> to </a:t>
            </a:r>
            <a:r>
              <a:rPr lang="sk-SK" sz="1600" dirty="0" err="1"/>
              <a:t>crypto-assets</a:t>
            </a:r>
            <a:endParaRPr lang="sk-SK" sz="16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600" dirty="0" err="1"/>
              <a:t>technology</a:t>
            </a:r>
            <a:endParaRPr lang="sk-SK" sz="16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600" dirty="0" err="1"/>
              <a:t>risks</a:t>
            </a:r>
            <a:endParaRPr lang="sk-SK" sz="16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600" dirty="0" err="1"/>
              <a:t>environmental</a:t>
            </a:r>
            <a:r>
              <a:rPr lang="sk-SK" sz="1600" dirty="0"/>
              <a:t> </a:t>
            </a:r>
            <a:r>
              <a:rPr lang="sk-SK" sz="1600" dirty="0" err="1"/>
              <a:t>impacts</a:t>
            </a:r>
            <a:endParaRPr lang="sk-SK" sz="16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11</a:t>
            </a:fld>
            <a:endParaRPr lang="sk-SK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4CC264EA-DB75-AAE0-040D-0C2EFA1B3CC3}"/>
              </a:ext>
            </a:extLst>
          </p:cNvPr>
          <p:cNvSpPr txBox="1">
            <a:spLocks/>
          </p:cNvSpPr>
          <p:nvPr/>
        </p:nvSpPr>
        <p:spPr>
          <a:xfrm>
            <a:off x="990600" y="379681"/>
            <a:ext cx="9191400" cy="687119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kern="12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k-SK" b="1" dirty="0"/>
              <a:t>Title II – </a:t>
            </a:r>
            <a:r>
              <a:rPr lang="sk-SK" b="1" dirty="0" err="1"/>
              <a:t>Crypto-assets</a:t>
            </a:r>
            <a:r>
              <a:rPr lang="sk-SK" b="1" dirty="0"/>
              <a:t> </a:t>
            </a:r>
            <a:r>
              <a:rPr lang="sk-SK" b="1" dirty="0" err="1"/>
              <a:t>other</a:t>
            </a:r>
            <a:r>
              <a:rPr lang="sk-SK" b="1" dirty="0"/>
              <a:t> </a:t>
            </a:r>
            <a:r>
              <a:rPr lang="sk-SK" b="1" dirty="0" err="1"/>
              <a:t>than</a:t>
            </a:r>
            <a:r>
              <a:rPr lang="sk-SK" b="1" dirty="0"/>
              <a:t> </a:t>
            </a:r>
            <a:r>
              <a:rPr lang="sk-SK" b="1" dirty="0" err="1"/>
              <a:t>asset-referenced</a:t>
            </a:r>
            <a:r>
              <a:rPr lang="sk-SK" b="1" dirty="0"/>
              <a:t> </a:t>
            </a:r>
            <a:r>
              <a:rPr lang="sk-SK" b="1" dirty="0" err="1"/>
              <a:t>tokens</a:t>
            </a:r>
            <a:r>
              <a:rPr lang="sk-SK" b="1" dirty="0"/>
              <a:t> or e-</a:t>
            </a:r>
            <a:r>
              <a:rPr lang="sk-SK" b="1" dirty="0" err="1"/>
              <a:t>money</a:t>
            </a:r>
            <a:r>
              <a:rPr lang="sk-SK" b="1" dirty="0"/>
              <a:t> </a:t>
            </a:r>
            <a:r>
              <a:rPr lang="sk-SK" b="1" dirty="0" err="1"/>
              <a:t>tokens</a:t>
            </a:r>
            <a:r>
              <a:rPr lang="sk-SK" b="1" dirty="0"/>
              <a:t>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156117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0515600" cy="4852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k-SK" sz="1700" b="1" dirty="0" err="1"/>
              <a:t>Conditions</a:t>
            </a:r>
            <a:r>
              <a:rPr lang="sk-SK" sz="1700" b="1" dirty="0"/>
              <a:t> </a:t>
            </a:r>
            <a:r>
              <a:rPr lang="sk-SK" sz="1700" b="1" dirty="0" err="1"/>
              <a:t>for</a:t>
            </a:r>
            <a:r>
              <a:rPr lang="sk-SK" sz="1700" b="1" dirty="0"/>
              <a:t> </a:t>
            </a:r>
            <a:r>
              <a:rPr lang="sk-SK" sz="1700" b="1" dirty="0" err="1"/>
              <a:t>public</a:t>
            </a:r>
            <a:r>
              <a:rPr lang="sk-SK" sz="1700" b="1" dirty="0"/>
              <a:t> </a:t>
            </a:r>
            <a:r>
              <a:rPr lang="sk-SK" sz="1700" b="1" dirty="0" err="1"/>
              <a:t>offer</a:t>
            </a:r>
            <a:r>
              <a:rPr lang="sk-SK" sz="1700" b="1" dirty="0"/>
              <a:t> are </a:t>
            </a:r>
            <a:r>
              <a:rPr lang="sk-SK" sz="1700" b="1" dirty="0" err="1"/>
              <a:t>not</a:t>
            </a:r>
            <a:r>
              <a:rPr lang="sk-SK" sz="1700" b="1" dirty="0"/>
              <a:t> met, </a:t>
            </a:r>
            <a:r>
              <a:rPr lang="sk-SK" sz="1700" b="1" dirty="0" err="1"/>
              <a:t>if</a:t>
            </a:r>
            <a:r>
              <a:rPr lang="sk-SK" sz="1700" b="1" dirty="0"/>
              <a:t>: </a:t>
            </a:r>
            <a:endParaRPr lang="sk-SK" sz="17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600" dirty="0" err="1"/>
              <a:t>crypto-assets</a:t>
            </a:r>
            <a:r>
              <a:rPr lang="sk-SK" sz="1600" dirty="0"/>
              <a:t> are </a:t>
            </a:r>
            <a:r>
              <a:rPr lang="sk-SK" sz="1600" dirty="0" err="1"/>
              <a:t>offered</a:t>
            </a:r>
            <a:r>
              <a:rPr lang="sk-SK" sz="1600" dirty="0"/>
              <a:t> </a:t>
            </a:r>
            <a:r>
              <a:rPr lang="sk-SK" sz="1600" dirty="0" err="1"/>
              <a:t>free</a:t>
            </a:r>
            <a:r>
              <a:rPr lang="sk-SK" sz="1600" dirty="0"/>
              <a:t> of </a:t>
            </a:r>
            <a:r>
              <a:rPr lang="sk-SK" sz="1600" dirty="0" err="1"/>
              <a:t>charge</a:t>
            </a:r>
            <a:endParaRPr lang="sk-SK" sz="16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600" dirty="0" err="1"/>
              <a:t>crypto-assets</a:t>
            </a:r>
            <a:r>
              <a:rPr lang="sk-SK" sz="1600" dirty="0"/>
              <a:t> are </a:t>
            </a:r>
            <a:r>
              <a:rPr lang="sk-SK" sz="1600" dirty="0" err="1"/>
              <a:t>created</a:t>
            </a:r>
            <a:r>
              <a:rPr lang="sk-SK" sz="1600" dirty="0"/>
              <a:t> </a:t>
            </a:r>
            <a:r>
              <a:rPr lang="sk-SK" sz="1600" dirty="0" err="1"/>
              <a:t>automatically</a:t>
            </a:r>
            <a:r>
              <a:rPr lang="sk-SK" sz="1600" dirty="0"/>
              <a:t> </a:t>
            </a:r>
            <a:r>
              <a:rPr lang="sk-SK" sz="1600" dirty="0" err="1"/>
              <a:t>via</a:t>
            </a:r>
            <a:r>
              <a:rPr lang="sk-SK" sz="1600" dirty="0"/>
              <a:t> </a:t>
            </a:r>
            <a:r>
              <a:rPr lang="sk-SK" sz="1600" dirty="0" err="1"/>
              <a:t>mining</a:t>
            </a:r>
            <a:r>
              <a:rPr lang="sk-SK" sz="1600" dirty="0"/>
              <a:t> as a </a:t>
            </a:r>
            <a:r>
              <a:rPr lang="sk-SK" sz="1600" dirty="0" err="1"/>
              <a:t>reward</a:t>
            </a:r>
            <a:r>
              <a:rPr lang="sk-SK" sz="1600" dirty="0"/>
              <a:t> </a:t>
            </a:r>
            <a:r>
              <a:rPr lang="sk-SK" sz="1600" dirty="0" err="1"/>
              <a:t>for</a:t>
            </a:r>
            <a:r>
              <a:rPr lang="sk-SK" sz="1600" dirty="0"/>
              <a:t> </a:t>
            </a:r>
            <a:r>
              <a:rPr lang="sk-SK" sz="1600" dirty="0" err="1"/>
              <a:t>maitenance</a:t>
            </a:r>
            <a:r>
              <a:rPr lang="sk-SK" sz="1600" dirty="0"/>
              <a:t> of DLT or </a:t>
            </a:r>
            <a:r>
              <a:rPr lang="sk-SK" sz="1600" dirty="0" err="1"/>
              <a:t>for</a:t>
            </a:r>
            <a:r>
              <a:rPr lang="sk-SK" sz="1600" dirty="0"/>
              <a:t> </a:t>
            </a:r>
            <a:r>
              <a:rPr lang="sk-SK" sz="1600" dirty="0" err="1"/>
              <a:t>validation</a:t>
            </a:r>
            <a:r>
              <a:rPr lang="sk-SK" sz="1600" dirty="0"/>
              <a:t> of </a:t>
            </a:r>
            <a:r>
              <a:rPr lang="sk-SK" sz="1600" dirty="0" err="1"/>
              <a:t>transactions</a:t>
            </a:r>
            <a:r>
              <a:rPr lang="sk-SK" sz="1600" dirty="0"/>
              <a:t>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600" dirty="0" err="1"/>
              <a:t>concerned</a:t>
            </a:r>
            <a:r>
              <a:rPr lang="sk-SK" sz="1600" dirty="0"/>
              <a:t> are </a:t>
            </a:r>
            <a:r>
              <a:rPr lang="sk-SK" sz="1600" dirty="0" err="1"/>
              <a:t>NFTs</a:t>
            </a:r>
            <a:r>
              <a:rPr lang="sk-SK" sz="1600" dirty="0"/>
              <a:t> </a:t>
            </a:r>
            <a:r>
              <a:rPr lang="sk-SK" sz="1600" dirty="0" err="1"/>
              <a:t>for</a:t>
            </a:r>
            <a:r>
              <a:rPr lang="sk-SK" sz="1600" dirty="0"/>
              <a:t> </a:t>
            </a:r>
            <a:r>
              <a:rPr lang="sk-SK" sz="1600" dirty="0" err="1"/>
              <a:t>service</a:t>
            </a:r>
            <a:r>
              <a:rPr lang="sk-SK" sz="1600" dirty="0"/>
              <a:t>, </a:t>
            </a:r>
            <a:r>
              <a:rPr lang="sk-SK" sz="1600" dirty="0" err="1"/>
              <a:t>which</a:t>
            </a:r>
            <a:r>
              <a:rPr lang="sk-SK" sz="1600" dirty="0"/>
              <a:t> </a:t>
            </a:r>
            <a:r>
              <a:rPr lang="sk-SK" sz="1600" dirty="0" err="1"/>
              <a:t>already</a:t>
            </a:r>
            <a:r>
              <a:rPr lang="sk-SK" sz="1600" dirty="0"/>
              <a:t> </a:t>
            </a:r>
            <a:r>
              <a:rPr lang="sk-SK" sz="1600" dirty="0" err="1"/>
              <a:t>exists</a:t>
            </a:r>
            <a:endParaRPr lang="sk-SK" sz="16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600" dirty="0" err="1"/>
              <a:t>crypto-assets</a:t>
            </a:r>
            <a:r>
              <a:rPr lang="sk-SK" sz="1600" dirty="0"/>
              <a:t> </a:t>
            </a:r>
            <a:r>
              <a:rPr lang="sk-SK" sz="1600" dirty="0" err="1"/>
              <a:t>can</a:t>
            </a:r>
            <a:r>
              <a:rPr lang="sk-SK" sz="1600" dirty="0"/>
              <a:t> </a:t>
            </a:r>
            <a:r>
              <a:rPr lang="sk-SK" sz="1600" dirty="0" err="1"/>
              <a:t>be</a:t>
            </a:r>
            <a:r>
              <a:rPr lang="sk-SK" sz="1600" dirty="0"/>
              <a:t> </a:t>
            </a:r>
            <a:r>
              <a:rPr lang="sk-SK" sz="1600" dirty="0" err="1"/>
              <a:t>used</a:t>
            </a:r>
            <a:r>
              <a:rPr lang="sk-SK" sz="1600" dirty="0"/>
              <a:t> </a:t>
            </a:r>
            <a:r>
              <a:rPr lang="sk-SK" sz="1600" dirty="0" err="1"/>
              <a:t>only</a:t>
            </a:r>
            <a:r>
              <a:rPr lang="sk-SK" sz="1600" dirty="0"/>
              <a:t> in </a:t>
            </a:r>
            <a:r>
              <a:rPr lang="sk-SK" sz="1600" dirty="0" err="1"/>
              <a:t>limited</a:t>
            </a:r>
            <a:r>
              <a:rPr lang="sk-SK" sz="1600" dirty="0"/>
              <a:t> </a:t>
            </a:r>
            <a:r>
              <a:rPr lang="sk-SK" sz="1600" dirty="0" err="1"/>
              <a:t>network</a:t>
            </a:r>
            <a:r>
              <a:rPr lang="sk-SK" sz="1600" dirty="0"/>
              <a:t> of </a:t>
            </a:r>
            <a:r>
              <a:rPr lang="sk-SK" sz="1600" dirty="0" err="1"/>
              <a:t>merchants</a:t>
            </a:r>
            <a:r>
              <a:rPr lang="sk-SK" sz="1600" dirty="0"/>
              <a:t>, </a:t>
            </a:r>
            <a:r>
              <a:rPr lang="sk-SK" sz="1600" dirty="0" err="1"/>
              <a:t>who</a:t>
            </a:r>
            <a:r>
              <a:rPr lang="sk-SK" sz="1600" dirty="0"/>
              <a:t> </a:t>
            </a:r>
            <a:r>
              <a:rPr lang="sk-SK" sz="1600" dirty="0" err="1"/>
              <a:t>have</a:t>
            </a:r>
            <a:r>
              <a:rPr lang="sk-SK" sz="1600" dirty="0"/>
              <a:t> </a:t>
            </a:r>
            <a:r>
              <a:rPr lang="sk-SK" sz="1600" dirty="0" err="1"/>
              <a:t>contractual</a:t>
            </a:r>
            <a:r>
              <a:rPr lang="sk-SK" sz="1600" dirty="0"/>
              <a:t> </a:t>
            </a:r>
            <a:r>
              <a:rPr lang="sk-SK" sz="1600" dirty="0" err="1"/>
              <a:t>relationship</a:t>
            </a:r>
            <a:r>
              <a:rPr lang="sk-SK" sz="1600" dirty="0"/>
              <a:t> </a:t>
            </a:r>
            <a:r>
              <a:rPr lang="sk-SK" sz="1600" dirty="0" err="1"/>
              <a:t>with</a:t>
            </a:r>
            <a:r>
              <a:rPr lang="sk-SK" sz="1600" dirty="0"/>
              <a:t> </a:t>
            </a:r>
            <a:r>
              <a:rPr lang="sk-SK" sz="1600" dirty="0" err="1"/>
              <a:t>issuer</a:t>
            </a:r>
            <a:endParaRPr lang="sk-SK" sz="16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600" dirty="0" err="1"/>
              <a:t>crypto-assets</a:t>
            </a:r>
            <a:r>
              <a:rPr lang="sk-SK" sz="1600" dirty="0"/>
              <a:t> are </a:t>
            </a:r>
            <a:r>
              <a:rPr lang="sk-SK" sz="1600" dirty="0" err="1"/>
              <a:t>offered</a:t>
            </a:r>
            <a:r>
              <a:rPr lang="sk-SK" sz="1600" dirty="0"/>
              <a:t> </a:t>
            </a:r>
            <a:r>
              <a:rPr lang="sk-SK" sz="1600" dirty="0" err="1"/>
              <a:t>for</a:t>
            </a:r>
            <a:r>
              <a:rPr lang="sk-SK" sz="1600" dirty="0"/>
              <a:t> </a:t>
            </a:r>
            <a:r>
              <a:rPr lang="sk-SK" sz="1600" dirty="0" err="1"/>
              <a:t>less</a:t>
            </a:r>
            <a:r>
              <a:rPr lang="sk-SK" sz="1600" dirty="0"/>
              <a:t> </a:t>
            </a:r>
            <a:r>
              <a:rPr lang="sk-SK" sz="1600" dirty="0" err="1"/>
              <a:t>than</a:t>
            </a:r>
            <a:r>
              <a:rPr lang="sk-SK" sz="1600" dirty="0"/>
              <a:t> 150 </a:t>
            </a:r>
            <a:r>
              <a:rPr lang="sk-SK" sz="1600" dirty="0" err="1"/>
              <a:t>persons</a:t>
            </a:r>
            <a:r>
              <a:rPr lang="sk-SK" sz="1600" dirty="0"/>
              <a:t> in </a:t>
            </a:r>
            <a:r>
              <a:rPr lang="sk-SK" sz="1600" dirty="0" err="1"/>
              <a:t>every</a:t>
            </a:r>
            <a:r>
              <a:rPr lang="sk-SK" sz="1600" dirty="0"/>
              <a:t> </a:t>
            </a:r>
            <a:r>
              <a:rPr lang="sk-SK" sz="1600" dirty="0" err="1"/>
              <a:t>member</a:t>
            </a:r>
            <a:r>
              <a:rPr lang="sk-SK" sz="1600" dirty="0"/>
              <a:t> state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600" dirty="0" err="1"/>
              <a:t>for</a:t>
            </a:r>
            <a:r>
              <a:rPr lang="sk-SK" sz="1600" dirty="0"/>
              <a:t> </a:t>
            </a:r>
            <a:r>
              <a:rPr lang="sk-SK" sz="1600" dirty="0" err="1"/>
              <a:t>period</a:t>
            </a:r>
            <a:r>
              <a:rPr lang="sk-SK" sz="1600" dirty="0"/>
              <a:t> of 12 </a:t>
            </a:r>
            <a:r>
              <a:rPr lang="sk-SK" sz="1600" dirty="0" err="1"/>
              <a:t>months</a:t>
            </a:r>
            <a:r>
              <a:rPr lang="sk-SK" sz="1600" dirty="0"/>
              <a:t> </a:t>
            </a:r>
            <a:r>
              <a:rPr lang="sk-SK" sz="1600" dirty="0" err="1"/>
              <a:t>the</a:t>
            </a:r>
            <a:r>
              <a:rPr lang="sk-SK" sz="1600" dirty="0"/>
              <a:t> </a:t>
            </a:r>
            <a:r>
              <a:rPr lang="sk-SK" sz="1600" dirty="0" err="1"/>
              <a:t>total</a:t>
            </a:r>
            <a:r>
              <a:rPr lang="sk-SK" sz="1600" dirty="0"/>
              <a:t> </a:t>
            </a:r>
            <a:r>
              <a:rPr lang="sk-SK" sz="1600" dirty="0" err="1"/>
              <a:t>value</a:t>
            </a:r>
            <a:r>
              <a:rPr lang="sk-SK" sz="1600" dirty="0"/>
              <a:t> of </a:t>
            </a:r>
            <a:r>
              <a:rPr lang="sk-SK" sz="1600" dirty="0" err="1"/>
              <a:t>public</a:t>
            </a:r>
            <a:r>
              <a:rPr lang="sk-SK" sz="1600" dirty="0"/>
              <a:t> </a:t>
            </a:r>
            <a:r>
              <a:rPr lang="sk-SK" sz="1600" dirty="0" err="1"/>
              <a:t>offer</a:t>
            </a:r>
            <a:r>
              <a:rPr lang="sk-SK" sz="1600" dirty="0"/>
              <a:t> of </a:t>
            </a:r>
            <a:r>
              <a:rPr lang="sk-SK" sz="1600" dirty="0" err="1"/>
              <a:t>crypto-assets</a:t>
            </a:r>
            <a:r>
              <a:rPr lang="sk-SK" sz="1600" dirty="0"/>
              <a:t> in </a:t>
            </a:r>
            <a:r>
              <a:rPr lang="sk-SK" sz="1600" dirty="0" err="1"/>
              <a:t>the</a:t>
            </a:r>
            <a:r>
              <a:rPr lang="sk-SK" sz="1600" dirty="0"/>
              <a:t> EU </a:t>
            </a:r>
            <a:r>
              <a:rPr lang="sk-SK" sz="1600" dirty="0" err="1"/>
              <a:t>does</a:t>
            </a:r>
            <a:r>
              <a:rPr lang="sk-SK" sz="1600" dirty="0"/>
              <a:t> </a:t>
            </a:r>
            <a:r>
              <a:rPr lang="sk-SK" sz="1600" dirty="0" err="1"/>
              <a:t>not</a:t>
            </a:r>
            <a:r>
              <a:rPr lang="sk-SK" sz="1600" dirty="0"/>
              <a:t> </a:t>
            </a:r>
            <a:r>
              <a:rPr lang="sk-SK" sz="1600" dirty="0" err="1"/>
              <a:t>exceed</a:t>
            </a:r>
            <a:r>
              <a:rPr lang="sk-SK" sz="1600" dirty="0"/>
              <a:t> 1 000 000 eur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600" dirty="0" err="1"/>
              <a:t>it</a:t>
            </a:r>
            <a:r>
              <a:rPr lang="sk-SK" sz="1600" dirty="0"/>
              <a:t> </a:t>
            </a:r>
            <a:r>
              <a:rPr lang="sk-SK" sz="1600" dirty="0" err="1"/>
              <a:t>is</a:t>
            </a:r>
            <a:r>
              <a:rPr lang="sk-SK" sz="1600" dirty="0"/>
              <a:t> </a:t>
            </a:r>
            <a:r>
              <a:rPr lang="sk-SK" sz="1600" dirty="0" err="1"/>
              <a:t>public</a:t>
            </a:r>
            <a:r>
              <a:rPr lang="sk-SK" sz="1600" dirty="0"/>
              <a:t> </a:t>
            </a:r>
            <a:r>
              <a:rPr lang="sk-SK" sz="1600" dirty="0" err="1"/>
              <a:t>offer</a:t>
            </a:r>
            <a:r>
              <a:rPr lang="sk-SK" sz="1600" dirty="0"/>
              <a:t> of </a:t>
            </a:r>
            <a:r>
              <a:rPr lang="sk-SK" sz="1600" dirty="0" err="1"/>
              <a:t>crypto-assets</a:t>
            </a:r>
            <a:r>
              <a:rPr lang="sk-SK" sz="1600" dirty="0"/>
              <a:t> </a:t>
            </a:r>
            <a:r>
              <a:rPr lang="sk-SK" sz="1600" dirty="0" err="1"/>
              <a:t>uniquely</a:t>
            </a:r>
            <a:r>
              <a:rPr lang="sk-SK" sz="1600" dirty="0"/>
              <a:t> </a:t>
            </a:r>
            <a:r>
              <a:rPr lang="sk-SK" sz="1600" dirty="0" err="1"/>
              <a:t>dedicated</a:t>
            </a:r>
            <a:r>
              <a:rPr lang="sk-SK" sz="1600" dirty="0"/>
              <a:t> </a:t>
            </a:r>
            <a:r>
              <a:rPr lang="sk-SK" sz="1600" dirty="0" err="1"/>
              <a:t>for</a:t>
            </a:r>
            <a:r>
              <a:rPr lang="sk-SK" sz="1600" dirty="0"/>
              <a:t> </a:t>
            </a:r>
            <a:r>
              <a:rPr lang="sk-SK" sz="1600" dirty="0" err="1"/>
              <a:t>qualified</a:t>
            </a:r>
            <a:r>
              <a:rPr lang="sk-SK" sz="1600" dirty="0"/>
              <a:t> </a:t>
            </a:r>
            <a:r>
              <a:rPr lang="sk-SK" sz="1600" dirty="0" err="1"/>
              <a:t>investors</a:t>
            </a:r>
            <a:endParaRPr lang="sk-SK" sz="16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12</a:t>
            </a:fld>
            <a:endParaRPr lang="sk-SK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3C83380D-527A-5F6F-A087-04BC597B82B9}"/>
              </a:ext>
            </a:extLst>
          </p:cNvPr>
          <p:cNvSpPr txBox="1">
            <a:spLocks/>
          </p:cNvSpPr>
          <p:nvPr/>
        </p:nvSpPr>
        <p:spPr>
          <a:xfrm>
            <a:off x="990600" y="379681"/>
            <a:ext cx="9191400" cy="687119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kern="12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k-SK" b="1"/>
              <a:t>Title II – Cryptoassets other than asset-referenced tokens or e-money tokens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71137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10000"/>
          </a:bodyPr>
          <a:lstStyle/>
          <a:p>
            <a:pPr algn="ctr"/>
            <a:r>
              <a:rPr lang="sk-SK" b="1" dirty="0"/>
              <a:t>Title III – </a:t>
            </a:r>
            <a:r>
              <a:rPr lang="sk-SK" b="1" dirty="0" err="1"/>
              <a:t>Asset-referenced</a:t>
            </a:r>
            <a:r>
              <a:rPr lang="sk-SK" b="1" dirty="0"/>
              <a:t> </a:t>
            </a:r>
            <a:r>
              <a:rPr lang="sk-SK" b="1" dirty="0" err="1"/>
              <a:t>tokens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0515600" cy="513858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en-US" sz="2000" b="1" dirty="0"/>
              <a:t>title III contains rules for emission of tokens tied to assets (asset-referenced tokens) – ART</a:t>
            </a:r>
          </a:p>
          <a:p>
            <a:pPr>
              <a:lnSpc>
                <a:spcPct val="150000"/>
              </a:lnSpc>
            </a:pPr>
            <a:r>
              <a:rPr lang="en-US" sz="2000" b="1" dirty="0" err="1"/>
              <a:t>stablecoins</a:t>
            </a:r>
            <a:r>
              <a:rPr lang="en-US" sz="2000" b="1" dirty="0"/>
              <a:t>, which can be </a:t>
            </a:r>
            <a:r>
              <a:rPr lang="sk-SK" sz="2000" b="1" dirty="0" err="1"/>
              <a:t>backed</a:t>
            </a:r>
            <a:r>
              <a:rPr lang="en-US" sz="2000" b="1" dirty="0"/>
              <a:t> by different assets from </a:t>
            </a:r>
            <a:r>
              <a:rPr lang="en-US" sz="2000" b="1" dirty="0" err="1"/>
              <a:t>offici</a:t>
            </a:r>
            <a:r>
              <a:rPr lang="sk-SK" sz="2000" b="1" dirty="0" err="1"/>
              <a:t>al</a:t>
            </a:r>
            <a:r>
              <a:rPr lang="en-US" sz="2000" b="1" dirty="0"/>
              <a:t> currencies, commodities to crypto-assets, or their combination </a:t>
            </a:r>
          </a:p>
          <a:p>
            <a:pPr>
              <a:lnSpc>
                <a:spcPct val="150000"/>
              </a:lnSpc>
            </a:pPr>
            <a:r>
              <a:rPr lang="en-US" sz="2000" b="1" dirty="0"/>
              <a:t>for emission of ART, it is necessary to get new type of authorization</a:t>
            </a:r>
          </a:p>
          <a:p>
            <a:pPr>
              <a:lnSpc>
                <a:spcPct val="150000"/>
              </a:lnSpc>
            </a:pPr>
            <a:r>
              <a:rPr lang="en-US" sz="2000" b="1" dirty="0"/>
              <a:t>exceptions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600" dirty="0" err="1"/>
              <a:t>issuer</a:t>
            </a:r>
            <a:r>
              <a:rPr lang="en-US" sz="1600" dirty="0"/>
              <a:t> is a bank – notification is sufficient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dirty="0"/>
              <a:t>ART are only for qualified investors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600" dirty="0"/>
              <a:t>v</a:t>
            </a:r>
            <a:r>
              <a:rPr lang="en-US" sz="1600" dirty="0" err="1"/>
              <a:t>olume</a:t>
            </a:r>
            <a:r>
              <a:rPr lang="en-US" sz="1600" dirty="0"/>
              <a:t> of ART does not exceed 5 mil. </a:t>
            </a:r>
            <a:r>
              <a:rPr lang="en-US" sz="1600" dirty="0" err="1"/>
              <a:t>eur</a:t>
            </a:r>
            <a:r>
              <a:rPr lang="en-US" sz="1600" dirty="0"/>
              <a:t> </a:t>
            </a:r>
          </a:p>
          <a:p>
            <a:pPr>
              <a:lnSpc>
                <a:spcPct val="150000"/>
              </a:lnSpc>
            </a:pPr>
            <a:r>
              <a:rPr lang="en-US" sz="2000" b="1" dirty="0"/>
              <a:t>conditions for getting of authorization are similar as in case of other financial institutions</a:t>
            </a:r>
          </a:p>
          <a:p>
            <a:pPr>
              <a:lnSpc>
                <a:spcPct val="150000"/>
              </a:lnSpc>
            </a:pPr>
            <a:r>
              <a:rPr lang="en-US" sz="2000" b="1" dirty="0"/>
              <a:t>capital requirements - 2 % of reserve assets / 350 000 EUR/ quarter of fixed overhead costs from the previous year</a:t>
            </a:r>
          </a:p>
          <a:p>
            <a:pPr>
              <a:lnSpc>
                <a:spcPct val="150000"/>
              </a:lnSpc>
            </a:pPr>
            <a:r>
              <a:rPr lang="en-US" sz="2000" b="1" dirty="0"/>
              <a:t>duty to notify and </a:t>
            </a:r>
            <a:r>
              <a:rPr lang="en-US" sz="2000" b="1" dirty="0" err="1"/>
              <a:t>pu</a:t>
            </a:r>
            <a:r>
              <a:rPr lang="sk-SK" sz="2000" b="1" dirty="0"/>
              <a:t>b</a:t>
            </a:r>
            <a:r>
              <a:rPr lang="en-US" sz="2000" b="1" dirty="0" err="1"/>
              <a:t>lish</a:t>
            </a:r>
            <a:r>
              <a:rPr lang="en-US" sz="2000" b="1" dirty="0"/>
              <a:t> </a:t>
            </a:r>
            <a:r>
              <a:rPr lang="sk-SK" sz="2000" b="1" dirty="0"/>
              <a:t>a </a:t>
            </a:r>
            <a:r>
              <a:rPr lang="en-US" sz="2000" b="1" dirty="0"/>
              <a:t>detailed whitepaper </a:t>
            </a:r>
          </a:p>
          <a:p>
            <a:pPr>
              <a:lnSpc>
                <a:spcPct val="150000"/>
              </a:lnSpc>
            </a:pPr>
            <a:r>
              <a:rPr lang="en-US" sz="2000" b="1" dirty="0"/>
              <a:t>EBA, ESMA and ECB send their statement to the request of authorization </a:t>
            </a:r>
          </a:p>
          <a:p>
            <a:pPr>
              <a:lnSpc>
                <a:spcPct val="150000"/>
              </a:lnSpc>
            </a:pPr>
            <a:r>
              <a:rPr lang="en-US" sz="2000" b="1" dirty="0"/>
              <a:t>after getting of authorization entities can exercise their activities in the whole EU (thanks to passporting) </a:t>
            </a:r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13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966408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10000"/>
          </a:bodyPr>
          <a:lstStyle/>
          <a:p>
            <a:pPr algn="ctr"/>
            <a:r>
              <a:rPr lang="sk-SK" b="1" dirty="0"/>
              <a:t>Title III – </a:t>
            </a:r>
            <a:r>
              <a:rPr lang="sk-SK" b="1" dirty="0" err="1"/>
              <a:t>Asset-referenced</a:t>
            </a:r>
            <a:r>
              <a:rPr lang="sk-SK" b="1" dirty="0"/>
              <a:t> </a:t>
            </a:r>
            <a:r>
              <a:rPr lang="sk-SK" b="1" dirty="0" err="1"/>
              <a:t>tokens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0515600" cy="513858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50000"/>
              </a:lnSpc>
            </a:pPr>
            <a:r>
              <a:rPr lang="en-GB" sz="1900" b="1" dirty="0"/>
              <a:t>issuers must always maintain a sufficient amount of reserve assets and must keep them separate from their own assets</a:t>
            </a:r>
            <a:endParaRPr lang="sk-SK" sz="1900" b="1" dirty="0"/>
          </a:p>
          <a:p>
            <a:pPr>
              <a:lnSpc>
                <a:spcPct val="150000"/>
              </a:lnSpc>
            </a:pPr>
            <a:r>
              <a:rPr lang="sk-SK" sz="1900" b="1" dirty="0" err="1"/>
              <a:t>reserve</a:t>
            </a:r>
            <a:r>
              <a:rPr lang="sk-SK" sz="1900" b="1" dirty="0"/>
              <a:t> </a:t>
            </a:r>
            <a:r>
              <a:rPr lang="sk-SK" sz="1900" b="1" dirty="0" err="1"/>
              <a:t>assets</a:t>
            </a:r>
            <a:r>
              <a:rPr lang="sk-SK" sz="1900" b="1" dirty="0"/>
              <a:t> </a:t>
            </a:r>
            <a:r>
              <a:rPr lang="sk-SK" sz="1900" b="1" dirty="0" err="1"/>
              <a:t>should</a:t>
            </a:r>
            <a:r>
              <a:rPr lang="sk-SK" sz="1900" b="1" dirty="0"/>
              <a:t> </a:t>
            </a:r>
            <a:r>
              <a:rPr lang="sk-SK" sz="1900" b="1" dirty="0" err="1"/>
              <a:t>be</a:t>
            </a:r>
            <a:r>
              <a:rPr lang="sk-SK" sz="1900" b="1" dirty="0"/>
              <a:t> </a:t>
            </a:r>
            <a:r>
              <a:rPr lang="sk-SK" sz="1900" b="1" dirty="0" err="1"/>
              <a:t>safe</a:t>
            </a:r>
            <a:r>
              <a:rPr lang="sk-SK" sz="1900" b="1" dirty="0"/>
              <a:t> and </a:t>
            </a:r>
            <a:r>
              <a:rPr lang="sk-SK" sz="1900" b="1" dirty="0" err="1"/>
              <a:t>liquid</a:t>
            </a:r>
            <a:r>
              <a:rPr lang="sk-SK" sz="1900" b="1" dirty="0"/>
              <a:t> </a:t>
            </a:r>
            <a:r>
              <a:rPr lang="sk-SK" sz="1900" b="1" dirty="0" err="1"/>
              <a:t>enough</a:t>
            </a:r>
            <a:endParaRPr lang="sk-SK" sz="1900" b="1" dirty="0"/>
          </a:p>
          <a:p>
            <a:pPr>
              <a:lnSpc>
                <a:spcPct val="150000"/>
              </a:lnSpc>
            </a:pPr>
            <a:r>
              <a:rPr lang="sk-SK" sz="1900" b="1" dirty="0" err="1"/>
              <a:t>holders</a:t>
            </a:r>
            <a:r>
              <a:rPr lang="sk-SK" sz="1900" b="1" dirty="0"/>
              <a:t> </a:t>
            </a:r>
            <a:r>
              <a:rPr lang="sk-SK" sz="1900" b="1" dirty="0" err="1"/>
              <a:t>have</a:t>
            </a:r>
            <a:r>
              <a:rPr lang="sk-SK" sz="1900" b="1" dirty="0"/>
              <a:t> </a:t>
            </a:r>
            <a:r>
              <a:rPr lang="sk-SK" sz="1900" b="1" dirty="0" err="1"/>
              <a:t>right</a:t>
            </a:r>
            <a:r>
              <a:rPr lang="sk-SK" sz="1900" b="1" dirty="0"/>
              <a:t> to </a:t>
            </a:r>
            <a:r>
              <a:rPr lang="sk-SK" sz="1900" b="1" dirty="0" err="1"/>
              <a:t>request</a:t>
            </a:r>
            <a:r>
              <a:rPr lang="sk-SK" sz="1900" b="1" dirty="0"/>
              <a:t> change of ART </a:t>
            </a:r>
            <a:r>
              <a:rPr lang="sk-SK" sz="1900" b="1" dirty="0" err="1"/>
              <a:t>for</a:t>
            </a:r>
            <a:r>
              <a:rPr lang="sk-SK" sz="1900" b="1" dirty="0"/>
              <a:t> </a:t>
            </a:r>
            <a:r>
              <a:rPr lang="sk-SK" sz="1900" b="1" dirty="0" err="1"/>
              <a:t>reserve</a:t>
            </a:r>
            <a:r>
              <a:rPr lang="sk-SK" sz="1900" b="1" dirty="0"/>
              <a:t> </a:t>
            </a:r>
            <a:r>
              <a:rPr lang="sk-SK" sz="1900" b="1" dirty="0" err="1"/>
              <a:t>assets</a:t>
            </a:r>
            <a:r>
              <a:rPr lang="sk-SK" sz="1900" b="1" dirty="0"/>
              <a:t>, or </a:t>
            </a:r>
            <a:r>
              <a:rPr lang="sk-SK" sz="1900" b="1" dirty="0" err="1"/>
              <a:t>their</a:t>
            </a:r>
            <a:r>
              <a:rPr lang="sk-SK" sz="1900" b="1" dirty="0"/>
              <a:t> </a:t>
            </a:r>
            <a:r>
              <a:rPr lang="sk-SK" sz="1900" b="1" dirty="0" err="1"/>
              <a:t>value</a:t>
            </a:r>
            <a:endParaRPr lang="sk-SK" sz="1900" b="1" dirty="0"/>
          </a:p>
          <a:p>
            <a:pPr>
              <a:lnSpc>
                <a:spcPct val="150000"/>
              </a:lnSpc>
            </a:pPr>
            <a:r>
              <a:rPr lang="sk-SK" sz="1900" b="1" dirty="0" err="1"/>
              <a:t>interdiction</a:t>
            </a:r>
            <a:r>
              <a:rPr lang="sk-SK" sz="1900" b="1" dirty="0"/>
              <a:t> to </a:t>
            </a:r>
            <a:r>
              <a:rPr lang="sk-SK" sz="1900" b="1" dirty="0" err="1"/>
              <a:t>provide</a:t>
            </a:r>
            <a:r>
              <a:rPr lang="sk-SK" sz="1900" b="1" dirty="0"/>
              <a:t> </a:t>
            </a:r>
            <a:r>
              <a:rPr lang="sk-SK" sz="1900" b="1" dirty="0" err="1"/>
              <a:t>interests</a:t>
            </a:r>
            <a:r>
              <a:rPr lang="sk-SK" sz="1900" b="1" dirty="0"/>
              <a:t> to </a:t>
            </a:r>
            <a:r>
              <a:rPr lang="sk-SK" sz="1900" b="1" dirty="0" err="1"/>
              <a:t>holders</a:t>
            </a:r>
            <a:r>
              <a:rPr lang="sk-SK" sz="1900" b="1" dirty="0"/>
              <a:t> </a:t>
            </a:r>
            <a:r>
              <a:rPr lang="sk-SK" sz="1900" b="1" dirty="0" err="1"/>
              <a:t>for</a:t>
            </a:r>
            <a:r>
              <a:rPr lang="sk-SK" sz="1900" b="1" dirty="0"/>
              <a:t> holding of ART</a:t>
            </a:r>
          </a:p>
          <a:p>
            <a:pPr>
              <a:lnSpc>
                <a:spcPct val="150000"/>
              </a:lnSpc>
            </a:pPr>
            <a:r>
              <a:rPr lang="sk-SK" sz="1900" b="1" dirty="0" err="1"/>
              <a:t>Supervision</a:t>
            </a:r>
            <a:r>
              <a:rPr lang="sk-SK" sz="1900" b="1" dirty="0"/>
              <a:t> over </a:t>
            </a:r>
            <a:r>
              <a:rPr lang="sk-SK" sz="1900" b="1" dirty="0" err="1"/>
              <a:t>issuers</a:t>
            </a:r>
            <a:r>
              <a:rPr lang="sk-SK" sz="1900" b="1" dirty="0"/>
              <a:t> of </a:t>
            </a:r>
            <a:r>
              <a:rPr lang="sk-SK" sz="1900" b="1" dirty="0" err="1"/>
              <a:t>significant</a:t>
            </a:r>
            <a:r>
              <a:rPr lang="sk-SK" sz="1900" b="1" dirty="0"/>
              <a:t> ART </a:t>
            </a:r>
            <a:r>
              <a:rPr lang="sk-SK" sz="1900" b="1" dirty="0" err="1"/>
              <a:t>will</a:t>
            </a:r>
            <a:r>
              <a:rPr lang="sk-SK" sz="1900" b="1" dirty="0"/>
              <a:t> </a:t>
            </a:r>
            <a:r>
              <a:rPr lang="sk-SK" sz="1900" b="1" dirty="0" err="1"/>
              <a:t>be</a:t>
            </a:r>
            <a:r>
              <a:rPr lang="sk-SK" sz="1900" b="1" dirty="0"/>
              <a:t> </a:t>
            </a:r>
            <a:r>
              <a:rPr lang="sk-SK" sz="1900" b="1" dirty="0" err="1"/>
              <a:t>carried</a:t>
            </a:r>
            <a:r>
              <a:rPr lang="sk-SK" sz="1900" b="1" dirty="0"/>
              <a:t> </a:t>
            </a:r>
            <a:r>
              <a:rPr lang="sk-SK" sz="1900" b="1" dirty="0" err="1"/>
              <a:t>out</a:t>
            </a:r>
            <a:r>
              <a:rPr lang="sk-SK" sz="1900" b="1" dirty="0"/>
              <a:t> by EBA, </a:t>
            </a:r>
            <a:r>
              <a:rPr lang="sk-SK" sz="1900" b="1" dirty="0" err="1"/>
              <a:t>if</a:t>
            </a:r>
            <a:r>
              <a:rPr lang="sk-SK" sz="1900" b="1" dirty="0"/>
              <a:t> </a:t>
            </a:r>
            <a:r>
              <a:rPr lang="sk-SK" sz="1900" b="1" dirty="0" err="1"/>
              <a:t>three</a:t>
            </a:r>
            <a:r>
              <a:rPr lang="sk-SK" sz="1900" b="1" dirty="0"/>
              <a:t> of </a:t>
            </a:r>
            <a:r>
              <a:rPr lang="sk-SK" sz="1900" b="1" dirty="0" err="1"/>
              <a:t>the</a:t>
            </a:r>
            <a:r>
              <a:rPr lang="sk-SK" sz="1900" b="1" dirty="0"/>
              <a:t> </a:t>
            </a:r>
            <a:r>
              <a:rPr lang="sk-SK" sz="1900" b="1" dirty="0" err="1"/>
              <a:t>following</a:t>
            </a:r>
            <a:r>
              <a:rPr lang="sk-SK" sz="1900" b="1" dirty="0"/>
              <a:t> </a:t>
            </a:r>
            <a:r>
              <a:rPr lang="sk-SK" sz="1900" b="1" dirty="0" err="1"/>
              <a:t>conditions</a:t>
            </a:r>
            <a:r>
              <a:rPr lang="sk-SK" sz="1900" b="1" dirty="0"/>
              <a:t> are met: </a:t>
            </a:r>
          </a:p>
          <a:p>
            <a:pPr marL="806450" indent="-354013">
              <a:lnSpc>
                <a:spcPct val="150000"/>
              </a:lnSpc>
            </a:pPr>
            <a:r>
              <a:rPr lang="sk-SK" sz="1600" dirty="0"/>
              <a:t>More </a:t>
            </a:r>
            <a:r>
              <a:rPr lang="sk-SK" sz="1600" dirty="0" err="1"/>
              <a:t>than</a:t>
            </a:r>
            <a:r>
              <a:rPr lang="sk-SK" sz="1600" dirty="0"/>
              <a:t> 10 mil. of </a:t>
            </a:r>
            <a:r>
              <a:rPr lang="sk-SK" sz="1600" dirty="0" err="1"/>
              <a:t>clients</a:t>
            </a:r>
            <a:r>
              <a:rPr lang="sk-SK" sz="1600" dirty="0"/>
              <a:t> </a:t>
            </a:r>
          </a:p>
          <a:p>
            <a:pPr lvl="1">
              <a:lnSpc>
                <a:spcPct val="150000"/>
              </a:lnSpc>
            </a:pPr>
            <a:r>
              <a:rPr lang="sk-SK" sz="1600" dirty="0" err="1"/>
              <a:t>Value</a:t>
            </a:r>
            <a:r>
              <a:rPr lang="sk-SK" sz="1600" dirty="0"/>
              <a:t> of </a:t>
            </a:r>
            <a:r>
              <a:rPr lang="sk-SK" sz="1600" dirty="0" err="1"/>
              <a:t>issued</a:t>
            </a:r>
            <a:r>
              <a:rPr lang="sk-SK" sz="1600" dirty="0"/>
              <a:t> ART or </a:t>
            </a:r>
            <a:r>
              <a:rPr lang="sk-SK" sz="1600" dirty="0" err="1"/>
              <a:t>reserve</a:t>
            </a:r>
            <a:r>
              <a:rPr lang="sk-SK" sz="1600" dirty="0"/>
              <a:t> </a:t>
            </a:r>
            <a:r>
              <a:rPr lang="sk-SK" sz="1600" dirty="0" err="1"/>
              <a:t>assets</a:t>
            </a:r>
            <a:r>
              <a:rPr lang="sk-SK" sz="1600" dirty="0"/>
              <a:t> </a:t>
            </a:r>
            <a:r>
              <a:rPr lang="sk-SK" sz="1600" dirty="0" err="1"/>
              <a:t>is</a:t>
            </a:r>
            <a:r>
              <a:rPr lang="sk-SK" sz="1600" dirty="0"/>
              <a:t> more </a:t>
            </a:r>
            <a:r>
              <a:rPr lang="sk-SK" sz="1600" dirty="0" err="1"/>
              <a:t>than</a:t>
            </a:r>
            <a:r>
              <a:rPr lang="sk-SK" sz="1600" dirty="0"/>
              <a:t> 5 mld. eur  </a:t>
            </a:r>
          </a:p>
          <a:p>
            <a:pPr lvl="1">
              <a:lnSpc>
                <a:spcPct val="150000"/>
              </a:lnSpc>
            </a:pPr>
            <a:r>
              <a:rPr lang="sk-SK" sz="1600" dirty="0"/>
              <a:t>More </a:t>
            </a:r>
            <a:r>
              <a:rPr lang="sk-SK" sz="1600" dirty="0" err="1"/>
              <a:t>than</a:t>
            </a:r>
            <a:r>
              <a:rPr lang="sk-SK" sz="1600" dirty="0"/>
              <a:t> 2,5 mil. </a:t>
            </a:r>
            <a:r>
              <a:rPr lang="sk-SK" sz="1600" dirty="0" err="1"/>
              <a:t>transactions</a:t>
            </a:r>
            <a:r>
              <a:rPr lang="sk-SK" sz="1600" dirty="0"/>
              <a:t> or </a:t>
            </a:r>
            <a:r>
              <a:rPr lang="sk-SK" sz="1600" dirty="0" err="1"/>
              <a:t>the</a:t>
            </a:r>
            <a:r>
              <a:rPr lang="sk-SK" sz="1600" dirty="0"/>
              <a:t> </a:t>
            </a:r>
            <a:r>
              <a:rPr lang="sk-SK" sz="1600" dirty="0" err="1"/>
              <a:t>value</a:t>
            </a:r>
            <a:r>
              <a:rPr lang="sk-SK" sz="1600" dirty="0"/>
              <a:t> </a:t>
            </a:r>
            <a:r>
              <a:rPr lang="sk-SK" sz="1600" dirty="0" err="1"/>
              <a:t>is</a:t>
            </a:r>
            <a:r>
              <a:rPr lang="sk-SK" sz="1600" dirty="0"/>
              <a:t> </a:t>
            </a:r>
            <a:r>
              <a:rPr lang="sk-SK" sz="1600" dirty="0" err="1"/>
              <a:t>higher</a:t>
            </a:r>
            <a:r>
              <a:rPr lang="sk-SK" sz="1600" dirty="0"/>
              <a:t> </a:t>
            </a:r>
            <a:r>
              <a:rPr lang="sk-SK" sz="1600" dirty="0" err="1"/>
              <a:t>than</a:t>
            </a:r>
            <a:r>
              <a:rPr lang="sk-SK" sz="1600" dirty="0"/>
              <a:t> 500 mil. eur </a:t>
            </a:r>
            <a:r>
              <a:rPr lang="sk-SK" sz="1600" dirty="0" err="1"/>
              <a:t>daily</a:t>
            </a:r>
            <a:r>
              <a:rPr lang="sk-SK" sz="1600" dirty="0"/>
              <a:t> </a:t>
            </a:r>
          </a:p>
          <a:p>
            <a:pPr lvl="1">
              <a:lnSpc>
                <a:spcPct val="150000"/>
              </a:lnSpc>
            </a:pPr>
            <a:r>
              <a:rPr lang="sk-SK" sz="1600" dirty="0" err="1"/>
              <a:t>Issuer</a:t>
            </a:r>
            <a:r>
              <a:rPr lang="sk-SK" sz="1600" dirty="0"/>
              <a:t> </a:t>
            </a:r>
            <a:r>
              <a:rPr lang="sk-SK" sz="1600" dirty="0" err="1"/>
              <a:t>operates</a:t>
            </a:r>
            <a:r>
              <a:rPr lang="sk-SK" sz="1600" dirty="0"/>
              <a:t> a </a:t>
            </a:r>
            <a:r>
              <a:rPr lang="sk-SK" sz="1600" dirty="0" err="1"/>
              <a:t>platform</a:t>
            </a:r>
            <a:r>
              <a:rPr lang="sk-SK" sz="1600" dirty="0"/>
              <a:t> </a:t>
            </a:r>
            <a:r>
              <a:rPr lang="sk-SK" sz="1600" dirty="0" err="1"/>
              <a:t>which</a:t>
            </a:r>
            <a:r>
              <a:rPr lang="sk-SK" sz="1600" dirty="0"/>
              <a:t> </a:t>
            </a:r>
            <a:r>
              <a:rPr lang="sk-SK" sz="1600" dirty="0" err="1"/>
              <a:t>is</a:t>
            </a:r>
            <a:r>
              <a:rPr lang="sk-SK" sz="1600" dirty="0"/>
              <a:t> </a:t>
            </a:r>
            <a:r>
              <a:rPr lang="sk-SK" sz="1600" dirty="0" err="1"/>
              <a:t>labelled</a:t>
            </a:r>
            <a:r>
              <a:rPr lang="sk-SK" sz="1600" dirty="0"/>
              <a:t> as „</a:t>
            </a:r>
            <a:r>
              <a:rPr lang="sk-SK" sz="1600" dirty="0" err="1"/>
              <a:t>Gatekeeper</a:t>
            </a:r>
            <a:r>
              <a:rPr lang="sk-SK" sz="1600" dirty="0"/>
              <a:t>“, </a:t>
            </a:r>
            <a:r>
              <a:rPr lang="sk-SK" sz="1600" dirty="0" err="1"/>
              <a:t>according</a:t>
            </a:r>
            <a:r>
              <a:rPr lang="sk-SK" sz="1600" dirty="0"/>
              <a:t> to </a:t>
            </a:r>
            <a:r>
              <a:rPr lang="sk-SK" sz="1600" dirty="0" err="1"/>
              <a:t>Digital</a:t>
            </a:r>
            <a:r>
              <a:rPr lang="sk-SK" sz="1600" dirty="0"/>
              <a:t> Markets </a:t>
            </a:r>
            <a:r>
              <a:rPr lang="sk-SK" sz="1600" dirty="0" err="1"/>
              <a:t>Act</a:t>
            </a:r>
            <a:r>
              <a:rPr lang="sk-SK" sz="1600" dirty="0"/>
              <a:t> (</a:t>
            </a:r>
            <a:r>
              <a:rPr lang="sk-SK" sz="1600" dirty="0" err="1"/>
              <a:t>Bigtechs</a:t>
            </a:r>
            <a:r>
              <a:rPr lang="sk-SK" sz="1600" dirty="0"/>
              <a:t>) </a:t>
            </a:r>
          </a:p>
          <a:p>
            <a:pPr lvl="1">
              <a:lnSpc>
                <a:spcPct val="150000"/>
              </a:lnSpc>
            </a:pPr>
            <a:r>
              <a:rPr lang="sk-SK" sz="1600" dirty="0" err="1"/>
              <a:t>Significant</a:t>
            </a:r>
            <a:r>
              <a:rPr lang="sk-SK" sz="1600" dirty="0"/>
              <a:t> </a:t>
            </a:r>
            <a:r>
              <a:rPr lang="sk-SK" sz="1600" dirty="0" err="1"/>
              <a:t>cross</a:t>
            </a:r>
            <a:r>
              <a:rPr lang="sk-SK" sz="1600" dirty="0"/>
              <a:t> </a:t>
            </a:r>
            <a:r>
              <a:rPr lang="sk-SK" sz="1600" dirty="0" err="1"/>
              <a:t>border</a:t>
            </a:r>
            <a:r>
              <a:rPr lang="sk-SK" sz="1600" dirty="0"/>
              <a:t> </a:t>
            </a:r>
            <a:r>
              <a:rPr lang="sk-SK" sz="1600" dirty="0" err="1"/>
              <a:t>activities</a:t>
            </a:r>
            <a:r>
              <a:rPr lang="sk-SK" sz="1600" dirty="0"/>
              <a:t> </a:t>
            </a:r>
          </a:p>
          <a:p>
            <a:pPr lvl="1">
              <a:lnSpc>
                <a:spcPct val="150000"/>
              </a:lnSpc>
            </a:pPr>
            <a:r>
              <a:rPr lang="sk-SK" sz="1600" dirty="0" err="1"/>
              <a:t>Connectedness</a:t>
            </a:r>
            <a:r>
              <a:rPr lang="sk-SK" sz="1600" dirty="0"/>
              <a:t> to </a:t>
            </a:r>
            <a:r>
              <a:rPr lang="sk-SK" sz="1600" dirty="0" err="1"/>
              <a:t>financial</a:t>
            </a:r>
            <a:r>
              <a:rPr lang="sk-SK" sz="1600" dirty="0"/>
              <a:t> </a:t>
            </a:r>
            <a:r>
              <a:rPr lang="sk-SK" sz="1600" dirty="0" err="1"/>
              <a:t>system</a:t>
            </a:r>
            <a:r>
              <a:rPr lang="sk-SK" sz="1600" dirty="0"/>
              <a:t> </a:t>
            </a:r>
          </a:p>
          <a:p>
            <a:pPr lvl="1">
              <a:lnSpc>
                <a:spcPct val="150000"/>
              </a:lnSpc>
            </a:pPr>
            <a:r>
              <a:rPr lang="sk-SK" sz="1600" dirty="0" err="1"/>
              <a:t>Issuance</a:t>
            </a:r>
            <a:r>
              <a:rPr lang="sk-SK" sz="1600" dirty="0"/>
              <a:t> of </a:t>
            </a:r>
            <a:r>
              <a:rPr lang="sk-SK" sz="1600" dirty="0" err="1"/>
              <a:t>several</a:t>
            </a:r>
            <a:r>
              <a:rPr lang="sk-SK" sz="1600" dirty="0"/>
              <a:t> ART and EMT and </a:t>
            </a:r>
            <a:r>
              <a:rPr lang="sk-SK" sz="1600" dirty="0" err="1"/>
              <a:t>provision</a:t>
            </a:r>
            <a:r>
              <a:rPr lang="sk-SK" sz="1600" dirty="0"/>
              <a:t> of </a:t>
            </a:r>
            <a:r>
              <a:rPr lang="sk-SK" sz="1600" dirty="0" err="1"/>
              <a:t>crypro-assets</a:t>
            </a:r>
            <a:r>
              <a:rPr lang="sk-SK" sz="1600" dirty="0"/>
              <a:t> services </a:t>
            </a:r>
          </a:p>
          <a:p>
            <a:pPr>
              <a:lnSpc>
                <a:spcPct val="150000"/>
              </a:lnSpc>
            </a:pPr>
            <a:r>
              <a:rPr lang="sk-SK" sz="1900" b="1" dirty="0" err="1"/>
              <a:t>Further</a:t>
            </a:r>
            <a:r>
              <a:rPr lang="sk-SK" sz="1900" b="1" dirty="0"/>
              <a:t> </a:t>
            </a:r>
            <a:r>
              <a:rPr lang="sk-SK" sz="1900" b="1" dirty="0" err="1"/>
              <a:t>duties</a:t>
            </a:r>
            <a:r>
              <a:rPr lang="sk-SK" sz="1900" b="1" dirty="0"/>
              <a:t> </a:t>
            </a:r>
            <a:r>
              <a:rPr lang="sk-SK" sz="1900" b="1" dirty="0" err="1"/>
              <a:t>for</a:t>
            </a:r>
            <a:r>
              <a:rPr lang="sk-SK" sz="1900" b="1" dirty="0"/>
              <a:t> </a:t>
            </a:r>
            <a:r>
              <a:rPr lang="sk-SK" sz="1900" b="1" dirty="0" err="1"/>
              <a:t>issuers</a:t>
            </a:r>
            <a:r>
              <a:rPr lang="sk-SK" sz="1900" b="1" dirty="0"/>
              <a:t> of </a:t>
            </a:r>
            <a:r>
              <a:rPr lang="sk-SK" sz="1900" b="1" dirty="0" err="1"/>
              <a:t>significant</a:t>
            </a:r>
            <a:r>
              <a:rPr lang="sk-SK" sz="1900" b="1" dirty="0"/>
              <a:t> ART</a:t>
            </a:r>
          </a:p>
          <a:p>
            <a:pPr>
              <a:lnSpc>
                <a:spcPct val="150000"/>
              </a:lnSpc>
            </a:pPr>
            <a:r>
              <a:rPr lang="sk-SK" sz="1900" b="1" dirty="0" err="1"/>
              <a:t>If</a:t>
            </a:r>
            <a:r>
              <a:rPr lang="sk-SK" sz="1900" b="1" dirty="0"/>
              <a:t> ART </a:t>
            </a:r>
            <a:r>
              <a:rPr lang="sk-SK" sz="1900" b="1" dirty="0" err="1"/>
              <a:t>is</a:t>
            </a:r>
            <a:r>
              <a:rPr lang="sk-SK" sz="1900" b="1" dirty="0"/>
              <a:t> </a:t>
            </a:r>
            <a:r>
              <a:rPr lang="sk-SK" sz="1900" b="1" dirty="0" err="1"/>
              <a:t>used</a:t>
            </a:r>
            <a:r>
              <a:rPr lang="sk-SK" sz="1900" b="1" dirty="0"/>
              <a:t> as </a:t>
            </a:r>
            <a:r>
              <a:rPr lang="sk-SK" sz="1900" b="1" dirty="0" err="1"/>
              <a:t>means</a:t>
            </a:r>
            <a:r>
              <a:rPr lang="sk-SK" sz="1900" b="1" dirty="0"/>
              <a:t> of </a:t>
            </a:r>
            <a:r>
              <a:rPr lang="sk-SK" sz="1900" b="1" dirty="0" err="1"/>
              <a:t>exchange</a:t>
            </a:r>
            <a:r>
              <a:rPr lang="sk-SK" sz="1900" b="1" dirty="0"/>
              <a:t> and </a:t>
            </a:r>
            <a:r>
              <a:rPr lang="sk-SK" sz="1900" b="1" dirty="0" err="1"/>
              <a:t>exceeds</a:t>
            </a:r>
            <a:r>
              <a:rPr lang="sk-SK" sz="1900" b="1" dirty="0"/>
              <a:t> </a:t>
            </a:r>
            <a:r>
              <a:rPr lang="sk-SK" sz="1900" b="1" dirty="0" err="1"/>
              <a:t>limits</a:t>
            </a:r>
            <a:r>
              <a:rPr lang="sk-SK" sz="1900" b="1" dirty="0"/>
              <a:t> set, </a:t>
            </a:r>
            <a:r>
              <a:rPr lang="sk-SK" sz="1900" b="1" dirty="0" err="1"/>
              <a:t>it</a:t>
            </a:r>
            <a:r>
              <a:rPr lang="sk-SK" sz="1900" b="1" dirty="0"/>
              <a:t> has to limit </a:t>
            </a:r>
            <a:r>
              <a:rPr lang="sk-SK" sz="1900" b="1" dirty="0" err="1"/>
              <a:t>issuance</a:t>
            </a:r>
            <a:r>
              <a:rPr lang="sk-SK" sz="1900" b="1" dirty="0"/>
              <a:t>, to </a:t>
            </a:r>
            <a:r>
              <a:rPr lang="sk-SK" sz="1900" b="1" dirty="0" err="1"/>
              <a:t>reach</a:t>
            </a:r>
            <a:r>
              <a:rPr lang="sk-SK" sz="1900" b="1" dirty="0"/>
              <a:t> </a:t>
            </a:r>
            <a:r>
              <a:rPr lang="sk-SK" sz="1900" b="1" dirty="0" err="1"/>
              <a:t>amounts</a:t>
            </a:r>
            <a:r>
              <a:rPr lang="sk-SK" sz="1900" b="1" dirty="0"/>
              <a:t> </a:t>
            </a:r>
            <a:r>
              <a:rPr lang="sk-SK" sz="1900" b="1" dirty="0" err="1"/>
              <a:t>under</a:t>
            </a:r>
            <a:r>
              <a:rPr lang="sk-SK" sz="1900" b="1" dirty="0"/>
              <a:t> </a:t>
            </a:r>
            <a:r>
              <a:rPr lang="sk-SK" sz="1900" b="1" dirty="0" err="1"/>
              <a:t>the</a:t>
            </a:r>
            <a:r>
              <a:rPr lang="sk-SK" sz="1900" b="1" dirty="0"/>
              <a:t> limit:  </a:t>
            </a:r>
          </a:p>
          <a:p>
            <a:pPr lvl="1">
              <a:lnSpc>
                <a:spcPct val="150000"/>
              </a:lnSpc>
            </a:pPr>
            <a:r>
              <a:rPr lang="sk-SK" sz="1600" dirty="0"/>
              <a:t>1 mil. </a:t>
            </a:r>
            <a:r>
              <a:rPr lang="sk-SK" sz="1600" dirty="0" err="1"/>
              <a:t>transactions</a:t>
            </a:r>
            <a:r>
              <a:rPr lang="sk-SK" sz="1600" dirty="0"/>
              <a:t> </a:t>
            </a:r>
            <a:r>
              <a:rPr lang="sk-SK" sz="1600" dirty="0" err="1"/>
              <a:t>daily</a:t>
            </a:r>
            <a:endParaRPr lang="sk-SK" sz="1600" dirty="0"/>
          </a:p>
          <a:p>
            <a:pPr lvl="1">
              <a:lnSpc>
                <a:spcPct val="150000"/>
              </a:lnSpc>
            </a:pPr>
            <a:r>
              <a:rPr lang="sk-SK" sz="1600" dirty="0"/>
              <a:t>200 mil. eur </a:t>
            </a:r>
            <a:r>
              <a:rPr lang="sk-SK" sz="1600" dirty="0" err="1"/>
              <a:t>value</a:t>
            </a:r>
            <a:r>
              <a:rPr lang="sk-SK" sz="1600" dirty="0"/>
              <a:t> of </a:t>
            </a:r>
            <a:r>
              <a:rPr lang="sk-SK" sz="1600" dirty="0" err="1"/>
              <a:t>transactions</a:t>
            </a:r>
            <a:r>
              <a:rPr lang="sk-SK" sz="1600" dirty="0"/>
              <a:t> </a:t>
            </a:r>
            <a:r>
              <a:rPr lang="sk-SK" sz="1600" dirty="0" err="1"/>
              <a:t>daily</a:t>
            </a:r>
            <a:endParaRPr lang="sk-SK" sz="1600" dirty="0"/>
          </a:p>
          <a:p>
            <a:endParaRPr lang="sk-SK" sz="1700" b="1" dirty="0"/>
          </a:p>
          <a:p>
            <a:endParaRPr lang="sk-SK" sz="1700" b="1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14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1630166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algn="ctr"/>
            <a:r>
              <a:rPr lang="sk-SK" b="1" dirty="0"/>
              <a:t>Title IV – E-</a:t>
            </a:r>
            <a:r>
              <a:rPr lang="sk-SK" b="1" dirty="0" err="1"/>
              <a:t>money</a:t>
            </a:r>
            <a:r>
              <a:rPr lang="sk-SK" b="1" dirty="0"/>
              <a:t> </a:t>
            </a:r>
            <a:r>
              <a:rPr lang="sk-SK" b="1" dirty="0" err="1"/>
              <a:t>tokens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0515600" cy="5138586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sk-SK" sz="2400" b="1" dirty="0"/>
              <a:t>title IV </a:t>
            </a:r>
            <a:r>
              <a:rPr lang="sk-SK" sz="2400" b="1" dirty="0" err="1"/>
              <a:t>alters</a:t>
            </a:r>
            <a:r>
              <a:rPr lang="sk-SK" sz="2400" b="1" dirty="0"/>
              <a:t> </a:t>
            </a:r>
            <a:r>
              <a:rPr lang="sk-SK" sz="2400" b="1" dirty="0" err="1"/>
              <a:t>rules</a:t>
            </a:r>
            <a:r>
              <a:rPr lang="sk-SK" sz="2400" b="1" dirty="0"/>
              <a:t> </a:t>
            </a:r>
            <a:r>
              <a:rPr lang="sk-SK" sz="2400" b="1" dirty="0" err="1"/>
              <a:t>for</a:t>
            </a:r>
            <a:r>
              <a:rPr lang="sk-SK" sz="2400" b="1" dirty="0"/>
              <a:t> </a:t>
            </a:r>
            <a:r>
              <a:rPr lang="sk-SK" sz="2400" b="1" dirty="0" err="1"/>
              <a:t>issuance</a:t>
            </a:r>
            <a:r>
              <a:rPr lang="sk-SK" sz="2400" b="1" dirty="0"/>
              <a:t> of </a:t>
            </a:r>
            <a:r>
              <a:rPr lang="sk-SK" sz="2400" b="1" dirty="0" err="1"/>
              <a:t>tokens</a:t>
            </a:r>
            <a:r>
              <a:rPr lang="sk-SK" sz="2400" b="1" dirty="0"/>
              <a:t> of </a:t>
            </a:r>
            <a:r>
              <a:rPr lang="sk-SK" sz="2400" b="1" dirty="0" err="1"/>
              <a:t>electronic</a:t>
            </a:r>
            <a:r>
              <a:rPr lang="sk-SK" sz="2400" b="1" dirty="0"/>
              <a:t> </a:t>
            </a:r>
            <a:r>
              <a:rPr lang="sk-SK" sz="2400" b="1" dirty="0" err="1"/>
              <a:t>money</a:t>
            </a:r>
            <a:r>
              <a:rPr lang="sk-SK" sz="2400" b="1" dirty="0"/>
              <a:t> - EMT</a:t>
            </a:r>
          </a:p>
          <a:p>
            <a:pPr>
              <a:lnSpc>
                <a:spcPct val="150000"/>
              </a:lnSpc>
            </a:pPr>
            <a:r>
              <a:rPr lang="sk-SK" sz="2400" b="1" dirty="0" err="1"/>
              <a:t>stablecoins</a:t>
            </a:r>
            <a:r>
              <a:rPr lang="sk-SK" sz="2400" b="1" dirty="0"/>
              <a:t> </a:t>
            </a:r>
            <a:r>
              <a:rPr lang="sk-SK" sz="2400" b="1" dirty="0" err="1"/>
              <a:t>the</a:t>
            </a:r>
            <a:r>
              <a:rPr lang="sk-SK" sz="2400" b="1" dirty="0"/>
              <a:t> </a:t>
            </a:r>
            <a:r>
              <a:rPr lang="sk-SK" sz="2400" b="1" dirty="0" err="1"/>
              <a:t>value</a:t>
            </a:r>
            <a:r>
              <a:rPr lang="sk-SK" sz="2400" b="1" dirty="0"/>
              <a:t> of </a:t>
            </a:r>
            <a:r>
              <a:rPr lang="sk-SK" sz="2400" b="1" dirty="0" err="1"/>
              <a:t>which</a:t>
            </a:r>
            <a:r>
              <a:rPr lang="sk-SK" sz="2400" b="1" dirty="0"/>
              <a:t> </a:t>
            </a:r>
            <a:r>
              <a:rPr lang="sk-SK" sz="2400" b="1" dirty="0" err="1"/>
              <a:t>is</a:t>
            </a:r>
            <a:r>
              <a:rPr lang="sk-SK" sz="2400" b="1" dirty="0"/>
              <a:t> </a:t>
            </a:r>
            <a:r>
              <a:rPr lang="sk-SK" sz="2400" b="1" dirty="0" err="1"/>
              <a:t>tied</a:t>
            </a:r>
            <a:r>
              <a:rPr lang="sk-SK" sz="2400" b="1" dirty="0"/>
              <a:t> to </a:t>
            </a:r>
            <a:r>
              <a:rPr lang="sk-SK" sz="2400" b="1" dirty="0" err="1"/>
              <a:t>value</a:t>
            </a:r>
            <a:r>
              <a:rPr lang="sk-SK" sz="2400" b="1" dirty="0"/>
              <a:t> of </a:t>
            </a:r>
            <a:r>
              <a:rPr lang="sk-SK" sz="2400" b="1" dirty="0" err="1"/>
              <a:t>one</a:t>
            </a:r>
            <a:r>
              <a:rPr lang="sk-SK" sz="2400" b="1" dirty="0"/>
              <a:t> single </a:t>
            </a:r>
            <a:r>
              <a:rPr lang="sk-SK" sz="2400" b="1" dirty="0" err="1"/>
              <a:t>official</a:t>
            </a:r>
            <a:r>
              <a:rPr lang="sk-SK" sz="2400" b="1" dirty="0"/>
              <a:t> </a:t>
            </a:r>
            <a:r>
              <a:rPr lang="sk-SK" sz="2400" b="1" dirty="0" err="1"/>
              <a:t>currency</a:t>
            </a:r>
            <a:r>
              <a:rPr lang="sk-SK" sz="2400" b="1" dirty="0"/>
              <a:t> (</a:t>
            </a:r>
            <a:r>
              <a:rPr lang="sk-SK" sz="2400" b="1" dirty="0" err="1"/>
              <a:t>for</a:t>
            </a:r>
            <a:r>
              <a:rPr lang="sk-SK" sz="2400" b="1" dirty="0"/>
              <a:t> </a:t>
            </a:r>
            <a:r>
              <a:rPr lang="sk-SK" sz="2400" b="1" dirty="0" err="1"/>
              <a:t>example</a:t>
            </a:r>
            <a:r>
              <a:rPr lang="sk-SK" sz="2400" b="1" dirty="0"/>
              <a:t> euro, </a:t>
            </a:r>
            <a:r>
              <a:rPr lang="sk-SK" sz="2400" b="1" dirty="0" err="1"/>
              <a:t>dolar</a:t>
            </a:r>
            <a:r>
              <a:rPr lang="sk-SK" sz="2400" b="1" dirty="0"/>
              <a:t>) </a:t>
            </a:r>
          </a:p>
          <a:p>
            <a:pPr>
              <a:lnSpc>
                <a:spcPct val="150000"/>
              </a:lnSpc>
            </a:pPr>
            <a:r>
              <a:rPr lang="sk-SK" sz="2400" b="1" dirty="0" err="1"/>
              <a:t>EMTs</a:t>
            </a:r>
            <a:r>
              <a:rPr lang="sk-SK" sz="2400" b="1" dirty="0"/>
              <a:t> </a:t>
            </a:r>
            <a:r>
              <a:rPr lang="sk-SK" sz="2400" b="1" dirty="0" err="1"/>
              <a:t>differ</a:t>
            </a:r>
            <a:r>
              <a:rPr lang="sk-SK" sz="2400" b="1" dirty="0"/>
              <a:t> </a:t>
            </a:r>
            <a:r>
              <a:rPr lang="sk-SK" sz="2400" b="1" dirty="0" err="1"/>
              <a:t>from</a:t>
            </a:r>
            <a:r>
              <a:rPr lang="sk-SK" sz="2400" b="1" dirty="0"/>
              <a:t> </a:t>
            </a:r>
            <a:r>
              <a:rPr lang="sk-SK" sz="2400" b="1" dirty="0" err="1"/>
              <a:t>classic</a:t>
            </a:r>
            <a:r>
              <a:rPr lang="sk-SK" sz="2400" b="1" dirty="0"/>
              <a:t> </a:t>
            </a:r>
            <a:r>
              <a:rPr lang="sk-SK" sz="2400" b="1" dirty="0" err="1"/>
              <a:t>electronic</a:t>
            </a:r>
            <a:r>
              <a:rPr lang="sk-SK" sz="2400" b="1" dirty="0"/>
              <a:t> </a:t>
            </a:r>
            <a:r>
              <a:rPr lang="sk-SK" sz="2400" b="1" dirty="0" err="1"/>
              <a:t>money</a:t>
            </a:r>
            <a:r>
              <a:rPr lang="sk-SK" sz="2400" b="1" dirty="0"/>
              <a:t> by </a:t>
            </a:r>
            <a:r>
              <a:rPr lang="sk-SK" sz="2400" b="1" dirty="0" err="1"/>
              <a:t>the</a:t>
            </a:r>
            <a:r>
              <a:rPr lang="sk-SK" sz="2400" b="1" dirty="0"/>
              <a:t> </a:t>
            </a:r>
            <a:r>
              <a:rPr lang="sk-SK" sz="2400" b="1" dirty="0" err="1"/>
              <a:t>fact</a:t>
            </a:r>
            <a:r>
              <a:rPr lang="sk-SK" sz="2400" b="1" dirty="0"/>
              <a:t> </a:t>
            </a:r>
            <a:r>
              <a:rPr lang="sk-SK" sz="2400" b="1" dirty="0" err="1"/>
              <a:t>that</a:t>
            </a:r>
            <a:r>
              <a:rPr lang="sk-SK" sz="2400" b="1" dirty="0"/>
              <a:t> </a:t>
            </a:r>
            <a:r>
              <a:rPr lang="sk-SK" sz="2400" b="1" dirty="0" err="1"/>
              <a:t>they</a:t>
            </a:r>
            <a:r>
              <a:rPr lang="sk-SK" sz="2400" b="1" dirty="0"/>
              <a:t> </a:t>
            </a:r>
            <a:r>
              <a:rPr lang="sk-SK" sz="2400" b="1" dirty="0" err="1"/>
              <a:t>use</a:t>
            </a:r>
            <a:r>
              <a:rPr lang="sk-SK" sz="2400" b="1" dirty="0"/>
              <a:t> DLT </a:t>
            </a:r>
            <a:r>
              <a:rPr lang="sk-SK" sz="2400" b="1" dirty="0" err="1"/>
              <a:t>technology</a:t>
            </a:r>
            <a:r>
              <a:rPr lang="sk-SK" sz="2400" b="1" dirty="0"/>
              <a:t> or </a:t>
            </a:r>
            <a:r>
              <a:rPr lang="sk-SK" sz="2400" b="1" dirty="0" err="1"/>
              <a:t>resemble</a:t>
            </a:r>
            <a:r>
              <a:rPr lang="sk-SK" sz="2400" b="1" dirty="0"/>
              <a:t> to </a:t>
            </a:r>
            <a:r>
              <a:rPr lang="sk-SK" sz="2400" b="1" dirty="0" err="1"/>
              <a:t>similar</a:t>
            </a:r>
            <a:r>
              <a:rPr lang="sk-SK" sz="2400" b="1" dirty="0"/>
              <a:t> </a:t>
            </a:r>
            <a:r>
              <a:rPr lang="sk-SK" sz="2400" b="1" dirty="0" err="1"/>
              <a:t>technology</a:t>
            </a:r>
            <a:r>
              <a:rPr lang="sk-SK" sz="2400" b="1" dirty="0"/>
              <a:t> </a:t>
            </a:r>
          </a:p>
          <a:p>
            <a:pPr>
              <a:lnSpc>
                <a:spcPct val="150000"/>
              </a:lnSpc>
            </a:pPr>
            <a:r>
              <a:rPr lang="sk-SK" sz="2400" b="1" dirty="0"/>
              <a:t>EMT </a:t>
            </a:r>
            <a:r>
              <a:rPr lang="sk-SK" sz="2400" b="1" dirty="0" err="1"/>
              <a:t>can</a:t>
            </a:r>
            <a:r>
              <a:rPr lang="sk-SK" sz="2400" b="1" dirty="0"/>
              <a:t> </a:t>
            </a:r>
            <a:r>
              <a:rPr lang="sk-SK" sz="2400" b="1" dirty="0" err="1"/>
              <a:t>issue</a:t>
            </a:r>
            <a:r>
              <a:rPr lang="sk-SK" sz="2400" b="1" dirty="0"/>
              <a:t> </a:t>
            </a:r>
            <a:r>
              <a:rPr lang="sk-SK" sz="2400" b="1" dirty="0" err="1"/>
              <a:t>only</a:t>
            </a:r>
            <a:r>
              <a:rPr lang="sk-SK" sz="2400" b="1" dirty="0"/>
              <a:t> </a:t>
            </a:r>
            <a:r>
              <a:rPr lang="sk-SK" sz="2400" b="1" dirty="0" err="1"/>
              <a:t>banks</a:t>
            </a:r>
            <a:r>
              <a:rPr lang="sk-SK" sz="2400" b="1" dirty="0"/>
              <a:t> and EMI</a:t>
            </a:r>
          </a:p>
          <a:p>
            <a:pPr>
              <a:lnSpc>
                <a:spcPct val="150000"/>
              </a:lnSpc>
            </a:pPr>
            <a:r>
              <a:rPr lang="sk-SK" sz="2400" b="1" dirty="0" err="1"/>
              <a:t>exceptions</a:t>
            </a:r>
            <a:endParaRPr lang="sk-SK" sz="2400" b="1" dirty="0"/>
          </a:p>
          <a:p>
            <a:pPr lvl="1">
              <a:lnSpc>
                <a:spcPct val="150000"/>
              </a:lnSpc>
            </a:pPr>
            <a:r>
              <a:rPr lang="sk-SK" sz="1800" dirty="0" err="1"/>
              <a:t>Same</a:t>
            </a:r>
            <a:r>
              <a:rPr lang="sk-SK" sz="1800" dirty="0"/>
              <a:t> as in EMD2</a:t>
            </a:r>
          </a:p>
          <a:p>
            <a:pPr>
              <a:lnSpc>
                <a:spcPct val="150000"/>
              </a:lnSpc>
            </a:pPr>
            <a:r>
              <a:rPr lang="sk-SK" sz="2400" b="1" dirty="0" err="1"/>
              <a:t>issuer</a:t>
            </a:r>
            <a:r>
              <a:rPr lang="sk-SK" sz="2400" b="1" dirty="0"/>
              <a:t> </a:t>
            </a:r>
            <a:r>
              <a:rPr lang="sk-SK" sz="2400" b="1" dirty="0" err="1"/>
              <a:t>must</a:t>
            </a:r>
            <a:r>
              <a:rPr lang="sk-SK" sz="2400" b="1" dirty="0"/>
              <a:t> </a:t>
            </a:r>
            <a:r>
              <a:rPr lang="sk-SK" sz="2400" b="1" dirty="0" err="1"/>
              <a:t>notify</a:t>
            </a:r>
            <a:r>
              <a:rPr lang="sk-SK" sz="2400" b="1" dirty="0"/>
              <a:t> and </a:t>
            </a:r>
            <a:r>
              <a:rPr lang="sk-SK" sz="2400" b="1" dirty="0" err="1"/>
              <a:t>publish</a:t>
            </a:r>
            <a:r>
              <a:rPr lang="sk-SK" sz="2400" b="1" dirty="0"/>
              <a:t> a more </a:t>
            </a:r>
            <a:r>
              <a:rPr lang="sk-SK" sz="2400" b="1" dirty="0" err="1"/>
              <a:t>detailed</a:t>
            </a:r>
            <a:r>
              <a:rPr lang="sk-SK" sz="2400" b="1" dirty="0"/>
              <a:t> </a:t>
            </a:r>
            <a:r>
              <a:rPr lang="sk-SK" sz="2400" b="1" dirty="0" err="1"/>
              <a:t>whitepaper</a:t>
            </a:r>
            <a:r>
              <a:rPr lang="sk-SK" sz="2400" b="1" dirty="0"/>
              <a:t> </a:t>
            </a:r>
          </a:p>
          <a:p>
            <a:pPr>
              <a:lnSpc>
                <a:spcPct val="150000"/>
              </a:lnSpc>
            </a:pPr>
            <a:r>
              <a:rPr lang="sk-SK" sz="2400" b="1" dirty="0"/>
              <a:t>EMD II </a:t>
            </a:r>
            <a:r>
              <a:rPr lang="sk-SK" sz="2400" b="1" dirty="0" err="1"/>
              <a:t>does</a:t>
            </a:r>
            <a:r>
              <a:rPr lang="sk-SK" sz="2400" b="1" dirty="0"/>
              <a:t> </a:t>
            </a:r>
            <a:r>
              <a:rPr lang="sk-SK" sz="2400" b="1" dirty="0" err="1"/>
              <a:t>not</a:t>
            </a:r>
            <a:r>
              <a:rPr lang="sk-SK" sz="2400" b="1" dirty="0"/>
              <a:t> </a:t>
            </a:r>
            <a:r>
              <a:rPr lang="sk-SK" sz="2400" b="1" dirty="0" err="1"/>
              <a:t>relate</a:t>
            </a:r>
            <a:r>
              <a:rPr lang="sk-SK" sz="2400" b="1" dirty="0"/>
              <a:t> to EMT, </a:t>
            </a:r>
            <a:r>
              <a:rPr lang="sk-SK" sz="2400" b="1" dirty="0" err="1"/>
              <a:t>if</a:t>
            </a:r>
            <a:r>
              <a:rPr lang="sk-SK" sz="2400" b="1" dirty="0"/>
              <a:t> MICA </a:t>
            </a:r>
            <a:r>
              <a:rPr lang="sk-SK" sz="2400" b="1" dirty="0" err="1"/>
              <a:t>does</a:t>
            </a:r>
            <a:r>
              <a:rPr lang="sk-SK" sz="2400" b="1" dirty="0"/>
              <a:t> </a:t>
            </a:r>
            <a:r>
              <a:rPr lang="sk-SK" sz="2400" b="1" dirty="0" err="1"/>
              <a:t>not</a:t>
            </a:r>
            <a:r>
              <a:rPr lang="sk-SK" sz="2400" b="1" dirty="0"/>
              <a:t> </a:t>
            </a:r>
            <a:r>
              <a:rPr lang="sk-SK" sz="2400" b="1" dirty="0" err="1"/>
              <a:t>specify</a:t>
            </a:r>
            <a:r>
              <a:rPr lang="sk-SK" sz="2400" b="1" dirty="0"/>
              <a:t> </a:t>
            </a:r>
            <a:r>
              <a:rPr lang="sk-SK" sz="2400" b="1" dirty="0" err="1"/>
              <a:t>other</a:t>
            </a:r>
            <a:endParaRPr lang="sk-SK" sz="2400" b="1" dirty="0"/>
          </a:p>
          <a:p>
            <a:endParaRPr lang="sk-SK" sz="1700" b="1" dirty="0"/>
          </a:p>
          <a:p>
            <a:endParaRPr lang="sk-SK" sz="1700" b="1" dirty="0"/>
          </a:p>
          <a:p>
            <a:endParaRPr lang="sk-SK" sz="1700" b="1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15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7048196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algn="ctr"/>
            <a:r>
              <a:rPr lang="sk-SK" b="1" dirty="0"/>
              <a:t>Title IV – E-</a:t>
            </a:r>
            <a:r>
              <a:rPr lang="sk-SK" b="1" dirty="0" err="1"/>
              <a:t>money</a:t>
            </a:r>
            <a:r>
              <a:rPr lang="sk-SK" b="1" dirty="0"/>
              <a:t> </a:t>
            </a:r>
            <a:r>
              <a:rPr lang="sk-SK" b="1" dirty="0" err="1"/>
              <a:t>tokens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0515600" cy="513858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50000"/>
              </a:lnSpc>
            </a:pPr>
            <a:r>
              <a:rPr lang="en-US" sz="2000" b="1" dirty="0"/>
              <a:t>interdiction of provision of interests for holding of EMT</a:t>
            </a:r>
          </a:p>
          <a:p>
            <a:pPr>
              <a:lnSpc>
                <a:spcPct val="150000"/>
              </a:lnSpc>
            </a:pPr>
            <a:r>
              <a:rPr lang="en-US" sz="2000" b="1" dirty="0"/>
              <a:t>financial means obtained for exchange of EMT shall be invested in safe and assets liquid enough</a:t>
            </a:r>
          </a:p>
          <a:p>
            <a:pPr>
              <a:lnSpc>
                <a:spcPct val="150000"/>
              </a:lnSpc>
            </a:pPr>
            <a:r>
              <a:rPr lang="en-US" sz="2000" b="1" dirty="0"/>
              <a:t>holders have right to ask for change of EMT for n</a:t>
            </a:r>
            <a:r>
              <a:rPr lang="sk-SK" sz="2000" b="1" dirty="0"/>
              <a:t>o</a:t>
            </a:r>
            <a:r>
              <a:rPr lang="en-US" sz="2000" b="1" dirty="0" err="1"/>
              <a:t>minal</a:t>
            </a:r>
            <a:r>
              <a:rPr lang="en-US" sz="2000" b="1" dirty="0"/>
              <a:t> amount anytime </a:t>
            </a:r>
          </a:p>
          <a:p>
            <a:pPr>
              <a:lnSpc>
                <a:spcPct val="150000"/>
              </a:lnSpc>
            </a:pPr>
            <a:r>
              <a:rPr lang="en-US" sz="2000" b="1" dirty="0"/>
              <a:t>EBA will perform super</a:t>
            </a:r>
            <a:r>
              <a:rPr lang="sk-SK" sz="2000" b="1" dirty="0"/>
              <a:t>v</a:t>
            </a:r>
            <a:r>
              <a:rPr lang="en-US" sz="2000" b="1" dirty="0" err="1"/>
              <a:t>ision</a:t>
            </a:r>
            <a:r>
              <a:rPr lang="en-US" sz="2000" b="1" dirty="0"/>
              <a:t> over issuers of significant EMT, if three of the following conditions are met: </a:t>
            </a:r>
          </a:p>
          <a:p>
            <a:pPr lvl="1">
              <a:lnSpc>
                <a:spcPct val="150000"/>
              </a:lnSpc>
            </a:pPr>
            <a:r>
              <a:rPr lang="en-US" sz="1800" dirty="0"/>
              <a:t>More than 10 mil. of clients</a:t>
            </a:r>
          </a:p>
          <a:p>
            <a:pPr lvl="1">
              <a:lnSpc>
                <a:spcPct val="150000"/>
              </a:lnSpc>
            </a:pPr>
            <a:r>
              <a:rPr lang="en-US" sz="1800" dirty="0"/>
              <a:t>Value of issued ART or of reserve assets is more than 5 </a:t>
            </a:r>
            <a:r>
              <a:rPr lang="en-US" sz="1800" dirty="0" err="1"/>
              <a:t>mld</a:t>
            </a:r>
            <a:r>
              <a:rPr lang="en-US" sz="1800" dirty="0"/>
              <a:t>. </a:t>
            </a:r>
            <a:r>
              <a:rPr lang="en-US" sz="1800" dirty="0" err="1"/>
              <a:t>eur</a:t>
            </a:r>
            <a:r>
              <a:rPr lang="en-US" sz="1800" dirty="0"/>
              <a:t> </a:t>
            </a:r>
          </a:p>
          <a:p>
            <a:pPr lvl="1">
              <a:lnSpc>
                <a:spcPct val="150000"/>
              </a:lnSpc>
            </a:pPr>
            <a:r>
              <a:rPr lang="en-US" sz="1800" dirty="0"/>
              <a:t>More than 2,5 mil. transactions daily or value of transactions is more than 500 mil. </a:t>
            </a:r>
            <a:r>
              <a:rPr lang="en-US" sz="1800" dirty="0" err="1"/>
              <a:t>eur</a:t>
            </a:r>
            <a:r>
              <a:rPr lang="en-US" sz="1800" dirty="0"/>
              <a:t> daily</a:t>
            </a:r>
          </a:p>
          <a:p>
            <a:pPr lvl="1">
              <a:lnSpc>
                <a:spcPct val="150000"/>
              </a:lnSpc>
            </a:pPr>
            <a:r>
              <a:rPr lang="en-US" sz="1800" dirty="0"/>
              <a:t>Issuer operates a platform which is labelled as „Gatekeeper“ according to „Digital Markets Act“ (</a:t>
            </a:r>
            <a:r>
              <a:rPr lang="en-US" sz="1800" dirty="0" err="1"/>
              <a:t>BigTechs</a:t>
            </a:r>
            <a:r>
              <a:rPr lang="en-US" sz="1800" dirty="0"/>
              <a:t>) </a:t>
            </a:r>
          </a:p>
          <a:p>
            <a:pPr lvl="1">
              <a:lnSpc>
                <a:spcPct val="150000"/>
              </a:lnSpc>
            </a:pPr>
            <a:r>
              <a:rPr lang="en-US" sz="1800" dirty="0"/>
              <a:t>Significant cross border activities</a:t>
            </a:r>
          </a:p>
          <a:p>
            <a:pPr lvl="1">
              <a:lnSpc>
                <a:spcPct val="150000"/>
              </a:lnSpc>
            </a:pPr>
            <a:r>
              <a:rPr lang="en-US" sz="1800" dirty="0"/>
              <a:t>Connectedness with financial system </a:t>
            </a:r>
          </a:p>
          <a:p>
            <a:pPr lvl="1">
              <a:lnSpc>
                <a:spcPct val="150000"/>
              </a:lnSpc>
            </a:pPr>
            <a:r>
              <a:rPr lang="en-US" sz="1800" dirty="0"/>
              <a:t>Issuance of more ART and EMT and provision of crypto-asset services </a:t>
            </a:r>
          </a:p>
          <a:p>
            <a:pPr>
              <a:lnSpc>
                <a:spcPct val="150000"/>
              </a:lnSpc>
            </a:pPr>
            <a:r>
              <a:rPr lang="en-US" sz="2100" b="1" dirty="0"/>
              <a:t>Sufficient duties for issuers of significant EMT</a:t>
            </a:r>
          </a:p>
          <a:p>
            <a:pPr>
              <a:lnSpc>
                <a:spcPct val="150000"/>
              </a:lnSpc>
            </a:pPr>
            <a:r>
              <a:rPr lang="en-US" sz="2100" b="1" dirty="0"/>
              <a:t>If EMT is tied to other official currency within EU and is used as means of exchange and exceeds limits set, issuer has to limit issuance, to reach the </a:t>
            </a:r>
            <a:r>
              <a:rPr lang="en-US" sz="2100" b="1" dirty="0" err="1"/>
              <a:t>limi</a:t>
            </a:r>
            <a:r>
              <a:rPr lang="sk-SK" sz="2100" b="1" dirty="0"/>
              <a:t>t</a:t>
            </a:r>
            <a:r>
              <a:rPr lang="en-US" sz="2100" b="1" dirty="0"/>
              <a:t>s stated below:</a:t>
            </a:r>
          </a:p>
          <a:p>
            <a:pPr lvl="1">
              <a:lnSpc>
                <a:spcPct val="150000"/>
              </a:lnSpc>
            </a:pPr>
            <a:r>
              <a:rPr lang="en-US" sz="1800" dirty="0"/>
              <a:t>1 mil. trans</a:t>
            </a:r>
            <a:r>
              <a:rPr lang="sk-SK" sz="1800" dirty="0"/>
              <a:t>a</a:t>
            </a:r>
            <a:r>
              <a:rPr lang="en-US" sz="1800" dirty="0" err="1"/>
              <a:t>ctions</a:t>
            </a:r>
            <a:r>
              <a:rPr lang="en-US" sz="1800" dirty="0"/>
              <a:t> daily</a:t>
            </a:r>
          </a:p>
          <a:p>
            <a:pPr lvl="1">
              <a:lnSpc>
                <a:spcPct val="150000"/>
              </a:lnSpc>
            </a:pPr>
            <a:r>
              <a:rPr lang="en-US" sz="1800" dirty="0"/>
              <a:t>200 mil. </a:t>
            </a:r>
            <a:r>
              <a:rPr lang="en-US" sz="1800" dirty="0" err="1"/>
              <a:t>eur</a:t>
            </a:r>
            <a:r>
              <a:rPr lang="en-US" sz="1800" dirty="0"/>
              <a:t> value of transactions daily</a:t>
            </a:r>
          </a:p>
          <a:p>
            <a:pPr>
              <a:lnSpc>
                <a:spcPct val="150000"/>
              </a:lnSpc>
            </a:pPr>
            <a:endParaRPr lang="en-US" sz="2000" b="1" dirty="0"/>
          </a:p>
          <a:p>
            <a:endParaRPr lang="en-US" sz="1700" b="1" dirty="0"/>
          </a:p>
          <a:p>
            <a:endParaRPr lang="en-US" sz="1700" b="1" dirty="0"/>
          </a:p>
          <a:p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16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9882426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19063"/>
            <a:ext cx="9191400" cy="687119"/>
          </a:xfrm>
        </p:spPr>
        <p:txBody>
          <a:bodyPr>
            <a:noAutofit/>
          </a:bodyPr>
          <a:lstStyle/>
          <a:p>
            <a:pPr marL="0" indent="0" algn="ctr">
              <a:lnSpc>
                <a:spcPct val="160000"/>
              </a:lnSpc>
              <a:buNone/>
            </a:pPr>
            <a:r>
              <a:rPr lang="sk-SK" sz="1800" b="1" dirty="0"/>
              <a:t>Title V – </a:t>
            </a:r>
            <a:r>
              <a:rPr lang="sk-SK" sz="1800" b="1" dirty="0" err="1"/>
              <a:t>Authorization</a:t>
            </a:r>
            <a:r>
              <a:rPr lang="sk-SK" sz="1800" b="1" dirty="0"/>
              <a:t> and </a:t>
            </a:r>
            <a:r>
              <a:rPr lang="sk-SK" sz="1800" b="1" dirty="0" err="1"/>
              <a:t>operating</a:t>
            </a:r>
            <a:r>
              <a:rPr lang="sk-SK" sz="1800" b="1" dirty="0"/>
              <a:t> </a:t>
            </a:r>
            <a:r>
              <a:rPr lang="sk-SK" sz="1800" b="1" dirty="0" err="1"/>
              <a:t>conditions</a:t>
            </a:r>
            <a:r>
              <a:rPr lang="sk-SK" sz="1800" b="1" dirty="0"/>
              <a:t> </a:t>
            </a:r>
            <a:r>
              <a:rPr lang="sk-SK" sz="1800" b="1" dirty="0" err="1"/>
              <a:t>for</a:t>
            </a:r>
            <a:r>
              <a:rPr lang="sk-SK" sz="1800" b="1" dirty="0"/>
              <a:t> </a:t>
            </a:r>
            <a:r>
              <a:rPr lang="sk-SK" sz="1800" b="1" dirty="0" err="1"/>
              <a:t>crypto-asset</a:t>
            </a:r>
            <a:r>
              <a:rPr lang="sk-SK" sz="1800" b="1" dirty="0"/>
              <a:t> </a:t>
            </a:r>
            <a:r>
              <a:rPr lang="sk-SK" sz="1800" b="1" dirty="0" err="1"/>
              <a:t>service</a:t>
            </a:r>
            <a:r>
              <a:rPr lang="sk-SK" sz="1800" b="1" dirty="0"/>
              <a:t> </a:t>
            </a:r>
            <a:r>
              <a:rPr lang="sk-SK" sz="1800" b="1" dirty="0" err="1"/>
              <a:t>providers</a:t>
            </a:r>
            <a:endParaRPr lang="sk-SK" sz="1800" b="1" dirty="0"/>
          </a:p>
          <a:p>
            <a:pPr algn="ctr"/>
            <a:endParaRPr lang="en-US" sz="1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0515600" cy="513858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sk-SK" sz="1700" b="1" dirty="0"/>
              <a:t>title V </a:t>
            </a:r>
            <a:r>
              <a:rPr lang="sk-SK" sz="1700" b="1" dirty="0" err="1"/>
              <a:t>elaborates</a:t>
            </a:r>
            <a:r>
              <a:rPr lang="sk-SK" sz="1700" b="1" dirty="0"/>
              <a:t> on </a:t>
            </a:r>
            <a:r>
              <a:rPr lang="sk-SK" sz="1700" b="1" dirty="0" err="1"/>
              <a:t>rules</a:t>
            </a:r>
            <a:r>
              <a:rPr lang="sk-SK" sz="1700" b="1" dirty="0"/>
              <a:t> of </a:t>
            </a:r>
            <a:r>
              <a:rPr lang="sk-SK" sz="1700" b="1" dirty="0" err="1"/>
              <a:t>licensing</a:t>
            </a:r>
            <a:r>
              <a:rPr lang="sk-SK" sz="1700" b="1" dirty="0"/>
              <a:t> and </a:t>
            </a:r>
            <a:r>
              <a:rPr lang="sk-SK" sz="1700" b="1" dirty="0" err="1"/>
              <a:t>supervision</a:t>
            </a:r>
            <a:r>
              <a:rPr lang="sk-SK" sz="1700" b="1" dirty="0"/>
              <a:t> over </a:t>
            </a:r>
            <a:r>
              <a:rPr lang="sk-SK" sz="1700" b="1" dirty="0" err="1"/>
              <a:t>providers</a:t>
            </a:r>
            <a:r>
              <a:rPr lang="sk-SK" sz="1700" b="1" dirty="0"/>
              <a:t> of </a:t>
            </a:r>
            <a:r>
              <a:rPr lang="sk-SK" sz="1700" b="1" dirty="0" err="1"/>
              <a:t>crypto-asset</a:t>
            </a:r>
            <a:r>
              <a:rPr lang="sk-SK" sz="1700" b="1" dirty="0"/>
              <a:t> services (</a:t>
            </a:r>
            <a:r>
              <a:rPr lang="sk-SK" sz="1700" b="1" dirty="0" err="1"/>
              <a:t>crypto-asset</a:t>
            </a:r>
            <a:r>
              <a:rPr lang="sk-SK" sz="1700" b="1" dirty="0"/>
              <a:t> </a:t>
            </a:r>
            <a:r>
              <a:rPr lang="sk-SK" sz="1700" b="1" dirty="0" err="1"/>
              <a:t>service</a:t>
            </a:r>
            <a:r>
              <a:rPr lang="sk-SK" sz="1700" b="1" dirty="0"/>
              <a:t> </a:t>
            </a:r>
            <a:r>
              <a:rPr lang="sk-SK" sz="1700" b="1" dirty="0" err="1"/>
              <a:t>providers</a:t>
            </a:r>
            <a:r>
              <a:rPr lang="sk-SK" sz="1700" b="1" dirty="0"/>
              <a:t> – </a:t>
            </a:r>
            <a:r>
              <a:rPr lang="sk-SK" sz="1700" b="1" dirty="0" err="1"/>
              <a:t>CASPs</a:t>
            </a:r>
            <a:r>
              <a:rPr lang="sk-SK" sz="1700" b="1" dirty="0"/>
              <a:t>)</a:t>
            </a:r>
          </a:p>
          <a:p>
            <a:pPr>
              <a:lnSpc>
                <a:spcPct val="150000"/>
              </a:lnSpc>
            </a:pPr>
            <a:r>
              <a:rPr lang="sk-SK" sz="1700" b="1" dirty="0" err="1"/>
              <a:t>provide</a:t>
            </a:r>
            <a:r>
              <a:rPr lang="sk-SK" sz="1700" b="1" dirty="0"/>
              <a:t> </a:t>
            </a:r>
            <a:r>
              <a:rPr lang="sk-SK" sz="1700" b="1" dirty="0" err="1"/>
              <a:t>crypto-asset</a:t>
            </a:r>
            <a:r>
              <a:rPr lang="sk-SK" sz="1700" b="1" dirty="0"/>
              <a:t> services </a:t>
            </a:r>
            <a:r>
              <a:rPr lang="sk-SK" sz="1700" b="1" dirty="0" err="1"/>
              <a:t>shall</a:t>
            </a:r>
            <a:r>
              <a:rPr lang="sk-SK" sz="1700" b="1" dirty="0"/>
              <a:t> </a:t>
            </a:r>
            <a:r>
              <a:rPr lang="sk-SK" sz="1700" b="1" dirty="0" err="1"/>
              <a:t>only</a:t>
            </a:r>
            <a:r>
              <a:rPr lang="sk-SK" sz="1700" b="1" dirty="0"/>
              <a:t> entity </a:t>
            </a:r>
            <a:r>
              <a:rPr lang="sk-SK" sz="1700" b="1" dirty="0" err="1"/>
              <a:t>which</a:t>
            </a:r>
            <a:r>
              <a:rPr lang="sk-SK" sz="1700" b="1" dirty="0"/>
              <a:t> </a:t>
            </a:r>
            <a:r>
              <a:rPr lang="sk-SK" sz="1700" b="1" dirty="0" err="1"/>
              <a:t>gets</a:t>
            </a:r>
            <a:r>
              <a:rPr lang="sk-SK" sz="1700" b="1" dirty="0"/>
              <a:t> </a:t>
            </a:r>
            <a:r>
              <a:rPr lang="sk-SK" sz="1700" b="1" dirty="0" err="1"/>
              <a:t>authorization</a:t>
            </a:r>
            <a:r>
              <a:rPr lang="sk-SK" sz="1700" b="1" dirty="0"/>
              <a:t> </a:t>
            </a:r>
            <a:r>
              <a:rPr lang="sk-SK" sz="1700" b="1" dirty="0" err="1"/>
              <a:t>from</a:t>
            </a:r>
            <a:r>
              <a:rPr lang="sk-SK" sz="1700" b="1" dirty="0"/>
              <a:t> </a:t>
            </a:r>
            <a:r>
              <a:rPr lang="sk-SK" sz="1700" b="1" dirty="0" err="1"/>
              <a:t>competent</a:t>
            </a:r>
            <a:r>
              <a:rPr lang="sk-SK" sz="1700" b="1" dirty="0"/>
              <a:t> </a:t>
            </a:r>
            <a:r>
              <a:rPr lang="sk-SK" sz="1700" b="1" dirty="0" err="1"/>
              <a:t>authority</a:t>
            </a:r>
            <a:endParaRPr lang="sk-SK" sz="1700" b="1" dirty="0"/>
          </a:p>
          <a:p>
            <a:pPr>
              <a:lnSpc>
                <a:spcPct val="150000"/>
              </a:lnSpc>
            </a:pPr>
            <a:r>
              <a:rPr lang="sk-SK" sz="1700" b="1" dirty="0" err="1"/>
              <a:t>exceptions</a:t>
            </a:r>
            <a:r>
              <a:rPr lang="sk-SK" sz="1700" b="1" dirty="0"/>
              <a:t>:</a:t>
            </a:r>
          </a:p>
          <a:p>
            <a:pPr lvl="1">
              <a:lnSpc>
                <a:spcPct val="150000"/>
              </a:lnSpc>
            </a:pPr>
            <a:r>
              <a:rPr lang="sk-SK" sz="1700" dirty="0"/>
              <a:t>bank – </a:t>
            </a:r>
            <a:r>
              <a:rPr lang="sk-SK" sz="1700" dirty="0" err="1"/>
              <a:t>all</a:t>
            </a:r>
            <a:r>
              <a:rPr lang="sk-SK" sz="1700" dirty="0"/>
              <a:t> </a:t>
            </a:r>
            <a:r>
              <a:rPr lang="sk-SK" sz="1700" dirty="0" err="1"/>
              <a:t>crypto-asset</a:t>
            </a:r>
            <a:r>
              <a:rPr lang="sk-SK" sz="1700" dirty="0"/>
              <a:t> services</a:t>
            </a:r>
          </a:p>
          <a:p>
            <a:pPr lvl="1">
              <a:lnSpc>
                <a:spcPct val="150000"/>
              </a:lnSpc>
            </a:pPr>
            <a:r>
              <a:rPr lang="sk-SK" sz="1700" dirty="0"/>
              <a:t>broker – </a:t>
            </a:r>
            <a:r>
              <a:rPr lang="sk-SK" sz="1700" dirty="0" err="1"/>
              <a:t>within</a:t>
            </a:r>
            <a:r>
              <a:rPr lang="sk-SK" sz="1700" dirty="0"/>
              <a:t> </a:t>
            </a:r>
            <a:r>
              <a:rPr lang="sk-SK" sz="1700" dirty="0" err="1"/>
              <a:t>the</a:t>
            </a:r>
            <a:r>
              <a:rPr lang="sk-SK" sz="1700" dirty="0"/>
              <a:t> </a:t>
            </a:r>
            <a:r>
              <a:rPr lang="sk-SK" sz="1700" dirty="0" err="1"/>
              <a:t>scope</a:t>
            </a:r>
            <a:r>
              <a:rPr lang="sk-SK" sz="1700" dirty="0"/>
              <a:t> of </a:t>
            </a:r>
            <a:r>
              <a:rPr lang="sk-SK" sz="1700" dirty="0" err="1"/>
              <a:t>investment</a:t>
            </a:r>
            <a:r>
              <a:rPr lang="sk-SK" sz="1700" dirty="0"/>
              <a:t> services and </a:t>
            </a:r>
            <a:r>
              <a:rPr lang="sk-SK" sz="1700" dirty="0" err="1"/>
              <a:t>activities</a:t>
            </a:r>
            <a:r>
              <a:rPr lang="sk-SK" sz="1700" dirty="0"/>
              <a:t>, </a:t>
            </a:r>
            <a:r>
              <a:rPr lang="sk-SK" sz="1700" dirty="0" err="1"/>
              <a:t>for</a:t>
            </a:r>
            <a:r>
              <a:rPr lang="sk-SK" sz="1700" dirty="0"/>
              <a:t> </a:t>
            </a:r>
            <a:r>
              <a:rPr lang="sk-SK" sz="1700" dirty="0" err="1"/>
              <a:t>which</a:t>
            </a:r>
            <a:r>
              <a:rPr lang="sk-SK" sz="1700" dirty="0"/>
              <a:t> </a:t>
            </a:r>
            <a:r>
              <a:rPr lang="sk-SK" sz="1700" dirty="0" err="1"/>
              <a:t>it</a:t>
            </a:r>
            <a:r>
              <a:rPr lang="sk-SK" sz="1700" dirty="0"/>
              <a:t> has </a:t>
            </a:r>
            <a:r>
              <a:rPr lang="sk-SK" sz="1700" dirty="0" err="1"/>
              <a:t>authorization</a:t>
            </a:r>
            <a:r>
              <a:rPr lang="sk-SK" sz="1700" dirty="0"/>
              <a:t> </a:t>
            </a:r>
          </a:p>
          <a:p>
            <a:pPr lvl="1">
              <a:lnSpc>
                <a:spcPct val="150000"/>
              </a:lnSpc>
            </a:pPr>
            <a:r>
              <a:rPr lang="sk-SK" sz="1700" dirty="0"/>
              <a:t>management body – </a:t>
            </a:r>
            <a:r>
              <a:rPr lang="sk-SK" sz="1700" dirty="0" err="1"/>
              <a:t>within</a:t>
            </a:r>
            <a:r>
              <a:rPr lang="sk-SK" sz="1700" dirty="0"/>
              <a:t> </a:t>
            </a:r>
            <a:r>
              <a:rPr lang="sk-SK" sz="1700" dirty="0" err="1"/>
              <a:t>the</a:t>
            </a:r>
            <a:r>
              <a:rPr lang="sk-SK" sz="1700" dirty="0"/>
              <a:t> </a:t>
            </a:r>
            <a:r>
              <a:rPr lang="sk-SK" sz="1700" dirty="0" err="1"/>
              <a:t>scope</a:t>
            </a:r>
            <a:r>
              <a:rPr lang="sk-SK" sz="1700" dirty="0"/>
              <a:t> of </a:t>
            </a:r>
            <a:r>
              <a:rPr lang="sk-SK" sz="1700" dirty="0" err="1"/>
              <a:t>investment</a:t>
            </a:r>
            <a:r>
              <a:rPr lang="sk-SK" sz="1700" dirty="0"/>
              <a:t> services and </a:t>
            </a:r>
            <a:r>
              <a:rPr lang="sk-SK" sz="1700" dirty="0" err="1"/>
              <a:t>activities</a:t>
            </a:r>
            <a:r>
              <a:rPr lang="sk-SK" sz="1700" dirty="0"/>
              <a:t>, </a:t>
            </a:r>
            <a:r>
              <a:rPr lang="sk-SK" sz="1700" dirty="0" err="1"/>
              <a:t>for</a:t>
            </a:r>
            <a:r>
              <a:rPr lang="sk-SK" sz="1700" dirty="0"/>
              <a:t> </a:t>
            </a:r>
            <a:r>
              <a:rPr lang="sk-SK" sz="1700" dirty="0" err="1"/>
              <a:t>which</a:t>
            </a:r>
            <a:r>
              <a:rPr lang="sk-SK" sz="1700" dirty="0"/>
              <a:t> </a:t>
            </a:r>
            <a:r>
              <a:rPr lang="sk-SK" sz="1700" dirty="0" err="1"/>
              <a:t>it</a:t>
            </a:r>
            <a:r>
              <a:rPr lang="sk-SK" sz="1700" dirty="0"/>
              <a:t> has </a:t>
            </a:r>
            <a:r>
              <a:rPr lang="sk-SK" sz="1700" dirty="0" err="1"/>
              <a:t>authorization</a:t>
            </a:r>
            <a:endParaRPr lang="sk-SK" sz="1700" dirty="0"/>
          </a:p>
          <a:p>
            <a:pPr lvl="1">
              <a:lnSpc>
                <a:spcPct val="150000"/>
              </a:lnSpc>
            </a:pPr>
            <a:r>
              <a:rPr lang="sk-SK" sz="1700" dirty="0" err="1"/>
              <a:t>stock</a:t>
            </a:r>
            <a:r>
              <a:rPr lang="sk-SK" sz="1700" dirty="0"/>
              <a:t> </a:t>
            </a:r>
            <a:r>
              <a:rPr lang="sk-SK" sz="1700" dirty="0" err="1"/>
              <a:t>exchange</a:t>
            </a:r>
            <a:r>
              <a:rPr lang="sk-SK" sz="1700" dirty="0"/>
              <a:t> – </a:t>
            </a:r>
            <a:r>
              <a:rPr lang="sk-SK" sz="1700" dirty="0" err="1"/>
              <a:t>operation</a:t>
            </a:r>
            <a:r>
              <a:rPr lang="sk-SK" sz="1700" dirty="0"/>
              <a:t> of </a:t>
            </a:r>
            <a:r>
              <a:rPr lang="sk-SK" sz="1700" dirty="0" err="1"/>
              <a:t>trading</a:t>
            </a:r>
            <a:r>
              <a:rPr lang="sk-SK" sz="1700" dirty="0"/>
              <a:t> </a:t>
            </a:r>
            <a:r>
              <a:rPr lang="sk-SK" sz="1700" dirty="0" err="1"/>
              <a:t>platform</a:t>
            </a:r>
            <a:r>
              <a:rPr lang="sk-SK" sz="1700" dirty="0"/>
              <a:t> </a:t>
            </a:r>
            <a:r>
              <a:rPr lang="sk-SK" sz="1700" dirty="0" err="1"/>
              <a:t>for</a:t>
            </a:r>
            <a:r>
              <a:rPr lang="sk-SK" sz="1700" dirty="0"/>
              <a:t> </a:t>
            </a:r>
            <a:r>
              <a:rPr lang="sk-SK" sz="1700" dirty="0" err="1"/>
              <a:t>crypto-assets</a:t>
            </a:r>
            <a:endParaRPr lang="sk-SK" sz="1700" dirty="0"/>
          </a:p>
          <a:p>
            <a:pPr lvl="1">
              <a:lnSpc>
                <a:spcPct val="150000"/>
              </a:lnSpc>
            </a:pPr>
            <a:r>
              <a:rPr lang="sk-SK" sz="1700" dirty="0" err="1"/>
              <a:t>central</a:t>
            </a:r>
            <a:r>
              <a:rPr lang="sk-SK" sz="1700" dirty="0"/>
              <a:t> </a:t>
            </a:r>
            <a:r>
              <a:rPr lang="sk-SK" sz="1700" dirty="0" err="1"/>
              <a:t>securities</a:t>
            </a:r>
            <a:r>
              <a:rPr lang="sk-SK" sz="1700" dirty="0"/>
              <a:t> </a:t>
            </a:r>
            <a:r>
              <a:rPr lang="sk-SK" sz="1700" dirty="0" err="1"/>
              <a:t>depository</a:t>
            </a:r>
            <a:r>
              <a:rPr lang="sk-SK" sz="1700" dirty="0"/>
              <a:t> – </a:t>
            </a:r>
            <a:r>
              <a:rPr lang="sk-SK" sz="1700" dirty="0" err="1"/>
              <a:t>provision</a:t>
            </a:r>
            <a:r>
              <a:rPr lang="sk-SK" sz="1700" dirty="0"/>
              <a:t> of </a:t>
            </a:r>
            <a:r>
              <a:rPr lang="sk-SK" sz="1700" dirty="0" err="1"/>
              <a:t>custody</a:t>
            </a:r>
            <a:r>
              <a:rPr lang="sk-SK" sz="1700" dirty="0"/>
              <a:t> and management of </a:t>
            </a:r>
            <a:r>
              <a:rPr lang="sk-SK" sz="1700" dirty="0" err="1"/>
              <a:t>crypto-assets</a:t>
            </a:r>
            <a:r>
              <a:rPr lang="sk-SK" sz="1700" dirty="0"/>
              <a:t> on </a:t>
            </a:r>
            <a:r>
              <a:rPr lang="sk-SK" sz="1700" dirty="0" err="1"/>
              <a:t>behalf</a:t>
            </a:r>
            <a:r>
              <a:rPr lang="sk-SK" sz="1700" dirty="0"/>
              <a:t> of </a:t>
            </a:r>
            <a:r>
              <a:rPr lang="sk-SK" sz="1700" dirty="0" err="1"/>
              <a:t>clients</a:t>
            </a:r>
            <a:endParaRPr lang="sk-SK" sz="1700" dirty="0"/>
          </a:p>
          <a:p>
            <a:pPr lvl="1">
              <a:lnSpc>
                <a:spcPct val="150000"/>
              </a:lnSpc>
            </a:pPr>
            <a:r>
              <a:rPr lang="sk-SK" sz="1700" dirty="0"/>
              <a:t>EMI – </a:t>
            </a:r>
            <a:r>
              <a:rPr lang="sk-SK" sz="1700" dirty="0" err="1"/>
              <a:t>provision</a:t>
            </a:r>
            <a:r>
              <a:rPr lang="sk-SK" sz="1700" dirty="0"/>
              <a:t> of </a:t>
            </a:r>
            <a:r>
              <a:rPr lang="sk-SK" sz="1700" dirty="0" err="1"/>
              <a:t>custody</a:t>
            </a:r>
            <a:r>
              <a:rPr lang="sk-SK" sz="1700" dirty="0"/>
              <a:t> and management of </a:t>
            </a:r>
            <a:r>
              <a:rPr lang="sk-SK" sz="1700" dirty="0" err="1"/>
              <a:t>crypto-assets</a:t>
            </a:r>
            <a:r>
              <a:rPr lang="sk-SK" sz="1700" dirty="0"/>
              <a:t> on </a:t>
            </a:r>
            <a:r>
              <a:rPr lang="sk-SK" sz="1700" dirty="0" err="1"/>
              <a:t>behalf</a:t>
            </a:r>
            <a:r>
              <a:rPr lang="sk-SK" sz="1700" dirty="0"/>
              <a:t> of </a:t>
            </a:r>
            <a:r>
              <a:rPr lang="sk-SK" sz="1700" dirty="0" err="1"/>
              <a:t>clients</a:t>
            </a:r>
            <a:r>
              <a:rPr lang="sk-SK" sz="1700" dirty="0"/>
              <a:t> and services of transfer of </a:t>
            </a:r>
            <a:r>
              <a:rPr lang="sk-SK" sz="1700" dirty="0" err="1"/>
              <a:t>crypto-assets</a:t>
            </a:r>
            <a:r>
              <a:rPr lang="sk-SK" sz="1700" dirty="0"/>
              <a:t> in </a:t>
            </a:r>
            <a:r>
              <a:rPr lang="sk-SK" sz="1700" dirty="0" err="1"/>
              <a:t>relation</a:t>
            </a:r>
            <a:r>
              <a:rPr lang="sk-SK" sz="1700" dirty="0"/>
              <a:t> to EMT</a:t>
            </a:r>
            <a:endParaRPr lang="sk-SK" sz="1200" dirty="0"/>
          </a:p>
          <a:p>
            <a:pPr>
              <a:lnSpc>
                <a:spcPct val="150000"/>
              </a:lnSpc>
            </a:pPr>
            <a:r>
              <a:rPr lang="sk-SK" sz="1700" b="1" dirty="0" err="1"/>
              <a:t>entities</a:t>
            </a:r>
            <a:r>
              <a:rPr lang="sk-SK" sz="1700" b="1" dirty="0"/>
              <a:t> </a:t>
            </a:r>
            <a:r>
              <a:rPr lang="sk-SK" sz="1700" b="1" dirty="0" err="1"/>
              <a:t>which</a:t>
            </a:r>
            <a:r>
              <a:rPr lang="sk-SK" sz="1700" b="1" dirty="0"/>
              <a:t> </a:t>
            </a:r>
            <a:r>
              <a:rPr lang="sk-SK" sz="1700" b="1" dirty="0" err="1"/>
              <a:t>can</a:t>
            </a:r>
            <a:r>
              <a:rPr lang="sk-SK" sz="1700" b="1" dirty="0"/>
              <a:t> </a:t>
            </a:r>
            <a:r>
              <a:rPr lang="sk-SK" sz="1700" b="1" dirty="0" err="1"/>
              <a:t>offer</a:t>
            </a:r>
            <a:r>
              <a:rPr lang="sk-SK" sz="1700" b="1" dirty="0"/>
              <a:t> </a:t>
            </a:r>
            <a:r>
              <a:rPr lang="sk-SK" sz="1700" b="1" dirty="0" err="1"/>
              <a:t>crypto-asset</a:t>
            </a:r>
            <a:r>
              <a:rPr lang="sk-SK" sz="1700" b="1" dirty="0"/>
              <a:t> services </a:t>
            </a:r>
            <a:r>
              <a:rPr lang="sk-SK" sz="1700" b="1" dirty="0" err="1"/>
              <a:t>without</a:t>
            </a:r>
            <a:r>
              <a:rPr lang="sk-SK" sz="1700" b="1" dirty="0"/>
              <a:t> </a:t>
            </a:r>
            <a:r>
              <a:rPr lang="sk-SK" sz="1700" b="1" dirty="0" err="1"/>
              <a:t>further</a:t>
            </a:r>
            <a:r>
              <a:rPr lang="sk-SK" sz="1700" b="1" dirty="0"/>
              <a:t> </a:t>
            </a:r>
            <a:r>
              <a:rPr lang="sk-SK" sz="1700" b="1" dirty="0" err="1"/>
              <a:t>authorization</a:t>
            </a:r>
            <a:r>
              <a:rPr lang="sk-SK" sz="1700" b="1" dirty="0"/>
              <a:t> </a:t>
            </a:r>
            <a:r>
              <a:rPr lang="sk-SK" sz="1700" b="1" dirty="0" err="1"/>
              <a:t>shall</a:t>
            </a:r>
            <a:r>
              <a:rPr lang="sk-SK" sz="1700" b="1" dirty="0"/>
              <a:t> </a:t>
            </a:r>
            <a:r>
              <a:rPr lang="sk-SK" sz="1700" b="1" dirty="0" err="1"/>
              <a:t>within</a:t>
            </a:r>
            <a:r>
              <a:rPr lang="sk-SK" sz="1700" b="1" dirty="0"/>
              <a:t> 40 </a:t>
            </a:r>
            <a:r>
              <a:rPr lang="sk-SK" sz="1700" b="1" dirty="0" err="1"/>
              <a:t>working</a:t>
            </a:r>
            <a:r>
              <a:rPr lang="sk-SK" sz="1700" b="1" dirty="0"/>
              <a:t> </a:t>
            </a:r>
            <a:r>
              <a:rPr lang="sk-SK" sz="1700" b="1" dirty="0" err="1"/>
              <a:t>days</a:t>
            </a:r>
            <a:r>
              <a:rPr lang="sk-SK" sz="1700" b="1" dirty="0"/>
              <a:t> </a:t>
            </a:r>
            <a:r>
              <a:rPr lang="sk-SK" sz="1700" b="1" dirty="0" err="1"/>
              <a:t>notify</a:t>
            </a:r>
            <a:r>
              <a:rPr lang="sk-SK" sz="1700" b="1" dirty="0"/>
              <a:t> </a:t>
            </a:r>
            <a:r>
              <a:rPr lang="sk-SK" sz="1700" b="1" dirty="0" err="1"/>
              <a:t>competent</a:t>
            </a:r>
            <a:r>
              <a:rPr lang="sk-SK" sz="1700" b="1" dirty="0"/>
              <a:t> </a:t>
            </a:r>
            <a:r>
              <a:rPr lang="sk-SK" sz="1700" b="1" dirty="0" err="1"/>
              <a:t>authority</a:t>
            </a:r>
            <a:r>
              <a:rPr lang="sk-SK" sz="1700" b="1" dirty="0"/>
              <a:t> </a:t>
            </a:r>
          </a:p>
          <a:p>
            <a:pPr>
              <a:lnSpc>
                <a:spcPct val="150000"/>
              </a:lnSpc>
            </a:pPr>
            <a:r>
              <a:rPr lang="sk-SK" sz="1700" b="1" dirty="0" err="1"/>
              <a:t>these</a:t>
            </a:r>
            <a:r>
              <a:rPr lang="sk-SK" sz="1700" b="1" dirty="0"/>
              <a:t> </a:t>
            </a:r>
            <a:r>
              <a:rPr lang="sk-SK" sz="1700" b="1" dirty="0" err="1"/>
              <a:t>activities</a:t>
            </a:r>
            <a:r>
              <a:rPr lang="sk-SK" sz="1700" b="1" dirty="0"/>
              <a:t> are </a:t>
            </a:r>
            <a:r>
              <a:rPr lang="sk-SK" sz="1700" b="1" dirty="0" err="1"/>
              <a:t>contained</a:t>
            </a:r>
            <a:r>
              <a:rPr lang="sk-SK" sz="1700" b="1" dirty="0"/>
              <a:t> in </a:t>
            </a:r>
            <a:r>
              <a:rPr lang="sk-SK" sz="1700" b="1" dirty="0" err="1"/>
              <a:t>passporting</a:t>
            </a:r>
            <a:r>
              <a:rPr lang="sk-SK" sz="1700" b="1" dirty="0"/>
              <a:t>, so </a:t>
            </a:r>
            <a:r>
              <a:rPr lang="sk-SK" sz="1700" b="1" dirty="0" err="1"/>
              <a:t>that</a:t>
            </a:r>
            <a:r>
              <a:rPr lang="sk-SK" sz="1700" b="1" dirty="0"/>
              <a:t> </a:t>
            </a:r>
            <a:r>
              <a:rPr lang="sk-SK" sz="1700" b="1" dirty="0" err="1"/>
              <a:t>they</a:t>
            </a:r>
            <a:r>
              <a:rPr lang="sk-SK" sz="1700" b="1" dirty="0"/>
              <a:t> </a:t>
            </a:r>
            <a:r>
              <a:rPr lang="sk-SK" sz="1700" b="1" dirty="0" err="1"/>
              <a:t>can</a:t>
            </a:r>
            <a:r>
              <a:rPr lang="sk-SK" sz="1700" b="1" dirty="0"/>
              <a:t> </a:t>
            </a:r>
            <a:r>
              <a:rPr lang="sk-SK" sz="1700" b="1" dirty="0" err="1"/>
              <a:t>be</a:t>
            </a:r>
            <a:r>
              <a:rPr lang="sk-SK" sz="1700" b="1" dirty="0"/>
              <a:t> </a:t>
            </a:r>
            <a:r>
              <a:rPr lang="sk-SK" sz="1700" b="1" dirty="0" err="1"/>
              <a:t>provided</a:t>
            </a:r>
            <a:r>
              <a:rPr lang="sk-SK" sz="1700" b="1" dirty="0"/>
              <a:t> in </a:t>
            </a:r>
            <a:r>
              <a:rPr lang="sk-SK" sz="1700" b="1" dirty="0" err="1"/>
              <a:t>the</a:t>
            </a:r>
            <a:r>
              <a:rPr lang="sk-SK" sz="1700" b="1" dirty="0"/>
              <a:t> </a:t>
            </a:r>
            <a:r>
              <a:rPr lang="sk-SK" sz="1700" b="1" dirty="0" err="1"/>
              <a:t>whole</a:t>
            </a:r>
            <a:r>
              <a:rPr lang="sk-SK" sz="1700" b="1" dirty="0"/>
              <a:t> EU</a:t>
            </a:r>
          </a:p>
          <a:p>
            <a:endParaRPr lang="sk-SK" sz="1700" dirty="0"/>
          </a:p>
          <a:p>
            <a:pPr lvl="1"/>
            <a:endParaRPr lang="sk-SK" sz="1200" dirty="0"/>
          </a:p>
          <a:p>
            <a:pPr lvl="1"/>
            <a:endParaRPr lang="sk-SK" sz="1200" dirty="0"/>
          </a:p>
          <a:p>
            <a:pPr lvl="1"/>
            <a:endParaRPr lang="sk-SK" sz="1200" b="1" dirty="0"/>
          </a:p>
          <a:p>
            <a:pPr lvl="1"/>
            <a:endParaRPr lang="sk-SK" sz="1200" b="1" dirty="0"/>
          </a:p>
          <a:p>
            <a:pPr lvl="1"/>
            <a:endParaRPr lang="sk-SK" sz="1200" b="1" dirty="0"/>
          </a:p>
          <a:p>
            <a:endParaRPr lang="sk-SK" sz="1700" b="1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17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08709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18</a:t>
            </a:fld>
            <a:endParaRPr lang="sk-SK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2F5013C-CEE3-68DF-66AD-B4351D0198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2970551"/>
              </p:ext>
            </p:extLst>
          </p:nvPr>
        </p:nvGraphicFramePr>
        <p:xfrm>
          <a:off x="625722" y="1248698"/>
          <a:ext cx="10940556" cy="5057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9384">
                  <a:extLst>
                    <a:ext uri="{9D8B030D-6E8A-4147-A177-3AD203B41FA5}">
                      <a16:colId xmlns:a16="http://schemas.microsoft.com/office/drawing/2014/main" val="234186098"/>
                    </a:ext>
                  </a:extLst>
                </a:gridCol>
                <a:gridCol w="4159936">
                  <a:extLst>
                    <a:ext uri="{9D8B030D-6E8A-4147-A177-3AD203B41FA5}">
                      <a16:colId xmlns:a16="http://schemas.microsoft.com/office/drawing/2014/main" val="1597481995"/>
                    </a:ext>
                  </a:extLst>
                </a:gridCol>
                <a:gridCol w="6141236">
                  <a:extLst>
                    <a:ext uri="{9D8B030D-6E8A-4147-A177-3AD203B41FA5}">
                      <a16:colId xmlns:a16="http://schemas.microsoft.com/office/drawing/2014/main" val="1699222230"/>
                    </a:ext>
                  </a:extLst>
                </a:gridCol>
              </a:tblGrid>
              <a:tr h="344129">
                <a:tc>
                  <a:txBody>
                    <a:bodyPr/>
                    <a:lstStyle/>
                    <a:p>
                      <a:endParaRPr lang="sk-SK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 dirty="0" err="1"/>
                        <a:t>Crypto-asset</a:t>
                      </a:r>
                      <a:r>
                        <a:rPr lang="sk-SK" sz="1200" noProof="0" dirty="0"/>
                        <a:t>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 dirty="0" err="1"/>
                        <a:t>Equivalent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investment</a:t>
                      </a:r>
                      <a:r>
                        <a:rPr lang="sk-SK" sz="1200" noProof="0" dirty="0"/>
                        <a:t> services and </a:t>
                      </a:r>
                      <a:r>
                        <a:rPr lang="sk-SK" sz="1200" noProof="0" dirty="0" err="1"/>
                        <a:t>activities</a:t>
                      </a:r>
                      <a:endParaRPr lang="sk-SK" sz="12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828444"/>
                  </a:ext>
                </a:extLst>
              </a:tr>
              <a:tr h="542004">
                <a:tc>
                  <a:txBody>
                    <a:bodyPr/>
                    <a:lstStyle/>
                    <a:p>
                      <a:r>
                        <a:rPr lang="sk-SK" sz="1200" noProof="0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 dirty="0" err="1"/>
                        <a:t>Providing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custody</a:t>
                      </a:r>
                      <a:r>
                        <a:rPr lang="sk-SK" sz="1200" noProof="0" dirty="0"/>
                        <a:t> and </a:t>
                      </a:r>
                      <a:r>
                        <a:rPr lang="sk-SK" sz="1200" noProof="0" dirty="0" err="1"/>
                        <a:t>administration</a:t>
                      </a:r>
                      <a:r>
                        <a:rPr lang="sk-SK" sz="1200" noProof="0" dirty="0"/>
                        <a:t> of </a:t>
                      </a:r>
                      <a:r>
                        <a:rPr lang="sk-SK" sz="1200" noProof="0" dirty="0" err="1"/>
                        <a:t>crypto-assets</a:t>
                      </a:r>
                      <a:r>
                        <a:rPr lang="sk-SK" sz="1200" noProof="0" dirty="0"/>
                        <a:t> on </a:t>
                      </a:r>
                      <a:r>
                        <a:rPr lang="sk-SK" sz="1200" noProof="0" dirty="0" err="1"/>
                        <a:t>behalf</a:t>
                      </a:r>
                      <a:r>
                        <a:rPr lang="sk-SK" sz="1200" noProof="0" dirty="0"/>
                        <a:t> of </a:t>
                      </a:r>
                      <a:r>
                        <a:rPr lang="sk-SK" sz="1200" noProof="0" dirty="0" err="1"/>
                        <a:t>clients</a:t>
                      </a:r>
                      <a:endParaRPr lang="sk-SK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 dirty="0" err="1"/>
                        <a:t>Custody</a:t>
                      </a:r>
                      <a:r>
                        <a:rPr lang="sk-SK" sz="1200" noProof="0" dirty="0"/>
                        <a:t> and </a:t>
                      </a:r>
                      <a:r>
                        <a:rPr lang="sk-SK" sz="1200" noProof="0" dirty="0" err="1"/>
                        <a:t>administration</a:t>
                      </a:r>
                      <a:r>
                        <a:rPr lang="sk-SK" sz="1200" noProof="0" dirty="0"/>
                        <a:t> of </a:t>
                      </a:r>
                      <a:r>
                        <a:rPr lang="sk-SK" sz="1200" noProof="0" dirty="0" err="1"/>
                        <a:t>financial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instruments</a:t>
                      </a:r>
                      <a:r>
                        <a:rPr lang="sk-SK" sz="1200" noProof="0" dirty="0"/>
                        <a:t> on </a:t>
                      </a:r>
                      <a:r>
                        <a:rPr lang="sk-SK" sz="1200" noProof="0" dirty="0" err="1"/>
                        <a:t>client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account</a:t>
                      </a:r>
                      <a:r>
                        <a:rPr lang="sk-SK" sz="1200" noProof="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3018730"/>
                  </a:ext>
                </a:extLst>
              </a:tr>
              <a:tr h="439155">
                <a:tc>
                  <a:txBody>
                    <a:bodyPr/>
                    <a:lstStyle/>
                    <a:p>
                      <a:r>
                        <a:rPr lang="sk-SK" sz="1200" noProof="0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 dirty="0" err="1"/>
                        <a:t>Operation</a:t>
                      </a:r>
                      <a:r>
                        <a:rPr lang="sk-SK" sz="1200" noProof="0" dirty="0"/>
                        <a:t> of a </a:t>
                      </a:r>
                      <a:r>
                        <a:rPr lang="sk-SK" sz="1200" noProof="0" dirty="0" err="1"/>
                        <a:t>trading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platform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for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crypto-assets</a:t>
                      </a:r>
                      <a:endParaRPr lang="sk-SK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 dirty="0" err="1"/>
                        <a:t>Organizing</a:t>
                      </a:r>
                      <a:r>
                        <a:rPr lang="sk-SK" sz="1200" noProof="0" dirty="0"/>
                        <a:t> a </a:t>
                      </a:r>
                      <a:r>
                        <a:rPr lang="sk-SK" sz="1200" noProof="0" dirty="0" err="1"/>
                        <a:t>multilateral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trading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system</a:t>
                      </a:r>
                      <a:endParaRPr lang="sk-SK" sz="1200" noProof="0" dirty="0"/>
                    </a:p>
                    <a:p>
                      <a:r>
                        <a:rPr lang="sk-SK" sz="1200" noProof="0" dirty="0" err="1"/>
                        <a:t>Organizing</a:t>
                      </a:r>
                      <a:r>
                        <a:rPr lang="sk-SK" sz="1200" noProof="0" dirty="0"/>
                        <a:t> of </a:t>
                      </a:r>
                      <a:r>
                        <a:rPr lang="sk-SK" sz="1200" noProof="0" dirty="0" err="1"/>
                        <a:t>organized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trading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system</a:t>
                      </a:r>
                      <a:r>
                        <a:rPr lang="sk-SK" sz="1200" noProof="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573057"/>
                  </a:ext>
                </a:extLst>
              </a:tr>
              <a:tr h="266881">
                <a:tc>
                  <a:txBody>
                    <a:bodyPr/>
                    <a:lstStyle/>
                    <a:p>
                      <a:r>
                        <a:rPr lang="sk-SK" sz="1200" noProof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 dirty="0"/>
                        <a:t>Exchange of </a:t>
                      </a:r>
                      <a:r>
                        <a:rPr lang="sk-SK" sz="1200" noProof="0" dirty="0" err="1"/>
                        <a:t>crypto-assets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for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funds</a:t>
                      </a:r>
                      <a:endParaRPr lang="sk-SK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 dirty="0" err="1"/>
                        <a:t>Trading</a:t>
                      </a:r>
                      <a:r>
                        <a:rPr lang="sk-SK" sz="1200" noProof="0" dirty="0"/>
                        <a:t> on </a:t>
                      </a:r>
                      <a:r>
                        <a:rPr lang="sk-SK" sz="1200" noProof="0" dirty="0" err="1"/>
                        <a:t>own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account</a:t>
                      </a:r>
                      <a:endParaRPr lang="sk-SK" sz="12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400843"/>
                  </a:ext>
                </a:extLst>
              </a:tr>
              <a:tr h="516981">
                <a:tc>
                  <a:txBody>
                    <a:bodyPr/>
                    <a:lstStyle/>
                    <a:p>
                      <a:r>
                        <a:rPr lang="sk-SK" sz="1200" noProof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200" noProof="0" dirty="0"/>
                        <a:t>Exchange of </a:t>
                      </a:r>
                      <a:r>
                        <a:rPr lang="sk-SK" sz="1200" noProof="0" dirty="0" err="1"/>
                        <a:t>crypto-assets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for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other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crypto-assets</a:t>
                      </a:r>
                      <a:endParaRPr lang="sk-SK" sz="1200" noProof="0" dirty="0"/>
                    </a:p>
                    <a:p>
                      <a:endParaRPr lang="sk-SK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200" noProof="0" dirty="0" err="1"/>
                        <a:t>Trading</a:t>
                      </a:r>
                      <a:r>
                        <a:rPr lang="sk-SK" sz="1200" noProof="0" dirty="0"/>
                        <a:t> on </a:t>
                      </a:r>
                      <a:r>
                        <a:rPr lang="sk-SK" sz="1200" noProof="0" dirty="0" err="1"/>
                        <a:t>own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account</a:t>
                      </a:r>
                      <a:r>
                        <a:rPr lang="sk-SK" sz="1200" noProof="0" dirty="0"/>
                        <a:t> </a:t>
                      </a:r>
                    </a:p>
                    <a:p>
                      <a:endParaRPr lang="sk-SK" sz="12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9153799"/>
                  </a:ext>
                </a:extLst>
              </a:tr>
              <a:tr h="516981">
                <a:tc>
                  <a:txBody>
                    <a:bodyPr/>
                    <a:lstStyle/>
                    <a:p>
                      <a:r>
                        <a:rPr lang="sk-SK" sz="1200" noProof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 dirty="0" err="1"/>
                        <a:t>Execution</a:t>
                      </a:r>
                      <a:r>
                        <a:rPr lang="sk-SK" sz="1200" noProof="0" dirty="0"/>
                        <a:t> of </a:t>
                      </a:r>
                      <a:r>
                        <a:rPr lang="sk-SK" sz="1200" noProof="0" dirty="0" err="1"/>
                        <a:t>orders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for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crypto-assets</a:t>
                      </a:r>
                      <a:r>
                        <a:rPr lang="sk-SK" sz="1200" noProof="0" dirty="0"/>
                        <a:t> on </a:t>
                      </a:r>
                      <a:r>
                        <a:rPr lang="sk-SK" sz="1200" noProof="0" dirty="0" err="1"/>
                        <a:t>behalf</a:t>
                      </a:r>
                      <a:r>
                        <a:rPr lang="sk-SK" sz="1200" noProof="0" dirty="0"/>
                        <a:t> of </a:t>
                      </a:r>
                      <a:r>
                        <a:rPr lang="sk-SK" sz="1200" noProof="0" dirty="0" err="1"/>
                        <a:t>clients</a:t>
                      </a:r>
                      <a:endParaRPr lang="sk-SK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 dirty="0"/>
                        <a:t>E</a:t>
                      </a:r>
                      <a:r>
                        <a:rPr lang="en-GB" sz="1200" noProof="0" dirty="0" err="1"/>
                        <a:t>xecution</a:t>
                      </a:r>
                      <a:r>
                        <a:rPr lang="en-GB" sz="1200" noProof="0" dirty="0"/>
                        <a:t> of the client's instruction on his account</a:t>
                      </a:r>
                      <a:endParaRPr lang="sk-SK" sz="12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885206"/>
                  </a:ext>
                </a:extLst>
              </a:tr>
              <a:tr h="614817">
                <a:tc>
                  <a:txBody>
                    <a:bodyPr/>
                    <a:lstStyle/>
                    <a:p>
                      <a:r>
                        <a:rPr lang="sk-SK" sz="1200" noProof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 dirty="0" err="1"/>
                        <a:t>Placement</a:t>
                      </a:r>
                      <a:r>
                        <a:rPr lang="sk-SK" sz="1200" noProof="0" dirty="0"/>
                        <a:t> of </a:t>
                      </a:r>
                      <a:r>
                        <a:rPr lang="sk-SK" sz="1200" noProof="0" dirty="0" err="1"/>
                        <a:t>crypto-assets</a:t>
                      </a:r>
                      <a:endParaRPr lang="sk-SK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underwriting and placement of financial instruments based on firm commitment</a:t>
                      </a:r>
                      <a:endParaRPr lang="sk-SK" sz="1200" noProof="0" dirty="0"/>
                    </a:p>
                    <a:p>
                      <a:r>
                        <a:rPr lang="en-GB" sz="1200" noProof="0" dirty="0"/>
                        <a:t>placement of financial instruments without firm commitment</a:t>
                      </a:r>
                      <a:endParaRPr lang="sk-SK" sz="12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6468739"/>
                  </a:ext>
                </a:extLst>
              </a:tr>
              <a:tr h="515007">
                <a:tc>
                  <a:txBody>
                    <a:bodyPr/>
                    <a:lstStyle/>
                    <a:p>
                      <a:r>
                        <a:rPr lang="sk-SK" sz="1200" noProof="0"/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r>
                        <a:rPr lang="en-GB" sz="12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eception</a:t>
                      </a:r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transmission of orders for crypto-assets on behalf of clients</a:t>
                      </a:r>
                      <a:endParaRPr lang="sk-SK" sz="1200" b="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 dirty="0"/>
                        <a:t>A</a:t>
                      </a:r>
                      <a:r>
                        <a:rPr lang="en-GB" sz="1200" noProof="0" dirty="0" err="1"/>
                        <a:t>cceptance</a:t>
                      </a:r>
                      <a:r>
                        <a:rPr lang="en-GB" sz="1200" noProof="0" dirty="0"/>
                        <a:t> and transfer of the client's instruction regarding one or more financial instruments</a:t>
                      </a:r>
                      <a:endParaRPr lang="sk-SK" sz="12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806003"/>
                  </a:ext>
                </a:extLst>
              </a:tr>
              <a:tr h="294284">
                <a:tc>
                  <a:txBody>
                    <a:bodyPr/>
                    <a:lstStyle/>
                    <a:p>
                      <a:r>
                        <a:rPr lang="sk-SK" sz="1200" noProof="0"/>
                        <a:t>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lang="en-GB" sz="12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roviding</a:t>
                      </a:r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advice </a:t>
                      </a:r>
                      <a:r>
                        <a:rPr lang="sk-SK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crypto-assets; </a:t>
                      </a:r>
                      <a:endParaRPr lang="sk-SK" sz="1200" b="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 dirty="0" err="1"/>
                        <a:t>Investment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advice</a:t>
                      </a:r>
                      <a:endParaRPr lang="sk-SK" sz="12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8167226"/>
                  </a:ext>
                </a:extLst>
              </a:tr>
              <a:tr h="316406">
                <a:tc>
                  <a:txBody>
                    <a:bodyPr/>
                    <a:lstStyle/>
                    <a:p>
                      <a:r>
                        <a:rPr lang="sk-SK" sz="1200" noProof="0"/>
                        <a:t>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lang="en-GB" sz="12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roviding</a:t>
                      </a:r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portfolio management on crypto-assets; </a:t>
                      </a:r>
                      <a:endParaRPr lang="sk-SK" sz="1200" b="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 dirty="0" err="1"/>
                        <a:t>Portfolio</a:t>
                      </a:r>
                      <a:r>
                        <a:rPr lang="sk-SK" sz="1200" noProof="0" dirty="0"/>
                        <a:t> management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612999"/>
                  </a:ext>
                </a:extLst>
              </a:tr>
              <a:tr h="614817">
                <a:tc>
                  <a:txBody>
                    <a:bodyPr/>
                    <a:lstStyle/>
                    <a:p>
                      <a:r>
                        <a:rPr lang="sk-SK" sz="1200" noProof="0"/>
                        <a:t>10.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lang="en-GB" sz="12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roviding</a:t>
                      </a:r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transfer services for crypto-assets on behalf of clients; </a:t>
                      </a:r>
                      <a:endParaRPr lang="sk-SK" sz="1200" b="0" noProof="0" dirty="0"/>
                    </a:p>
                    <a:p>
                      <a:endParaRPr lang="sk-SK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 sz="12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9826603"/>
                  </a:ext>
                </a:extLst>
              </a:tr>
            </a:tbl>
          </a:graphicData>
        </a:graphic>
      </p:graphicFrame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5F53FE4E-39B1-5B01-2804-F4CBAD697FC8}"/>
              </a:ext>
            </a:extLst>
          </p:cNvPr>
          <p:cNvSpPr txBox="1">
            <a:spLocks/>
          </p:cNvSpPr>
          <p:nvPr/>
        </p:nvSpPr>
        <p:spPr>
          <a:xfrm>
            <a:off x="838200" y="119063"/>
            <a:ext cx="9191400" cy="6871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kern="12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60000"/>
              </a:lnSpc>
            </a:pPr>
            <a:r>
              <a:rPr lang="sk-SK" sz="1800" b="1" dirty="0"/>
              <a:t>Title V – </a:t>
            </a:r>
            <a:r>
              <a:rPr lang="sk-SK" sz="1800" b="1" dirty="0" err="1"/>
              <a:t>Authorization</a:t>
            </a:r>
            <a:r>
              <a:rPr lang="sk-SK" sz="1800" b="1" dirty="0"/>
              <a:t> and </a:t>
            </a:r>
            <a:r>
              <a:rPr lang="sk-SK" sz="1800" b="1" dirty="0" err="1"/>
              <a:t>operating</a:t>
            </a:r>
            <a:r>
              <a:rPr lang="sk-SK" sz="1800" b="1" dirty="0"/>
              <a:t> </a:t>
            </a:r>
            <a:r>
              <a:rPr lang="sk-SK" sz="1800" b="1" dirty="0" err="1"/>
              <a:t>conditions</a:t>
            </a:r>
            <a:r>
              <a:rPr lang="sk-SK" sz="1800" b="1" dirty="0"/>
              <a:t> </a:t>
            </a:r>
            <a:r>
              <a:rPr lang="sk-SK" sz="1800" b="1" dirty="0" err="1"/>
              <a:t>for</a:t>
            </a:r>
            <a:r>
              <a:rPr lang="sk-SK" sz="1800" b="1" dirty="0"/>
              <a:t> </a:t>
            </a:r>
            <a:r>
              <a:rPr lang="sk-SK" sz="1800" b="1" dirty="0" err="1"/>
              <a:t>crypto-asset</a:t>
            </a:r>
            <a:r>
              <a:rPr lang="sk-SK" sz="1800" b="1" dirty="0"/>
              <a:t> </a:t>
            </a:r>
            <a:r>
              <a:rPr lang="sk-SK" sz="1800" b="1" dirty="0" err="1"/>
              <a:t>service</a:t>
            </a:r>
            <a:r>
              <a:rPr lang="sk-SK" sz="1800" b="1" dirty="0"/>
              <a:t> </a:t>
            </a:r>
            <a:r>
              <a:rPr lang="sk-SK" sz="1800" b="1" dirty="0" err="1"/>
              <a:t>providers</a:t>
            </a:r>
            <a:endParaRPr lang="sk-SK" sz="1800" b="1" dirty="0"/>
          </a:p>
        </p:txBody>
      </p:sp>
    </p:spTree>
    <p:extLst>
      <p:ext uri="{BB962C8B-B14F-4D97-AF65-F5344CB8AC3E}">
        <p14:creationId xmlns:p14="http://schemas.microsoft.com/office/powerpoint/2010/main" val="35279216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algn="ctr"/>
            <a:r>
              <a:rPr lang="sk-SK" b="1" dirty="0"/>
              <a:t>Title V – </a:t>
            </a:r>
            <a:r>
              <a:rPr lang="sk-SK" b="1" dirty="0" err="1"/>
              <a:t>Licensing</a:t>
            </a:r>
            <a:endParaRPr lang="sk-SK" b="1" dirty="0"/>
          </a:p>
          <a:p>
            <a:pPr algn="ctr"/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1113018" cy="539549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k-SK" sz="1100" b="1" dirty="0" err="1"/>
              <a:t>entities</a:t>
            </a:r>
            <a:r>
              <a:rPr lang="sk-SK" sz="1100" b="1" dirty="0"/>
              <a:t> </a:t>
            </a:r>
            <a:r>
              <a:rPr lang="sk-SK" sz="1100" b="1" dirty="0" err="1"/>
              <a:t>not</a:t>
            </a:r>
            <a:r>
              <a:rPr lang="sk-SK" sz="1100" b="1" dirty="0"/>
              <a:t> </a:t>
            </a:r>
            <a:r>
              <a:rPr lang="sk-SK" sz="1100" b="1" dirty="0" err="1"/>
              <a:t>covered</a:t>
            </a:r>
            <a:r>
              <a:rPr lang="sk-SK" sz="1100" b="1" dirty="0"/>
              <a:t> by </a:t>
            </a:r>
            <a:r>
              <a:rPr lang="sk-SK" sz="1100" b="1" dirty="0" err="1"/>
              <a:t>exemption</a:t>
            </a:r>
            <a:r>
              <a:rPr lang="sk-SK" sz="1100" b="1" dirty="0"/>
              <a:t> </a:t>
            </a:r>
            <a:r>
              <a:rPr lang="sk-SK" sz="1100" b="1" dirty="0" err="1"/>
              <a:t>will</a:t>
            </a:r>
            <a:r>
              <a:rPr lang="sk-SK" sz="1100" b="1" dirty="0"/>
              <a:t> </a:t>
            </a:r>
            <a:r>
              <a:rPr lang="sk-SK" sz="1100" b="1" dirty="0" err="1"/>
              <a:t>have</a:t>
            </a:r>
            <a:r>
              <a:rPr lang="sk-SK" sz="1100" b="1" dirty="0"/>
              <a:t> to get </a:t>
            </a:r>
            <a:r>
              <a:rPr lang="sk-SK" sz="1100" b="1" dirty="0" err="1"/>
              <a:t>authorization</a:t>
            </a:r>
            <a:r>
              <a:rPr lang="sk-SK" sz="1100" b="1" dirty="0"/>
              <a:t> and </a:t>
            </a:r>
            <a:r>
              <a:rPr lang="sk-SK" sz="1100" b="1" dirty="0" err="1"/>
              <a:t>fulfill</a:t>
            </a:r>
            <a:r>
              <a:rPr lang="sk-SK" sz="1100" b="1" dirty="0"/>
              <a:t> </a:t>
            </a:r>
            <a:r>
              <a:rPr lang="sk-SK" sz="1100" b="1" dirty="0" err="1"/>
              <a:t>conditions</a:t>
            </a:r>
            <a:r>
              <a:rPr lang="sk-SK" sz="1100" b="1" dirty="0"/>
              <a:t> </a:t>
            </a:r>
            <a:r>
              <a:rPr lang="sk-SK" sz="1100" b="1" dirty="0" err="1"/>
              <a:t>which</a:t>
            </a:r>
            <a:r>
              <a:rPr lang="sk-SK" sz="1100" b="1" dirty="0"/>
              <a:t> are </a:t>
            </a:r>
            <a:r>
              <a:rPr lang="sk-SK" sz="1100" b="1" dirty="0" err="1"/>
              <a:t>similar</a:t>
            </a:r>
            <a:r>
              <a:rPr lang="sk-SK" sz="1100" b="1" dirty="0"/>
              <a:t> </a:t>
            </a:r>
            <a:r>
              <a:rPr lang="sk-SK" sz="1100" b="1" dirty="0" err="1"/>
              <a:t>for</a:t>
            </a:r>
            <a:r>
              <a:rPr lang="sk-SK" sz="1100" b="1" dirty="0"/>
              <a:t> </a:t>
            </a:r>
            <a:r>
              <a:rPr lang="sk-SK" sz="1100" b="1" dirty="0" err="1"/>
              <a:t>other</a:t>
            </a:r>
            <a:r>
              <a:rPr lang="sk-SK" sz="1100" b="1" dirty="0"/>
              <a:t> </a:t>
            </a:r>
            <a:r>
              <a:rPr lang="sk-SK" sz="1100" b="1" dirty="0" err="1"/>
              <a:t>financial</a:t>
            </a:r>
            <a:r>
              <a:rPr lang="sk-SK" sz="1100" b="1" dirty="0"/>
              <a:t> </a:t>
            </a:r>
            <a:r>
              <a:rPr lang="sk-SK" sz="1100" b="1" dirty="0" err="1"/>
              <a:t>institutions</a:t>
            </a:r>
            <a:r>
              <a:rPr lang="sk-SK" sz="1100" b="1" dirty="0"/>
              <a:t>  </a:t>
            </a:r>
          </a:p>
          <a:p>
            <a:pPr>
              <a:lnSpc>
                <a:spcPct val="150000"/>
              </a:lnSpc>
            </a:pPr>
            <a:r>
              <a:rPr lang="sk-SK" sz="1100" b="1" dirty="0" err="1"/>
              <a:t>Capital</a:t>
            </a:r>
            <a:r>
              <a:rPr lang="sk-SK" sz="1100" b="1" dirty="0"/>
              <a:t> </a:t>
            </a:r>
            <a:r>
              <a:rPr lang="sk-SK" sz="1100" b="1" dirty="0" err="1"/>
              <a:t>requirements</a:t>
            </a:r>
            <a:r>
              <a:rPr lang="sk-SK" sz="1100" b="1" dirty="0"/>
              <a:t> (</a:t>
            </a:r>
            <a:r>
              <a:rPr lang="sk-SK" sz="1100" b="1" dirty="0" err="1"/>
              <a:t>whichever</a:t>
            </a:r>
            <a:r>
              <a:rPr lang="sk-SK" sz="1100" b="1" dirty="0"/>
              <a:t> </a:t>
            </a:r>
            <a:r>
              <a:rPr lang="sk-SK" sz="1100" b="1" dirty="0" err="1"/>
              <a:t>amount</a:t>
            </a:r>
            <a:r>
              <a:rPr lang="sk-SK" sz="1100" b="1" dirty="0"/>
              <a:t> </a:t>
            </a:r>
            <a:r>
              <a:rPr lang="sk-SK" sz="1100" b="1" dirty="0" err="1"/>
              <a:t>is</a:t>
            </a:r>
            <a:r>
              <a:rPr lang="sk-SK" sz="1100" b="1" dirty="0"/>
              <a:t> </a:t>
            </a:r>
            <a:r>
              <a:rPr lang="sk-SK" sz="1100" b="1" dirty="0" err="1"/>
              <a:t>higher</a:t>
            </a:r>
            <a:r>
              <a:rPr lang="sk-SK" sz="1100" b="1" dirty="0"/>
              <a:t>)</a:t>
            </a:r>
          </a:p>
          <a:p>
            <a:pPr lvl="1">
              <a:lnSpc>
                <a:spcPct val="150000"/>
              </a:lnSpc>
              <a:buAutoNum type="alphaLcParenR"/>
            </a:pPr>
            <a:r>
              <a:rPr lang="sk-SK" sz="1100" dirty="0"/>
              <a:t>Q</a:t>
            </a:r>
            <a:r>
              <a:rPr lang="en-GB" sz="1100" dirty="0" err="1"/>
              <a:t>uarter</a:t>
            </a:r>
            <a:r>
              <a:rPr lang="en-GB" sz="1100" dirty="0"/>
              <a:t> of the fixed overhead costs for the previous year</a:t>
            </a:r>
            <a:endParaRPr lang="sk-SK" sz="1100" dirty="0"/>
          </a:p>
          <a:p>
            <a:pPr lvl="1">
              <a:lnSpc>
                <a:spcPct val="150000"/>
              </a:lnSpc>
              <a:buAutoNum type="alphaLcParenR"/>
            </a:pPr>
            <a:r>
              <a:rPr lang="sk-SK" sz="1100" dirty="0" err="1"/>
              <a:t>Sum</a:t>
            </a:r>
            <a:r>
              <a:rPr lang="sk-SK" sz="1100" dirty="0"/>
              <a:t> </a:t>
            </a:r>
            <a:r>
              <a:rPr lang="sk-SK" sz="1100" dirty="0" err="1"/>
              <a:t>contained</a:t>
            </a:r>
            <a:r>
              <a:rPr lang="sk-SK" sz="1100" dirty="0"/>
              <a:t> in </a:t>
            </a:r>
            <a:r>
              <a:rPr lang="sk-SK" sz="1100" dirty="0" err="1"/>
              <a:t>the</a:t>
            </a:r>
            <a:r>
              <a:rPr lang="sk-SK" sz="1100" dirty="0"/>
              <a:t> table </a:t>
            </a:r>
            <a:r>
              <a:rPr lang="sk-SK" sz="1100" dirty="0" err="1"/>
              <a:t>below</a:t>
            </a:r>
            <a:r>
              <a:rPr lang="sk-SK" sz="1100" dirty="0"/>
              <a:t>:</a:t>
            </a:r>
          </a:p>
          <a:p>
            <a:pPr lvl="1">
              <a:lnSpc>
                <a:spcPct val="150000"/>
              </a:lnSpc>
              <a:buAutoNum type="alphaLcParenR"/>
            </a:pPr>
            <a:endParaRPr lang="sk-SK" sz="1100" dirty="0"/>
          </a:p>
          <a:p>
            <a:pPr lvl="1">
              <a:lnSpc>
                <a:spcPct val="150000"/>
              </a:lnSpc>
              <a:buAutoNum type="alphaLcParenR"/>
            </a:pPr>
            <a:endParaRPr lang="sk-SK" sz="1100" dirty="0"/>
          </a:p>
          <a:p>
            <a:pPr lvl="1">
              <a:lnSpc>
                <a:spcPct val="150000"/>
              </a:lnSpc>
              <a:buAutoNum type="alphaLcParenR"/>
            </a:pPr>
            <a:endParaRPr lang="sk-SK" sz="1100" dirty="0"/>
          </a:p>
          <a:p>
            <a:pPr lvl="1">
              <a:lnSpc>
                <a:spcPct val="150000"/>
              </a:lnSpc>
              <a:buAutoNum type="alphaLcParenR"/>
            </a:pPr>
            <a:endParaRPr lang="sk-SK" sz="1100" b="1" dirty="0"/>
          </a:p>
          <a:p>
            <a:pPr>
              <a:lnSpc>
                <a:spcPct val="150000"/>
              </a:lnSpc>
            </a:pPr>
            <a:endParaRPr lang="sk-SK" sz="1100" b="1" dirty="0"/>
          </a:p>
          <a:p>
            <a:pPr>
              <a:lnSpc>
                <a:spcPct val="150000"/>
              </a:lnSpc>
            </a:pPr>
            <a:endParaRPr lang="sk-SK" sz="1100" b="1" dirty="0"/>
          </a:p>
          <a:p>
            <a:pPr>
              <a:lnSpc>
                <a:spcPct val="150000"/>
              </a:lnSpc>
            </a:pPr>
            <a:endParaRPr lang="sk-SK" sz="1100" b="1" dirty="0"/>
          </a:p>
          <a:p>
            <a:pPr>
              <a:lnSpc>
                <a:spcPct val="150000"/>
              </a:lnSpc>
            </a:pPr>
            <a:endParaRPr lang="sk-SK" sz="1100" b="1" dirty="0"/>
          </a:p>
          <a:p>
            <a:pPr>
              <a:lnSpc>
                <a:spcPct val="150000"/>
              </a:lnSpc>
            </a:pPr>
            <a:endParaRPr lang="sk-SK" sz="1100" b="1" dirty="0"/>
          </a:p>
          <a:p>
            <a:pPr lvl="1">
              <a:lnSpc>
                <a:spcPct val="150000"/>
              </a:lnSpc>
            </a:pPr>
            <a:r>
              <a:rPr lang="sk-SK" sz="1100" dirty="0" err="1"/>
              <a:t>Supervisory</a:t>
            </a:r>
            <a:r>
              <a:rPr lang="sk-SK" sz="1100" dirty="0"/>
              <a:t> </a:t>
            </a:r>
            <a:r>
              <a:rPr lang="sk-SK" sz="1100" dirty="0" err="1"/>
              <a:t>authority</a:t>
            </a:r>
            <a:r>
              <a:rPr lang="sk-SK" sz="1100" dirty="0"/>
              <a:t> </a:t>
            </a:r>
            <a:r>
              <a:rPr lang="sk-SK" sz="1100" dirty="0" err="1"/>
              <a:t>until</a:t>
            </a:r>
            <a:r>
              <a:rPr lang="sk-SK" sz="1100" dirty="0"/>
              <a:t> 25 </a:t>
            </a:r>
            <a:r>
              <a:rPr lang="sk-SK" sz="1100" dirty="0" err="1"/>
              <a:t>working</a:t>
            </a:r>
            <a:r>
              <a:rPr lang="sk-SK" sz="1100" dirty="0"/>
              <a:t> </a:t>
            </a:r>
            <a:r>
              <a:rPr lang="sk-SK" sz="1100" dirty="0" err="1"/>
              <a:t>days</a:t>
            </a:r>
            <a:r>
              <a:rPr lang="sk-SK" sz="1100" dirty="0"/>
              <a:t> </a:t>
            </a:r>
            <a:r>
              <a:rPr lang="sk-SK" sz="1100" dirty="0" err="1"/>
              <a:t>evaluates</a:t>
            </a:r>
            <a:r>
              <a:rPr lang="sk-SK" sz="1100" dirty="0"/>
              <a:t> </a:t>
            </a:r>
            <a:r>
              <a:rPr lang="sk-SK" sz="1100" dirty="0" err="1"/>
              <a:t>completeness</a:t>
            </a:r>
            <a:r>
              <a:rPr lang="sk-SK" sz="1100" dirty="0"/>
              <a:t> of </a:t>
            </a:r>
            <a:r>
              <a:rPr lang="sk-SK" sz="1100" dirty="0" err="1"/>
              <a:t>request</a:t>
            </a:r>
            <a:r>
              <a:rPr lang="sk-SK" sz="1100" dirty="0"/>
              <a:t> and </a:t>
            </a:r>
            <a:r>
              <a:rPr lang="sk-SK" sz="1100" dirty="0" err="1"/>
              <a:t>decides</a:t>
            </a:r>
            <a:r>
              <a:rPr lang="sk-SK" sz="1100" dirty="0"/>
              <a:t> </a:t>
            </a:r>
            <a:r>
              <a:rPr lang="sk-SK" sz="1100" dirty="0" err="1"/>
              <a:t>within</a:t>
            </a:r>
            <a:r>
              <a:rPr lang="sk-SK" sz="1100" dirty="0"/>
              <a:t> 40 </a:t>
            </a:r>
            <a:r>
              <a:rPr lang="sk-SK" sz="1100" dirty="0" err="1"/>
              <a:t>working</a:t>
            </a:r>
            <a:r>
              <a:rPr lang="sk-SK" sz="1100" dirty="0"/>
              <a:t> </a:t>
            </a:r>
            <a:r>
              <a:rPr lang="sk-SK" sz="1100" dirty="0" err="1"/>
              <a:t>days</a:t>
            </a:r>
            <a:r>
              <a:rPr lang="sk-SK" sz="1100" dirty="0"/>
              <a:t> </a:t>
            </a:r>
            <a:r>
              <a:rPr lang="sk-SK" sz="1100" dirty="0" err="1"/>
              <a:t>after</a:t>
            </a:r>
            <a:r>
              <a:rPr lang="sk-SK" sz="1100" dirty="0"/>
              <a:t> </a:t>
            </a:r>
            <a:r>
              <a:rPr lang="sk-SK" sz="1100" dirty="0" err="1"/>
              <a:t>delivery</a:t>
            </a:r>
            <a:r>
              <a:rPr lang="sk-SK" sz="1100" dirty="0"/>
              <a:t> of </a:t>
            </a:r>
            <a:r>
              <a:rPr lang="sk-SK" sz="1100" dirty="0" err="1"/>
              <a:t>the</a:t>
            </a:r>
            <a:r>
              <a:rPr lang="sk-SK" sz="1100" dirty="0"/>
              <a:t> </a:t>
            </a:r>
            <a:r>
              <a:rPr lang="sk-SK" sz="1100" dirty="0" err="1"/>
              <a:t>complete</a:t>
            </a:r>
            <a:r>
              <a:rPr lang="sk-SK" sz="1100" dirty="0"/>
              <a:t> </a:t>
            </a:r>
            <a:r>
              <a:rPr lang="sk-SK" sz="1100" dirty="0" err="1"/>
              <a:t>request</a:t>
            </a:r>
            <a:r>
              <a:rPr lang="sk-SK" sz="1100" dirty="0"/>
              <a:t> </a:t>
            </a:r>
          </a:p>
          <a:p>
            <a:pPr lvl="1">
              <a:lnSpc>
                <a:spcPct val="150000"/>
              </a:lnSpc>
            </a:pPr>
            <a:r>
              <a:rPr lang="sk-SK" sz="1100" dirty="0" err="1"/>
              <a:t>Crypto-asset</a:t>
            </a:r>
            <a:r>
              <a:rPr lang="sk-SK" sz="1100" dirty="0"/>
              <a:t> services </a:t>
            </a:r>
            <a:r>
              <a:rPr lang="sk-SK" sz="1100" dirty="0" err="1"/>
              <a:t>provider</a:t>
            </a:r>
            <a:r>
              <a:rPr lang="sk-SK" sz="1100" dirty="0"/>
              <a:t> </a:t>
            </a:r>
            <a:r>
              <a:rPr lang="sk-SK" sz="1100" dirty="0" err="1"/>
              <a:t>can</a:t>
            </a:r>
            <a:r>
              <a:rPr lang="sk-SK" sz="1100" dirty="0"/>
              <a:t>, </a:t>
            </a:r>
            <a:r>
              <a:rPr lang="sk-SK" sz="1100" dirty="0" err="1"/>
              <a:t>after</a:t>
            </a:r>
            <a:r>
              <a:rPr lang="sk-SK" sz="1100" dirty="0"/>
              <a:t> </a:t>
            </a:r>
            <a:r>
              <a:rPr lang="sk-SK" sz="1100" dirty="0" err="1"/>
              <a:t>getting</a:t>
            </a:r>
            <a:r>
              <a:rPr lang="sk-SK" sz="1100" dirty="0"/>
              <a:t> </a:t>
            </a:r>
            <a:r>
              <a:rPr lang="sk-SK" sz="1100" dirty="0" err="1"/>
              <a:t>authorization</a:t>
            </a:r>
            <a:r>
              <a:rPr lang="sk-SK" sz="1100" dirty="0"/>
              <a:t>, </a:t>
            </a:r>
            <a:r>
              <a:rPr lang="sk-SK" sz="1100" dirty="0" err="1"/>
              <a:t>provide</a:t>
            </a:r>
            <a:r>
              <a:rPr lang="sk-SK" sz="1100" dirty="0"/>
              <a:t> services </a:t>
            </a:r>
            <a:r>
              <a:rPr lang="sk-SK" sz="1100" dirty="0" err="1"/>
              <a:t>via</a:t>
            </a:r>
            <a:r>
              <a:rPr lang="sk-SK" sz="1100" dirty="0"/>
              <a:t> </a:t>
            </a:r>
            <a:r>
              <a:rPr lang="sk-SK" sz="1100" dirty="0" err="1"/>
              <a:t>free</a:t>
            </a:r>
            <a:r>
              <a:rPr lang="sk-SK" sz="1100" dirty="0"/>
              <a:t> </a:t>
            </a:r>
            <a:r>
              <a:rPr lang="sk-SK" sz="1100" dirty="0" err="1"/>
              <a:t>provision</a:t>
            </a:r>
            <a:r>
              <a:rPr lang="sk-SK" sz="1100" dirty="0"/>
              <a:t> of services </a:t>
            </a:r>
            <a:r>
              <a:rPr lang="sk-SK" sz="1100" dirty="0" err="1"/>
              <a:t>within</a:t>
            </a:r>
            <a:r>
              <a:rPr lang="sk-SK" sz="1100" dirty="0"/>
              <a:t> </a:t>
            </a:r>
            <a:r>
              <a:rPr lang="sk-SK" sz="1100" dirty="0" err="1"/>
              <a:t>the</a:t>
            </a:r>
            <a:r>
              <a:rPr lang="sk-SK" sz="1100" dirty="0"/>
              <a:t> </a:t>
            </a:r>
            <a:r>
              <a:rPr lang="sk-SK" sz="1100" dirty="0" err="1"/>
              <a:t>whole</a:t>
            </a:r>
            <a:r>
              <a:rPr lang="sk-SK" sz="1100" dirty="0"/>
              <a:t> EU (</a:t>
            </a:r>
            <a:r>
              <a:rPr lang="sk-SK" sz="1100" dirty="0" err="1"/>
              <a:t>passporting</a:t>
            </a:r>
            <a:r>
              <a:rPr lang="sk-SK" sz="1100" dirty="0"/>
              <a:t>)</a:t>
            </a:r>
          </a:p>
          <a:p>
            <a:pPr lvl="1"/>
            <a:endParaRPr lang="sk-SK" sz="1100" dirty="0"/>
          </a:p>
          <a:p>
            <a:pPr lvl="1"/>
            <a:endParaRPr lang="sk-SK" sz="1100" b="1" dirty="0"/>
          </a:p>
          <a:p>
            <a:pPr lvl="1"/>
            <a:endParaRPr lang="sk-SK" sz="1100" b="1" dirty="0"/>
          </a:p>
          <a:p>
            <a:pPr lvl="1"/>
            <a:endParaRPr lang="sk-SK" sz="1100" b="1" dirty="0"/>
          </a:p>
          <a:p>
            <a:endParaRPr lang="sk-SK" sz="1100" b="1" dirty="0"/>
          </a:p>
          <a:p>
            <a:endParaRPr lang="sk-SK" sz="1100" dirty="0"/>
          </a:p>
          <a:p>
            <a:pPr marL="0" indent="0">
              <a:buNone/>
            </a:pPr>
            <a:endParaRPr lang="sk-SK" sz="1100" dirty="0"/>
          </a:p>
          <a:p>
            <a:pPr marL="0" indent="0">
              <a:buNone/>
            </a:pPr>
            <a:endParaRPr lang="sk-SK" sz="1100" dirty="0"/>
          </a:p>
          <a:p>
            <a:pPr marL="0" indent="0">
              <a:buNone/>
            </a:pPr>
            <a:endParaRPr lang="sk-SK" sz="1100" dirty="0"/>
          </a:p>
          <a:p>
            <a:endParaRPr lang="sk-SK" sz="1100" dirty="0"/>
          </a:p>
          <a:p>
            <a:pPr marL="0" indent="0">
              <a:buNone/>
            </a:pPr>
            <a:endParaRPr lang="sk-SK" sz="1100" dirty="0"/>
          </a:p>
          <a:p>
            <a:pPr marL="0" indent="0">
              <a:buNone/>
            </a:pPr>
            <a:endParaRPr lang="sk-SK" sz="1100" dirty="0"/>
          </a:p>
          <a:p>
            <a:endParaRPr lang="sk-SK" sz="1100" dirty="0"/>
          </a:p>
          <a:p>
            <a:endParaRPr lang="sk-SK" sz="1100" dirty="0"/>
          </a:p>
          <a:p>
            <a:endParaRPr lang="sk-SK" sz="1100" dirty="0"/>
          </a:p>
          <a:p>
            <a:pPr marL="0" indent="0">
              <a:buNone/>
            </a:pPr>
            <a:endParaRPr lang="en-US" sz="11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19</a:t>
            </a:fld>
            <a:endParaRPr lang="sk-SK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0E1BC9B-3749-F22E-415D-9D2E0B22D5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8880813"/>
              </p:ext>
            </p:extLst>
          </p:nvPr>
        </p:nvGraphicFramePr>
        <p:xfrm>
          <a:off x="751707" y="2639981"/>
          <a:ext cx="10481648" cy="30578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7017">
                  <a:extLst>
                    <a:ext uri="{9D8B030D-6E8A-4147-A177-3AD203B41FA5}">
                      <a16:colId xmlns:a16="http://schemas.microsoft.com/office/drawing/2014/main" val="254290090"/>
                    </a:ext>
                  </a:extLst>
                </a:gridCol>
                <a:gridCol w="8453038">
                  <a:extLst>
                    <a:ext uri="{9D8B030D-6E8A-4147-A177-3AD203B41FA5}">
                      <a16:colId xmlns:a16="http://schemas.microsoft.com/office/drawing/2014/main" val="2228052306"/>
                    </a:ext>
                  </a:extLst>
                </a:gridCol>
                <a:gridCol w="1071593">
                  <a:extLst>
                    <a:ext uri="{9D8B030D-6E8A-4147-A177-3AD203B41FA5}">
                      <a16:colId xmlns:a16="http://schemas.microsoft.com/office/drawing/2014/main" val="1259150689"/>
                    </a:ext>
                  </a:extLst>
                </a:gridCol>
              </a:tblGrid>
              <a:tr h="1465333">
                <a:tc>
                  <a:txBody>
                    <a:bodyPr/>
                    <a:lstStyle/>
                    <a:p>
                      <a:pPr algn="ctr"/>
                      <a:r>
                        <a:rPr lang="sk-SK" sz="1200" b="1" noProof="0" dirty="0" err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Class</a:t>
                      </a:r>
                      <a:r>
                        <a:rPr lang="sk-SK" sz="1200" b="1" noProof="0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200" b="1" noProof="0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US" sz="1200" b="1" noProof="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42" marR="17742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sk-SK" sz="1200" b="0" noProof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Crypto-asset</a:t>
                      </a:r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services </a:t>
                      </a:r>
                      <a:r>
                        <a:rPr lang="sk-SK" sz="1200" b="0" noProof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provider</a:t>
                      </a:r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sk-SK" sz="1200" b="0" noProof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for</a:t>
                      </a:r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sk-SK" sz="1200" b="0" noProof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the</a:t>
                      </a:r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sk-SK" sz="1200" b="0" noProof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provision</a:t>
                      </a:r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of </a:t>
                      </a:r>
                      <a:r>
                        <a:rPr lang="sk-SK" sz="1200" b="0" noProof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crypto-asset</a:t>
                      </a:r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services: </a:t>
                      </a:r>
                    </a:p>
                    <a:p>
                      <a:pPr algn="just"/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 </a:t>
                      </a:r>
                      <a:r>
                        <a:rPr lang="sk-SK" sz="1200" b="0" noProof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execution</a:t>
                      </a:r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of </a:t>
                      </a:r>
                      <a:r>
                        <a:rPr lang="sk-SK" sz="1200" b="0" noProof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orders</a:t>
                      </a:r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on </a:t>
                      </a:r>
                      <a:r>
                        <a:rPr lang="sk-SK" sz="1200" b="0" noProof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behalf</a:t>
                      </a:r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of </a:t>
                      </a:r>
                      <a:r>
                        <a:rPr lang="sk-SK" sz="1200" b="0" noProof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client</a:t>
                      </a:r>
                      <a:endParaRPr lang="sk-SK" sz="1200" b="0" noProof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just"/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 </a:t>
                      </a:r>
                      <a:r>
                        <a:rPr lang="sk-SK" sz="1200" b="0" noProof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placement</a:t>
                      </a:r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of </a:t>
                      </a:r>
                      <a:r>
                        <a:rPr lang="sk-SK" sz="1200" b="0" noProof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crypto-assets</a:t>
                      </a:r>
                      <a:endParaRPr lang="sk-SK" sz="1200" b="0" noProof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just"/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 </a:t>
                      </a:r>
                      <a:r>
                        <a:rPr lang="sk-SK" sz="1200" b="0" noProof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provision</a:t>
                      </a:r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of </a:t>
                      </a:r>
                      <a:r>
                        <a:rPr lang="sk-SK" sz="1200" b="0" noProof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crypto-asset</a:t>
                      </a:r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services on </a:t>
                      </a:r>
                      <a:r>
                        <a:rPr lang="sk-SK" sz="1200" b="0" noProof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behalf</a:t>
                      </a:r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of </a:t>
                      </a:r>
                      <a:r>
                        <a:rPr lang="sk-SK" sz="1200" b="0" noProof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client</a:t>
                      </a:r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</a:p>
                    <a:p>
                      <a:pPr algn="just"/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 </a:t>
                      </a:r>
                      <a:r>
                        <a:rPr lang="sk-SK" sz="1200" b="0" noProof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receiving</a:t>
                      </a:r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and </a:t>
                      </a:r>
                      <a:r>
                        <a:rPr lang="sk-SK" sz="1200" b="0" noProof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processing</a:t>
                      </a:r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sk-SK" sz="1200" b="0" noProof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orders</a:t>
                      </a:r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sk-SK" sz="1200" b="0" noProof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related</a:t>
                      </a:r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to </a:t>
                      </a:r>
                      <a:r>
                        <a:rPr lang="sk-SK" sz="1200" b="0" noProof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crypto-assets</a:t>
                      </a:r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on </a:t>
                      </a:r>
                      <a:r>
                        <a:rPr lang="sk-SK" sz="1200" b="0" noProof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behalf</a:t>
                      </a:r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of </a:t>
                      </a:r>
                      <a:r>
                        <a:rPr lang="sk-SK" sz="1200" b="0" noProof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clients</a:t>
                      </a:r>
                      <a:endParaRPr lang="sk-SK" sz="1200" b="0" noProof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just"/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 </a:t>
                      </a:r>
                      <a:r>
                        <a:rPr lang="en-GB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providing advice in the field of crypto-assets</a:t>
                      </a:r>
                      <a:endParaRPr lang="sk-SK" sz="1200" b="0" noProof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just"/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 </a:t>
                      </a:r>
                      <a:r>
                        <a:rPr lang="en-GB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providing crypto asset portfolio management</a:t>
                      </a:r>
                      <a:endParaRPr lang="sk-SK" sz="1200" b="0" noProof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17742" marR="1774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sk-SK" sz="1200" b="1" dirty="0">
                          <a:solidFill>
                            <a:schemeClr val="tx1"/>
                          </a:solidFill>
                          <a:effectLst/>
                        </a:rPr>
                        <a:t> 50 000 €</a:t>
                      </a:r>
                      <a:endParaRPr lang="sk-SK" sz="1200" b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42" marR="1774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465349"/>
                  </a:ext>
                </a:extLst>
              </a:tr>
              <a:tr h="1017292">
                <a:tc>
                  <a:txBody>
                    <a:bodyPr/>
                    <a:lstStyle/>
                    <a:p>
                      <a:pPr algn="ctr"/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Class</a:t>
                      </a:r>
                      <a:r>
                        <a:rPr lang="en-US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2</a:t>
                      </a:r>
                      <a:endParaRPr lang="en-US" sz="1200" noProof="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42" marR="17742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Crypto-asset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service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provider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with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authorization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for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the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provision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of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all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crypto-asset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services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belonging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to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class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1 and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for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: </a:t>
                      </a:r>
                    </a:p>
                    <a:p>
                      <a:pPr marL="175260" indent="-175260" algn="just"/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 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provision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custody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and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administration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crypto-asets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on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behalf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clients</a:t>
                      </a:r>
                      <a:endParaRPr lang="sk-SK" sz="1200" noProof="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5260" indent="-175260" algn="just"/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 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exchange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crypto-assets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for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financial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means</a:t>
                      </a:r>
                      <a:endParaRPr lang="sk-SK" sz="1200" noProof="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5260" indent="-175260" algn="just"/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 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exchange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crypto-assets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for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other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crypto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assets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17742" marR="17742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sk-SK" sz="1200" b="1" dirty="0">
                          <a:effectLst/>
                        </a:rPr>
                        <a:t> 125 000 €</a:t>
                      </a:r>
                      <a:endParaRPr lang="sk-SK" sz="12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42" marR="17742" marT="0" marB="0"/>
                </a:tc>
                <a:extLst>
                  <a:ext uri="{0D108BD9-81ED-4DB2-BD59-A6C34878D82A}">
                    <a16:rowId xmlns:a16="http://schemas.microsoft.com/office/drawing/2014/main" val="2200434937"/>
                  </a:ext>
                </a:extLst>
              </a:tr>
              <a:tr h="575178">
                <a:tc>
                  <a:txBody>
                    <a:bodyPr/>
                    <a:lstStyle/>
                    <a:p>
                      <a:pPr algn="ctr"/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Class</a:t>
                      </a:r>
                      <a:r>
                        <a:rPr lang="en-US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3</a:t>
                      </a:r>
                      <a:endParaRPr lang="en-US" sz="1200" noProof="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42" marR="17742" marT="0" marB="0"/>
                </a:tc>
                <a:tc>
                  <a:txBody>
                    <a:bodyPr/>
                    <a:lstStyle/>
                    <a:p>
                      <a:pPr marL="175260" indent="-175260" algn="just"/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Crypto-asset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service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provider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with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authorization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for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provision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of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all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crypto-asset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services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belonging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to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class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2 and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for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: </a:t>
                      </a:r>
                    </a:p>
                    <a:p>
                      <a:pPr marL="175260" indent="-175260" algn="just"/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operation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of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trading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platform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for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crypto-assets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</a:p>
                  </a:txBody>
                  <a:tcPr marL="17742" marR="17742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sk-SK" sz="1200" b="1" dirty="0">
                          <a:effectLst/>
                        </a:rPr>
                        <a:t> 150 000 €</a:t>
                      </a:r>
                      <a:endParaRPr lang="sk-SK" sz="12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42" marR="17742" marT="0" marB="0"/>
                </a:tc>
                <a:extLst>
                  <a:ext uri="{0D108BD9-81ED-4DB2-BD59-A6C34878D82A}">
                    <a16:rowId xmlns:a16="http://schemas.microsoft.com/office/drawing/2014/main" val="37266422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8675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42FDD88-30F2-4C22-8836-3B739D0A70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sk-SK" b="1" dirty="0" err="1"/>
              <a:t>What</a:t>
            </a:r>
            <a:r>
              <a:rPr lang="sk-SK" b="1" dirty="0"/>
              <a:t> are </a:t>
            </a:r>
            <a:r>
              <a:rPr lang="sk-SK" b="1" dirty="0" err="1"/>
              <a:t>cryptoassets</a:t>
            </a:r>
            <a:r>
              <a:rPr lang="sk-SK" b="1" dirty="0"/>
              <a:t>?</a:t>
            </a:r>
          </a:p>
          <a:p>
            <a:endParaRPr lang="sk-S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564B9-0782-483F-8A43-FFD3458E93E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0" y="1439920"/>
            <a:ext cx="10515600" cy="4852800"/>
          </a:xfrm>
        </p:spPr>
        <p:txBody>
          <a:bodyPr>
            <a:normAutofit/>
          </a:bodyPr>
          <a:lstStyle/>
          <a:p>
            <a:pPr marL="285750" indent="-2857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/>
              <a:t>different expressions – same content? </a:t>
            </a:r>
          </a:p>
          <a:p>
            <a:pPr marL="628650" lvl="1" indent="-1714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800" dirty="0"/>
              <a:t>c</a:t>
            </a:r>
            <a:r>
              <a:rPr lang="en-US" sz="2800" dirty="0" err="1"/>
              <a:t>ryptoassets</a:t>
            </a:r>
            <a:r>
              <a:rPr lang="en-US" sz="2800" dirty="0"/>
              <a:t>, cryptocurrencies, virtual currencies, tokens...</a:t>
            </a:r>
            <a:endParaRPr lang="en-US" sz="2800" b="1" dirty="0"/>
          </a:p>
          <a:p>
            <a:pPr marL="285750" indent="-2857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/>
              <a:t>within MICA, </a:t>
            </a:r>
            <a:r>
              <a:rPr lang="sk-SK" sz="2800" b="1" dirty="0"/>
              <a:t>a</a:t>
            </a:r>
            <a:r>
              <a:rPr lang="en-US" sz="2800" b="1" dirty="0"/>
              <a:t> term „</a:t>
            </a:r>
            <a:r>
              <a:rPr lang="en-US" sz="2800" b="1" dirty="0" err="1"/>
              <a:t>cryptoassets</a:t>
            </a:r>
            <a:r>
              <a:rPr lang="en-US" sz="2800" b="1" dirty="0"/>
              <a:t>“ is used</a:t>
            </a:r>
          </a:p>
          <a:p>
            <a:pPr marL="285750" indent="-2857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/>
              <a:t>definition of the term „</a:t>
            </a:r>
            <a:r>
              <a:rPr lang="en-US" sz="2800" b="1" dirty="0" err="1"/>
              <a:t>cryptoasset</a:t>
            </a:r>
            <a:r>
              <a:rPr lang="en-US" sz="2800" b="1" dirty="0"/>
              <a:t>“</a:t>
            </a:r>
          </a:p>
          <a:p>
            <a:pPr marL="742950" lvl="1" indent="-2857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digital representation of value or right</a:t>
            </a:r>
          </a:p>
          <a:p>
            <a:pPr marL="742950" lvl="1" indent="-2857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800" dirty="0" err="1"/>
              <a:t>which</a:t>
            </a:r>
            <a:r>
              <a:rPr lang="sk-SK" sz="2800" dirty="0"/>
              <a:t> </a:t>
            </a:r>
            <a:r>
              <a:rPr lang="sk-SK" sz="2800" dirty="0" err="1"/>
              <a:t>can</a:t>
            </a:r>
            <a:r>
              <a:rPr lang="en-US" sz="2800" dirty="0"/>
              <a:t> be transferred of stored electronically </a:t>
            </a:r>
          </a:p>
          <a:p>
            <a:pPr marL="742950" lvl="1" indent="-2857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using distributed ledger technology (DLT) or similar technology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9F1E0F-8235-41D6-B40C-C97B3E02B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0CCAC0-D97F-4189-B848-E3B3104BB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2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7320681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62500" lnSpcReduction="20000"/>
          </a:bodyPr>
          <a:lstStyle/>
          <a:p>
            <a:pPr algn="ctr"/>
            <a:r>
              <a:rPr lang="sk-SK" b="1" dirty="0"/>
              <a:t>Title V – </a:t>
            </a:r>
            <a:r>
              <a:rPr lang="sk-SK" b="1" dirty="0" err="1"/>
              <a:t>Specific</a:t>
            </a:r>
            <a:r>
              <a:rPr lang="sk-SK" b="1" dirty="0"/>
              <a:t> </a:t>
            </a:r>
            <a:r>
              <a:rPr lang="sk-SK" b="1" dirty="0" err="1"/>
              <a:t>requests</a:t>
            </a:r>
            <a:r>
              <a:rPr lang="sk-SK" b="1" dirty="0"/>
              <a:t> </a:t>
            </a:r>
            <a:r>
              <a:rPr lang="sk-SK" b="1" dirty="0" err="1"/>
              <a:t>for</a:t>
            </a:r>
            <a:r>
              <a:rPr lang="sk-SK" b="1" dirty="0"/>
              <a:t> </a:t>
            </a:r>
            <a:r>
              <a:rPr lang="sk-SK" b="1" dirty="0" err="1"/>
              <a:t>crypto-asset</a:t>
            </a:r>
            <a:r>
              <a:rPr lang="sk-SK" b="1" dirty="0"/>
              <a:t> services 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0515600" cy="513858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  <a:buFont typeface="+mj-lt"/>
              <a:buAutoNum type="arabicParenR"/>
            </a:pPr>
            <a:r>
              <a:rPr lang="sk-SK" sz="2200" b="1" dirty="0" err="1"/>
              <a:t>Custody</a:t>
            </a:r>
            <a:r>
              <a:rPr lang="sk-SK" sz="2200" b="1" dirty="0"/>
              <a:t> and </a:t>
            </a:r>
            <a:r>
              <a:rPr lang="sk-SK" sz="2200" b="1" dirty="0" err="1"/>
              <a:t>administration</a:t>
            </a:r>
            <a:r>
              <a:rPr lang="sk-SK" sz="2200" b="1" dirty="0"/>
              <a:t> of </a:t>
            </a:r>
            <a:r>
              <a:rPr lang="sk-SK" sz="2200" b="1" dirty="0" err="1"/>
              <a:t>crypto-assets</a:t>
            </a:r>
            <a:r>
              <a:rPr lang="sk-SK" sz="2200" b="1" dirty="0"/>
              <a:t> on </a:t>
            </a:r>
            <a:r>
              <a:rPr lang="sk-SK" sz="2200" b="1" dirty="0" err="1"/>
              <a:t>behalf</a:t>
            </a:r>
            <a:r>
              <a:rPr lang="sk-SK" sz="2200" b="1" dirty="0"/>
              <a:t> of </a:t>
            </a:r>
            <a:r>
              <a:rPr lang="sk-SK" sz="2200" b="1" dirty="0" err="1"/>
              <a:t>clients</a:t>
            </a:r>
            <a:r>
              <a:rPr lang="sk-SK" sz="2200" b="1" dirty="0"/>
              <a:t> </a:t>
            </a:r>
          </a:p>
          <a:p>
            <a:pPr lvl="1">
              <a:lnSpc>
                <a:spcPct val="170000"/>
              </a:lnSpc>
            </a:pPr>
            <a:r>
              <a:rPr lang="sk-SK" sz="1700" dirty="0" err="1"/>
              <a:t>Separated</a:t>
            </a:r>
            <a:r>
              <a:rPr lang="sk-SK" sz="1700" dirty="0"/>
              <a:t> </a:t>
            </a:r>
            <a:r>
              <a:rPr lang="sk-SK" sz="1700" dirty="0" err="1"/>
              <a:t>custody</a:t>
            </a:r>
            <a:r>
              <a:rPr lang="sk-SK" sz="1700" dirty="0"/>
              <a:t> of </a:t>
            </a:r>
            <a:r>
              <a:rPr lang="sk-SK" sz="1700" dirty="0" err="1"/>
              <a:t>client´s</a:t>
            </a:r>
            <a:r>
              <a:rPr lang="sk-SK" sz="1700" dirty="0"/>
              <a:t> </a:t>
            </a:r>
            <a:r>
              <a:rPr lang="sk-SK" sz="1700" dirty="0" err="1"/>
              <a:t>crypto-assets</a:t>
            </a:r>
            <a:r>
              <a:rPr lang="sk-SK" sz="1700" dirty="0"/>
              <a:t> </a:t>
            </a:r>
            <a:r>
              <a:rPr lang="sk-SK" sz="1700" dirty="0" err="1"/>
              <a:t>within</a:t>
            </a:r>
            <a:r>
              <a:rPr lang="sk-SK" sz="1700" dirty="0"/>
              <a:t> DLT </a:t>
            </a:r>
          </a:p>
          <a:p>
            <a:pPr lvl="1">
              <a:lnSpc>
                <a:spcPct val="170000"/>
              </a:lnSpc>
            </a:pPr>
            <a:r>
              <a:rPr lang="sk-SK" sz="1700" dirty="0" err="1"/>
              <a:t>Creditors</a:t>
            </a:r>
            <a:r>
              <a:rPr lang="sk-SK" sz="1700" dirty="0"/>
              <a:t> in </a:t>
            </a:r>
            <a:r>
              <a:rPr lang="sk-SK" sz="1700" dirty="0" err="1"/>
              <a:t>bankrupcy</a:t>
            </a:r>
            <a:r>
              <a:rPr lang="sk-SK" sz="1700" dirty="0"/>
              <a:t> do </a:t>
            </a:r>
            <a:r>
              <a:rPr lang="sk-SK" sz="1700" dirty="0" err="1"/>
              <a:t>not</a:t>
            </a:r>
            <a:r>
              <a:rPr lang="sk-SK" sz="1700" dirty="0"/>
              <a:t> </a:t>
            </a:r>
            <a:r>
              <a:rPr lang="sk-SK" sz="1700" dirty="0" err="1"/>
              <a:t>have</a:t>
            </a:r>
            <a:r>
              <a:rPr lang="sk-SK" sz="1700" dirty="0"/>
              <a:t> </a:t>
            </a:r>
            <a:r>
              <a:rPr lang="sk-SK" sz="1700" dirty="0" err="1"/>
              <a:t>right</a:t>
            </a:r>
            <a:r>
              <a:rPr lang="sk-SK" sz="1700" dirty="0"/>
              <a:t> </a:t>
            </a:r>
            <a:r>
              <a:rPr lang="sk-SK" sz="1700" dirty="0" err="1"/>
              <a:t>for</a:t>
            </a:r>
            <a:r>
              <a:rPr lang="sk-SK" sz="1700" dirty="0"/>
              <a:t> </a:t>
            </a:r>
            <a:r>
              <a:rPr lang="sk-SK" sz="1700" dirty="0" err="1"/>
              <a:t>clients</a:t>
            </a:r>
            <a:r>
              <a:rPr lang="sk-SK" sz="1700" dirty="0"/>
              <a:t>´ </a:t>
            </a:r>
            <a:r>
              <a:rPr lang="sk-SK" sz="1700" dirty="0" err="1"/>
              <a:t>assets</a:t>
            </a:r>
            <a:r>
              <a:rPr lang="sk-SK" sz="1700" dirty="0"/>
              <a:t> </a:t>
            </a:r>
          </a:p>
          <a:p>
            <a:pPr lvl="1">
              <a:lnSpc>
                <a:spcPct val="170000"/>
              </a:lnSpc>
            </a:pPr>
            <a:r>
              <a:rPr lang="sk-SK" sz="1700" dirty="0" err="1"/>
              <a:t>Responsibility</a:t>
            </a:r>
            <a:r>
              <a:rPr lang="sk-SK" sz="1700" dirty="0"/>
              <a:t> </a:t>
            </a:r>
            <a:r>
              <a:rPr lang="sk-SK" sz="1700" dirty="0" err="1"/>
              <a:t>for</a:t>
            </a:r>
            <a:r>
              <a:rPr lang="sk-SK" sz="1700" dirty="0"/>
              <a:t> </a:t>
            </a:r>
            <a:r>
              <a:rPr lang="sk-SK" sz="1700" dirty="0" err="1"/>
              <a:t>loss</a:t>
            </a:r>
            <a:r>
              <a:rPr lang="sk-SK" sz="1700" dirty="0"/>
              <a:t> of </a:t>
            </a:r>
            <a:r>
              <a:rPr lang="sk-SK" sz="1700" dirty="0" err="1"/>
              <a:t>crypto-assets</a:t>
            </a:r>
            <a:r>
              <a:rPr lang="sk-SK" sz="1700" dirty="0"/>
              <a:t> </a:t>
            </a:r>
            <a:r>
              <a:rPr lang="sk-SK" sz="1700" dirty="0" err="1"/>
              <a:t>because</a:t>
            </a:r>
            <a:r>
              <a:rPr lang="sk-SK" sz="1700" dirty="0"/>
              <a:t> of </a:t>
            </a:r>
            <a:r>
              <a:rPr lang="sk-SK" sz="1700" dirty="0" err="1"/>
              <a:t>malfunction</a:t>
            </a:r>
            <a:r>
              <a:rPr lang="sk-SK" sz="1700" dirty="0"/>
              <a:t>  or hacker </a:t>
            </a:r>
            <a:r>
              <a:rPr lang="sk-SK" sz="1700" dirty="0" err="1"/>
              <a:t>atacks</a:t>
            </a:r>
            <a:r>
              <a:rPr lang="sk-SK" sz="1700" dirty="0"/>
              <a:t> </a:t>
            </a:r>
            <a:r>
              <a:rPr lang="sk-SK" sz="1700" dirty="0" err="1"/>
              <a:t>until</a:t>
            </a:r>
            <a:r>
              <a:rPr lang="sk-SK" sz="1700" dirty="0"/>
              <a:t> </a:t>
            </a:r>
            <a:r>
              <a:rPr lang="sk-SK" sz="1700" dirty="0" err="1"/>
              <a:t>the</a:t>
            </a:r>
            <a:r>
              <a:rPr lang="sk-SK" sz="1700" dirty="0"/>
              <a:t> limit of </a:t>
            </a:r>
            <a:r>
              <a:rPr lang="sk-SK" sz="1700" dirty="0" err="1"/>
              <a:t>market</a:t>
            </a:r>
            <a:r>
              <a:rPr lang="sk-SK" sz="1700" dirty="0"/>
              <a:t> </a:t>
            </a:r>
            <a:r>
              <a:rPr lang="sk-SK" sz="1700" dirty="0" err="1"/>
              <a:t>value</a:t>
            </a:r>
            <a:r>
              <a:rPr lang="sk-SK" sz="1700" dirty="0"/>
              <a:t> of </a:t>
            </a:r>
            <a:r>
              <a:rPr lang="sk-SK" sz="1700" dirty="0" err="1"/>
              <a:t>crypto-assets</a:t>
            </a:r>
            <a:r>
              <a:rPr lang="sk-SK" sz="1700" dirty="0"/>
              <a:t> </a:t>
            </a:r>
            <a:r>
              <a:rPr lang="sk-SK" sz="1700" dirty="0" err="1"/>
              <a:t>lost</a:t>
            </a:r>
            <a:r>
              <a:rPr lang="sk-SK" sz="1700" dirty="0"/>
              <a:t> </a:t>
            </a:r>
          </a:p>
          <a:p>
            <a:pPr>
              <a:lnSpc>
                <a:spcPct val="170000"/>
              </a:lnSpc>
              <a:buFont typeface="+mj-lt"/>
              <a:buAutoNum type="arabicParenR"/>
            </a:pPr>
            <a:r>
              <a:rPr lang="sk-SK" sz="2200" b="1" dirty="0" err="1"/>
              <a:t>Operation</a:t>
            </a:r>
            <a:r>
              <a:rPr lang="sk-SK" sz="2200" b="1" dirty="0"/>
              <a:t> of </a:t>
            </a:r>
            <a:r>
              <a:rPr lang="sk-SK" sz="2200" b="1" dirty="0" err="1"/>
              <a:t>trading</a:t>
            </a:r>
            <a:r>
              <a:rPr lang="sk-SK" sz="2200" b="1" dirty="0"/>
              <a:t> </a:t>
            </a:r>
            <a:r>
              <a:rPr lang="sk-SK" sz="2200" b="1" dirty="0" err="1"/>
              <a:t>platform</a:t>
            </a:r>
            <a:r>
              <a:rPr lang="sk-SK" sz="2200" b="1" dirty="0"/>
              <a:t> </a:t>
            </a:r>
            <a:r>
              <a:rPr lang="sk-SK" sz="2200" b="1" dirty="0" err="1"/>
              <a:t>for</a:t>
            </a:r>
            <a:r>
              <a:rPr lang="sk-SK" sz="2200" b="1" dirty="0"/>
              <a:t> </a:t>
            </a:r>
            <a:r>
              <a:rPr lang="sk-SK" sz="2200" b="1" dirty="0" err="1"/>
              <a:t>crypto-assets</a:t>
            </a:r>
            <a:r>
              <a:rPr lang="sk-SK" sz="2200" b="1" dirty="0"/>
              <a:t> </a:t>
            </a:r>
          </a:p>
          <a:p>
            <a:pPr lvl="1">
              <a:lnSpc>
                <a:spcPct val="170000"/>
              </a:lnSpc>
            </a:pPr>
            <a:r>
              <a:rPr lang="sk-SK" sz="1700" dirty="0"/>
              <a:t>B</a:t>
            </a:r>
            <a:r>
              <a:rPr lang="en-GB" sz="1700" dirty="0" err="1"/>
              <a:t>efore</a:t>
            </a:r>
            <a:r>
              <a:rPr lang="en-GB" sz="1700" dirty="0"/>
              <a:t> accepting crypto-assets for trading, providers ensure that this crypto-asset complies with the operating rules of the trading platform (e.g. ban on trading privacy coins, publication of white paper, etc.)</a:t>
            </a:r>
            <a:endParaRPr lang="sk-SK" sz="1700" dirty="0"/>
          </a:p>
          <a:p>
            <a:pPr lvl="1">
              <a:lnSpc>
                <a:spcPct val="170000"/>
              </a:lnSpc>
            </a:pPr>
            <a:r>
              <a:rPr lang="sk-SK" sz="1700" dirty="0" err="1"/>
              <a:t>Interdiction</a:t>
            </a:r>
            <a:r>
              <a:rPr lang="sk-SK" sz="1700" dirty="0"/>
              <a:t> of </a:t>
            </a:r>
            <a:r>
              <a:rPr lang="sk-SK" sz="1700" dirty="0" err="1"/>
              <a:t>trading</a:t>
            </a:r>
            <a:r>
              <a:rPr lang="sk-SK" sz="1700" dirty="0"/>
              <a:t> on </a:t>
            </a:r>
            <a:r>
              <a:rPr lang="sk-SK" sz="1700" dirty="0" err="1"/>
              <a:t>behalf</a:t>
            </a:r>
            <a:r>
              <a:rPr lang="sk-SK" sz="1700" dirty="0"/>
              <a:t> of </a:t>
            </a:r>
            <a:r>
              <a:rPr lang="sk-SK" sz="1700" dirty="0" err="1"/>
              <a:t>own</a:t>
            </a:r>
            <a:r>
              <a:rPr lang="sk-SK" sz="1700" dirty="0"/>
              <a:t> </a:t>
            </a:r>
            <a:r>
              <a:rPr lang="sk-SK" sz="1700" dirty="0" err="1"/>
              <a:t>account</a:t>
            </a:r>
            <a:r>
              <a:rPr lang="sk-SK" sz="1700" dirty="0"/>
              <a:t> on </a:t>
            </a:r>
            <a:r>
              <a:rPr lang="sk-SK" sz="1700" dirty="0" err="1"/>
              <a:t>the</a:t>
            </a:r>
            <a:r>
              <a:rPr lang="sk-SK" sz="1700" dirty="0"/>
              <a:t> </a:t>
            </a:r>
            <a:r>
              <a:rPr lang="sk-SK" sz="1700" dirty="0" err="1"/>
              <a:t>given</a:t>
            </a:r>
            <a:r>
              <a:rPr lang="sk-SK" sz="1700" dirty="0"/>
              <a:t> </a:t>
            </a:r>
            <a:r>
              <a:rPr lang="sk-SK" sz="1700" dirty="0" err="1"/>
              <a:t>platform</a:t>
            </a:r>
            <a:r>
              <a:rPr lang="sk-SK" sz="1700" dirty="0"/>
              <a:t> </a:t>
            </a:r>
          </a:p>
          <a:p>
            <a:pPr lvl="1">
              <a:lnSpc>
                <a:spcPct val="170000"/>
              </a:lnSpc>
            </a:pPr>
            <a:r>
              <a:rPr lang="sk-SK" sz="1700" dirty="0" err="1"/>
              <a:t>Duty</a:t>
            </a:r>
            <a:r>
              <a:rPr lang="sk-SK" sz="1700" dirty="0"/>
              <a:t> to </a:t>
            </a:r>
            <a:r>
              <a:rPr lang="sk-SK" sz="1700" dirty="0" err="1"/>
              <a:t>start</a:t>
            </a:r>
            <a:r>
              <a:rPr lang="sk-SK" sz="1700" dirty="0"/>
              <a:t> </a:t>
            </a:r>
            <a:r>
              <a:rPr lang="sk-SK" sz="1700" dirty="0" err="1"/>
              <a:t>settlement</a:t>
            </a:r>
            <a:r>
              <a:rPr lang="sk-SK" sz="1700" dirty="0"/>
              <a:t> of </a:t>
            </a:r>
            <a:r>
              <a:rPr lang="sk-SK" sz="1700" dirty="0" err="1"/>
              <a:t>transaction</a:t>
            </a:r>
            <a:r>
              <a:rPr lang="sk-SK" sz="1700" dirty="0"/>
              <a:t> </a:t>
            </a:r>
            <a:r>
              <a:rPr lang="sk-SK" sz="1700" dirty="0" err="1"/>
              <a:t>until</a:t>
            </a:r>
            <a:r>
              <a:rPr lang="sk-SK" sz="1700" dirty="0"/>
              <a:t> 24 </a:t>
            </a:r>
            <a:r>
              <a:rPr lang="sk-SK" sz="1700" dirty="0" err="1"/>
              <a:t>hours</a:t>
            </a:r>
            <a:r>
              <a:rPr lang="sk-SK" sz="1700" dirty="0"/>
              <a:t> </a:t>
            </a:r>
            <a:r>
              <a:rPr lang="sk-SK" sz="1700" dirty="0" err="1"/>
              <a:t>from</a:t>
            </a:r>
            <a:r>
              <a:rPr lang="sk-SK" sz="1700" dirty="0"/>
              <a:t> </a:t>
            </a:r>
            <a:r>
              <a:rPr lang="sk-SK" sz="1700" dirty="0" err="1"/>
              <a:t>its</a:t>
            </a:r>
            <a:r>
              <a:rPr lang="sk-SK" sz="1700" dirty="0"/>
              <a:t> </a:t>
            </a:r>
            <a:r>
              <a:rPr lang="sk-SK" sz="1700" dirty="0" err="1"/>
              <a:t>beginning</a:t>
            </a:r>
            <a:r>
              <a:rPr lang="sk-SK" sz="1700" dirty="0"/>
              <a:t> </a:t>
            </a:r>
          </a:p>
          <a:p>
            <a:pPr>
              <a:lnSpc>
                <a:spcPct val="170000"/>
              </a:lnSpc>
              <a:buFont typeface="+mj-lt"/>
              <a:buAutoNum type="arabicParenR"/>
            </a:pPr>
            <a:r>
              <a:rPr lang="sk-SK" sz="2200" b="1" dirty="0"/>
              <a:t>Exchange of </a:t>
            </a:r>
            <a:r>
              <a:rPr lang="sk-SK" sz="2200" b="1" dirty="0" err="1"/>
              <a:t>crypto-assets</a:t>
            </a:r>
            <a:r>
              <a:rPr lang="sk-SK" sz="2200" b="1" dirty="0"/>
              <a:t> </a:t>
            </a:r>
            <a:r>
              <a:rPr lang="sk-SK" sz="2200" b="1" dirty="0" err="1"/>
              <a:t>for</a:t>
            </a:r>
            <a:r>
              <a:rPr lang="sk-SK" sz="2200" b="1" dirty="0"/>
              <a:t> </a:t>
            </a:r>
            <a:r>
              <a:rPr lang="sk-SK" sz="2200" b="1" dirty="0" err="1"/>
              <a:t>financial</a:t>
            </a:r>
            <a:r>
              <a:rPr lang="sk-SK" sz="2200" b="1" dirty="0"/>
              <a:t> </a:t>
            </a:r>
            <a:r>
              <a:rPr lang="sk-SK" sz="2200" b="1" dirty="0" err="1"/>
              <a:t>means</a:t>
            </a:r>
            <a:r>
              <a:rPr lang="sk-SK" sz="2200" b="1" dirty="0"/>
              <a:t> and </a:t>
            </a:r>
            <a:r>
              <a:rPr lang="sk-SK" sz="2200" b="1" dirty="0" err="1"/>
              <a:t>exchange</a:t>
            </a:r>
            <a:r>
              <a:rPr lang="sk-SK" sz="2200" b="1" dirty="0"/>
              <a:t> of </a:t>
            </a:r>
            <a:r>
              <a:rPr lang="sk-SK" sz="2200" b="1" dirty="0" err="1"/>
              <a:t>crypto-assets</a:t>
            </a:r>
            <a:r>
              <a:rPr lang="sk-SK" sz="2200" b="1" dirty="0"/>
              <a:t> </a:t>
            </a:r>
            <a:r>
              <a:rPr lang="sk-SK" sz="2200" b="1" dirty="0" err="1"/>
              <a:t>for</a:t>
            </a:r>
            <a:r>
              <a:rPr lang="sk-SK" sz="2200" b="1" dirty="0"/>
              <a:t> </a:t>
            </a:r>
            <a:r>
              <a:rPr lang="sk-SK" sz="2200" b="1" dirty="0" err="1"/>
              <a:t>other</a:t>
            </a:r>
            <a:r>
              <a:rPr lang="sk-SK" sz="2200" b="1" dirty="0"/>
              <a:t> </a:t>
            </a:r>
            <a:r>
              <a:rPr lang="sk-SK" sz="2200" b="1" dirty="0" err="1"/>
              <a:t>crypto-assets</a:t>
            </a:r>
            <a:r>
              <a:rPr lang="sk-SK" sz="2200" b="1" dirty="0"/>
              <a:t> </a:t>
            </a:r>
          </a:p>
          <a:p>
            <a:pPr lvl="1">
              <a:lnSpc>
                <a:spcPct val="170000"/>
              </a:lnSpc>
            </a:pPr>
            <a:r>
              <a:rPr lang="sk-SK" sz="1700" dirty="0" err="1"/>
              <a:t>Have</a:t>
            </a:r>
            <a:r>
              <a:rPr lang="sk-SK" sz="1700" dirty="0"/>
              <a:t> to </a:t>
            </a:r>
            <a:r>
              <a:rPr lang="sk-SK" sz="1700" dirty="0" err="1"/>
              <a:t>publish</a:t>
            </a:r>
            <a:r>
              <a:rPr lang="sk-SK" sz="1700" dirty="0"/>
              <a:t> a </a:t>
            </a:r>
            <a:r>
              <a:rPr lang="sk-SK" sz="1700" dirty="0" err="1"/>
              <a:t>fixed</a:t>
            </a:r>
            <a:r>
              <a:rPr lang="sk-SK" sz="1700" dirty="0"/>
              <a:t> </a:t>
            </a:r>
            <a:r>
              <a:rPr lang="sk-SK" sz="1700" dirty="0" err="1"/>
              <a:t>offer</a:t>
            </a:r>
            <a:r>
              <a:rPr lang="sk-SK" sz="1700" dirty="0"/>
              <a:t> of </a:t>
            </a:r>
            <a:r>
              <a:rPr lang="sk-SK" sz="1700" dirty="0" err="1"/>
              <a:t>crypto-assets</a:t>
            </a:r>
            <a:r>
              <a:rPr lang="sk-SK" sz="1700" dirty="0"/>
              <a:t> or </a:t>
            </a:r>
            <a:r>
              <a:rPr lang="sk-SK" sz="1700" dirty="0" err="1"/>
              <a:t>method</a:t>
            </a:r>
            <a:r>
              <a:rPr lang="sk-SK" sz="1700" dirty="0"/>
              <a:t> of </a:t>
            </a:r>
            <a:r>
              <a:rPr lang="sk-SK" sz="1700" dirty="0" err="1"/>
              <a:t>setting</a:t>
            </a:r>
            <a:r>
              <a:rPr lang="sk-SK" sz="1700" dirty="0"/>
              <a:t> of </a:t>
            </a:r>
            <a:r>
              <a:rPr lang="sk-SK" sz="1700" dirty="0" err="1"/>
              <a:t>price</a:t>
            </a:r>
            <a:r>
              <a:rPr lang="sk-SK" sz="1700" dirty="0"/>
              <a:t>  of </a:t>
            </a:r>
            <a:r>
              <a:rPr lang="sk-SK" sz="1700" dirty="0" err="1"/>
              <a:t>crypto-assets</a:t>
            </a:r>
            <a:r>
              <a:rPr lang="sk-SK" sz="1700" dirty="0"/>
              <a:t>, </a:t>
            </a:r>
            <a:r>
              <a:rPr lang="sk-SK" sz="1700" dirty="0" err="1"/>
              <a:t>which</a:t>
            </a:r>
            <a:r>
              <a:rPr lang="sk-SK" sz="1700" dirty="0"/>
              <a:t> </a:t>
            </a:r>
            <a:r>
              <a:rPr lang="sk-SK" sz="1700" dirty="0" err="1"/>
              <a:t>they</a:t>
            </a:r>
            <a:r>
              <a:rPr lang="sk-SK" sz="1700" dirty="0"/>
              <a:t> </a:t>
            </a:r>
            <a:r>
              <a:rPr lang="sk-SK" sz="1700" dirty="0" err="1"/>
              <a:t>offer</a:t>
            </a:r>
            <a:r>
              <a:rPr lang="sk-SK" sz="1700" dirty="0"/>
              <a:t> </a:t>
            </a:r>
            <a:r>
              <a:rPr lang="sk-SK" sz="1700" dirty="0" err="1"/>
              <a:t>for</a:t>
            </a:r>
            <a:r>
              <a:rPr lang="sk-SK" sz="1700" dirty="0"/>
              <a:t> </a:t>
            </a:r>
            <a:r>
              <a:rPr lang="sk-SK" sz="1700" dirty="0" err="1"/>
              <a:t>exchange</a:t>
            </a:r>
            <a:r>
              <a:rPr lang="sk-SK" sz="1700" dirty="0"/>
              <a:t>  </a:t>
            </a:r>
          </a:p>
          <a:p>
            <a:pPr>
              <a:lnSpc>
                <a:spcPct val="170000"/>
              </a:lnSpc>
              <a:buFont typeface="+mj-lt"/>
              <a:buAutoNum type="arabicParenR"/>
            </a:pPr>
            <a:r>
              <a:rPr lang="sk-SK" sz="2200" b="1" dirty="0" err="1"/>
              <a:t>Execution</a:t>
            </a:r>
            <a:r>
              <a:rPr lang="sk-SK" sz="2200" b="1" dirty="0"/>
              <a:t> of </a:t>
            </a:r>
            <a:r>
              <a:rPr lang="sk-SK" sz="2200" b="1" dirty="0" err="1"/>
              <a:t>order</a:t>
            </a:r>
            <a:r>
              <a:rPr lang="sk-SK" sz="2200" b="1" dirty="0"/>
              <a:t> </a:t>
            </a:r>
            <a:r>
              <a:rPr lang="sk-SK" sz="2200" b="1" dirty="0" err="1"/>
              <a:t>concerning</a:t>
            </a:r>
            <a:r>
              <a:rPr lang="sk-SK" sz="2200" b="1" dirty="0"/>
              <a:t> </a:t>
            </a:r>
            <a:r>
              <a:rPr lang="sk-SK" sz="2200" b="1" dirty="0" err="1"/>
              <a:t>crypto-assets</a:t>
            </a:r>
            <a:r>
              <a:rPr lang="sk-SK" sz="2200" b="1" dirty="0"/>
              <a:t> on </a:t>
            </a:r>
            <a:r>
              <a:rPr lang="sk-SK" sz="2200" b="1" dirty="0" err="1"/>
              <a:t>behalf</a:t>
            </a:r>
            <a:r>
              <a:rPr lang="sk-SK" sz="2200" b="1" dirty="0"/>
              <a:t> of </a:t>
            </a:r>
            <a:r>
              <a:rPr lang="sk-SK" sz="2200" b="1" dirty="0" err="1"/>
              <a:t>clients</a:t>
            </a:r>
            <a:r>
              <a:rPr lang="sk-SK" sz="2200" b="1" dirty="0"/>
              <a:t> </a:t>
            </a:r>
          </a:p>
          <a:p>
            <a:pPr lvl="1">
              <a:lnSpc>
                <a:spcPct val="170000"/>
              </a:lnSpc>
            </a:pPr>
            <a:r>
              <a:rPr lang="en-GB" sz="1700" dirty="0"/>
              <a:t>They</a:t>
            </a:r>
            <a:r>
              <a:rPr lang="sk-SK" sz="1700" dirty="0"/>
              <a:t> </a:t>
            </a:r>
            <a:r>
              <a:rPr lang="sk-SK" sz="1700" dirty="0" err="1"/>
              <a:t>shall</a:t>
            </a:r>
            <a:r>
              <a:rPr lang="en-GB" sz="1700" dirty="0"/>
              <a:t> ensure the best possible outcome for their clients, unless the crypto-asset service provider concerned executes the crypto-asset instructions based on the specific instructions given by its clients</a:t>
            </a:r>
            <a:endParaRPr lang="sk-SK" sz="1700" dirty="0"/>
          </a:p>
          <a:p>
            <a:pPr lvl="1">
              <a:lnSpc>
                <a:spcPct val="170000"/>
              </a:lnSpc>
            </a:pPr>
            <a:r>
              <a:rPr lang="sk-SK" sz="1700" dirty="0" err="1"/>
              <a:t>Have</a:t>
            </a:r>
            <a:r>
              <a:rPr lang="sk-SK" sz="1700" dirty="0"/>
              <a:t> </a:t>
            </a:r>
            <a:r>
              <a:rPr lang="sk-SK" sz="1700" dirty="0" err="1"/>
              <a:t>duty</a:t>
            </a:r>
            <a:r>
              <a:rPr lang="sk-SK" sz="1700" dirty="0"/>
              <a:t> to </a:t>
            </a:r>
            <a:r>
              <a:rPr lang="sk-SK" sz="1700" dirty="0" err="1"/>
              <a:t>inform</a:t>
            </a:r>
            <a:r>
              <a:rPr lang="sk-SK" sz="1700" dirty="0"/>
              <a:t> </a:t>
            </a:r>
            <a:r>
              <a:rPr lang="sk-SK" sz="1700" dirty="0" err="1"/>
              <a:t>clients</a:t>
            </a:r>
            <a:r>
              <a:rPr lang="sk-SK" sz="1700" dirty="0"/>
              <a:t> on </a:t>
            </a:r>
            <a:r>
              <a:rPr lang="sk-SK" sz="1700" dirty="0" err="1"/>
              <a:t>rules</a:t>
            </a:r>
            <a:r>
              <a:rPr lang="sk-SK" sz="1700" dirty="0"/>
              <a:t> of </a:t>
            </a:r>
            <a:r>
              <a:rPr lang="sk-SK" sz="1700" dirty="0" err="1"/>
              <a:t>carrying</a:t>
            </a:r>
            <a:r>
              <a:rPr lang="sk-SK" sz="1700" dirty="0"/>
              <a:t> </a:t>
            </a:r>
            <a:r>
              <a:rPr lang="sk-SK" sz="1700" dirty="0" err="1"/>
              <a:t>out</a:t>
            </a:r>
            <a:r>
              <a:rPr lang="sk-SK" sz="1700" dirty="0"/>
              <a:t> </a:t>
            </a:r>
            <a:r>
              <a:rPr lang="sk-SK" sz="1700" dirty="0" err="1"/>
              <a:t>instructions</a:t>
            </a:r>
            <a:r>
              <a:rPr lang="sk-SK" sz="1700" dirty="0"/>
              <a:t> </a:t>
            </a:r>
          </a:p>
          <a:p>
            <a:pPr lvl="1"/>
            <a:endParaRPr lang="sk-SK" sz="1700" b="1" dirty="0"/>
          </a:p>
          <a:p>
            <a:pPr marL="0" indent="0">
              <a:buNone/>
            </a:pPr>
            <a:endParaRPr lang="sk-SK" sz="2200" b="1" dirty="0"/>
          </a:p>
          <a:p>
            <a:pPr marL="0" indent="0">
              <a:buNone/>
            </a:pPr>
            <a:endParaRPr lang="sk-SK" sz="2200" b="1" dirty="0"/>
          </a:p>
          <a:p>
            <a:pPr lvl="1"/>
            <a:endParaRPr lang="sk-SK" sz="1200" dirty="0"/>
          </a:p>
          <a:p>
            <a:pPr lvl="1"/>
            <a:endParaRPr lang="sk-SK" sz="1200" dirty="0"/>
          </a:p>
          <a:p>
            <a:pPr lvl="1"/>
            <a:endParaRPr lang="sk-SK" sz="1200" b="1" dirty="0"/>
          </a:p>
          <a:p>
            <a:pPr lvl="1"/>
            <a:endParaRPr lang="sk-SK" sz="1200" b="1" dirty="0"/>
          </a:p>
          <a:p>
            <a:pPr lvl="1"/>
            <a:endParaRPr lang="sk-SK" sz="1200" b="1" dirty="0"/>
          </a:p>
          <a:p>
            <a:endParaRPr lang="sk-SK" sz="1700" b="1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20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608208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0515600" cy="5138586"/>
          </a:xfrm>
        </p:spPr>
        <p:txBody>
          <a:bodyPr>
            <a:normAutofit lnSpcReduction="10000"/>
          </a:bodyPr>
          <a:lstStyle/>
          <a:p>
            <a:pPr>
              <a:lnSpc>
                <a:spcPct val="160000"/>
              </a:lnSpc>
              <a:buFont typeface="+mj-lt"/>
              <a:buAutoNum type="arabicParenR" startAt="5"/>
            </a:pPr>
            <a:r>
              <a:rPr lang="sk-SK" sz="1200" b="1" dirty="0"/>
              <a:t> </a:t>
            </a:r>
            <a:r>
              <a:rPr lang="sk-SK" sz="1400" b="1" dirty="0" err="1"/>
              <a:t>Placement</a:t>
            </a:r>
            <a:r>
              <a:rPr lang="sk-SK" sz="1400" b="1" dirty="0"/>
              <a:t> of </a:t>
            </a:r>
            <a:r>
              <a:rPr lang="sk-SK" sz="1400" b="1" dirty="0" err="1"/>
              <a:t>crypto-assets</a:t>
            </a:r>
            <a:endParaRPr lang="sk-SK" sz="1400" b="1" dirty="0"/>
          </a:p>
          <a:p>
            <a:pPr marL="914400" lvl="1">
              <a:lnSpc>
                <a:spcPct val="160000"/>
              </a:lnSpc>
            </a:pPr>
            <a:r>
              <a:rPr lang="sk-SK" sz="1050" dirty="0" err="1"/>
              <a:t>Have</a:t>
            </a:r>
            <a:r>
              <a:rPr lang="sk-SK" sz="1050" dirty="0"/>
              <a:t> to </a:t>
            </a:r>
            <a:r>
              <a:rPr lang="sk-SK" sz="1050" dirty="0" err="1"/>
              <a:t>notify</a:t>
            </a:r>
            <a:r>
              <a:rPr lang="sk-SK" sz="1050" dirty="0"/>
              <a:t> in </a:t>
            </a:r>
            <a:r>
              <a:rPr lang="sk-SK" sz="1050" dirty="0" err="1"/>
              <a:t>advance</a:t>
            </a:r>
            <a:endParaRPr lang="sk-SK" sz="1050" dirty="0"/>
          </a:p>
          <a:p>
            <a:pPr marL="571500" lvl="1" indent="0">
              <a:lnSpc>
                <a:spcPct val="160000"/>
              </a:lnSpc>
              <a:buNone/>
            </a:pPr>
            <a:r>
              <a:rPr lang="sk-SK" sz="1050" dirty="0"/>
              <a:t>a) type of </a:t>
            </a:r>
            <a:r>
              <a:rPr lang="sk-SK" sz="1050" dirty="0" err="1"/>
              <a:t>planned</a:t>
            </a:r>
            <a:r>
              <a:rPr lang="sk-SK" sz="1050" dirty="0"/>
              <a:t> </a:t>
            </a:r>
            <a:r>
              <a:rPr lang="sk-SK" sz="1050" dirty="0" err="1"/>
              <a:t>placement</a:t>
            </a:r>
            <a:r>
              <a:rPr lang="sk-SK" sz="1050" dirty="0"/>
              <a:t> </a:t>
            </a:r>
            <a:r>
              <a:rPr lang="sk-SK" sz="1050" dirty="0" err="1"/>
              <a:t>including</a:t>
            </a:r>
            <a:r>
              <a:rPr lang="sk-SK" sz="1050" dirty="0"/>
              <a:t> </a:t>
            </a:r>
            <a:r>
              <a:rPr lang="sk-SK" sz="1050" dirty="0" err="1"/>
              <a:t>the</a:t>
            </a:r>
            <a:r>
              <a:rPr lang="sk-SK" sz="1050" dirty="0"/>
              <a:t> </a:t>
            </a:r>
            <a:r>
              <a:rPr lang="sk-SK" sz="1050" dirty="0" err="1"/>
              <a:t>fact</a:t>
            </a:r>
            <a:r>
              <a:rPr lang="sk-SK" sz="1050" dirty="0"/>
              <a:t> </a:t>
            </a:r>
            <a:r>
              <a:rPr lang="sk-SK" sz="1050" dirty="0" err="1"/>
              <a:t>whether</a:t>
            </a:r>
            <a:r>
              <a:rPr lang="sk-SK" sz="1050" dirty="0"/>
              <a:t> </a:t>
            </a:r>
            <a:r>
              <a:rPr lang="sk-SK" sz="1050" dirty="0" err="1"/>
              <a:t>there</a:t>
            </a:r>
            <a:r>
              <a:rPr lang="sk-SK" sz="1050" dirty="0"/>
              <a:t> </a:t>
            </a:r>
            <a:r>
              <a:rPr lang="sk-SK" sz="1050" dirty="0" err="1"/>
              <a:t>is</a:t>
            </a:r>
            <a:r>
              <a:rPr lang="sk-SK" sz="1050" dirty="0"/>
              <a:t> a </a:t>
            </a:r>
            <a:r>
              <a:rPr lang="sk-SK" sz="1050" dirty="0" err="1"/>
              <a:t>minimal</a:t>
            </a:r>
            <a:r>
              <a:rPr lang="sk-SK" sz="1050" dirty="0"/>
              <a:t> </a:t>
            </a:r>
            <a:r>
              <a:rPr lang="sk-SK" sz="1050" dirty="0" err="1"/>
              <a:t>sum</a:t>
            </a:r>
            <a:r>
              <a:rPr lang="sk-SK" sz="1050" dirty="0"/>
              <a:t> of </a:t>
            </a:r>
            <a:r>
              <a:rPr lang="sk-SK" sz="1050" dirty="0" err="1"/>
              <a:t>purchase</a:t>
            </a:r>
            <a:r>
              <a:rPr lang="sk-SK" sz="1050" dirty="0"/>
              <a:t> or </a:t>
            </a:r>
            <a:r>
              <a:rPr lang="sk-SK" sz="1050" dirty="0" err="1"/>
              <a:t>not</a:t>
            </a:r>
            <a:r>
              <a:rPr lang="sk-SK" sz="1050" dirty="0"/>
              <a:t> ;</a:t>
            </a:r>
          </a:p>
          <a:p>
            <a:pPr marL="571500" lvl="1" indent="0">
              <a:lnSpc>
                <a:spcPct val="160000"/>
              </a:lnSpc>
              <a:buNone/>
            </a:pPr>
            <a:r>
              <a:rPr lang="sk-SK" sz="1050" dirty="0"/>
              <a:t>b) </a:t>
            </a:r>
            <a:r>
              <a:rPr lang="en-GB" sz="1050" dirty="0"/>
              <a:t>information on the amount of transaction fees associated with the service for the proposed operation;</a:t>
            </a:r>
            <a:endParaRPr lang="sk-SK" sz="1050" dirty="0"/>
          </a:p>
          <a:p>
            <a:pPr marL="571500" lvl="1" indent="0">
              <a:lnSpc>
                <a:spcPct val="160000"/>
              </a:lnSpc>
              <a:buNone/>
            </a:pPr>
            <a:r>
              <a:rPr lang="sk-SK" sz="1050" dirty="0"/>
              <a:t>c) </a:t>
            </a:r>
            <a:r>
              <a:rPr lang="en-GB" sz="1050" dirty="0"/>
              <a:t>the anticipated timing, procedure and cost of the proposed operation;</a:t>
            </a:r>
            <a:endParaRPr lang="sk-SK" sz="1050" dirty="0"/>
          </a:p>
          <a:p>
            <a:pPr marL="571500" lvl="1" indent="0">
              <a:lnSpc>
                <a:spcPct val="160000"/>
              </a:lnSpc>
              <a:buNone/>
            </a:pPr>
            <a:r>
              <a:rPr lang="sk-SK" sz="1050" dirty="0"/>
              <a:t>d) </a:t>
            </a:r>
            <a:r>
              <a:rPr lang="sk-SK" sz="1050" dirty="0" err="1"/>
              <a:t>information</a:t>
            </a:r>
            <a:r>
              <a:rPr lang="sk-SK" sz="1050" dirty="0"/>
              <a:t> </a:t>
            </a:r>
            <a:r>
              <a:rPr lang="sk-SK" sz="1050" dirty="0" err="1"/>
              <a:t>about</a:t>
            </a:r>
            <a:r>
              <a:rPr lang="sk-SK" sz="1050" dirty="0"/>
              <a:t> </a:t>
            </a:r>
            <a:r>
              <a:rPr lang="sk-SK" sz="1050" dirty="0" err="1"/>
              <a:t>the</a:t>
            </a:r>
            <a:r>
              <a:rPr lang="sk-SK" sz="1050" dirty="0"/>
              <a:t> </a:t>
            </a:r>
            <a:r>
              <a:rPr lang="sk-SK" sz="1050" dirty="0" err="1"/>
              <a:t>target</a:t>
            </a:r>
            <a:r>
              <a:rPr lang="sk-SK" sz="1050" dirty="0"/>
              <a:t> </a:t>
            </a:r>
            <a:r>
              <a:rPr lang="sk-SK" sz="1050" dirty="0" err="1"/>
              <a:t>group</a:t>
            </a:r>
            <a:r>
              <a:rPr lang="sk-SK" sz="1050" dirty="0"/>
              <a:t> of </a:t>
            </a:r>
            <a:r>
              <a:rPr lang="sk-SK" sz="1050" dirty="0" err="1"/>
              <a:t>buyers</a:t>
            </a:r>
            <a:r>
              <a:rPr lang="sk-SK" sz="1050" dirty="0"/>
              <a:t>.</a:t>
            </a:r>
          </a:p>
          <a:p>
            <a:pPr>
              <a:lnSpc>
                <a:spcPct val="160000"/>
              </a:lnSpc>
              <a:buFont typeface="+mj-lt"/>
              <a:buAutoNum type="arabicParenR" startAt="5"/>
            </a:pPr>
            <a:r>
              <a:rPr lang="sk-SK" sz="1400" b="1" dirty="0" err="1"/>
              <a:t>Receiving</a:t>
            </a:r>
            <a:r>
              <a:rPr lang="sk-SK" sz="1400" b="1" dirty="0"/>
              <a:t> and </a:t>
            </a:r>
            <a:r>
              <a:rPr lang="sk-SK" sz="1400" b="1" dirty="0" err="1"/>
              <a:t>processing</a:t>
            </a:r>
            <a:r>
              <a:rPr lang="sk-SK" sz="1400" b="1" dirty="0"/>
              <a:t> </a:t>
            </a:r>
            <a:r>
              <a:rPr lang="sk-SK" sz="1400" b="1" dirty="0" err="1"/>
              <a:t>orders</a:t>
            </a:r>
            <a:r>
              <a:rPr lang="sk-SK" sz="1400" b="1" dirty="0"/>
              <a:t> </a:t>
            </a:r>
            <a:r>
              <a:rPr lang="sk-SK" sz="1400" b="1" dirty="0" err="1"/>
              <a:t>related</a:t>
            </a:r>
            <a:r>
              <a:rPr lang="sk-SK" sz="1400" b="1" dirty="0"/>
              <a:t> on </a:t>
            </a:r>
            <a:r>
              <a:rPr lang="sk-SK" sz="1400" b="1" dirty="0" err="1"/>
              <a:t>crypto-assets</a:t>
            </a:r>
            <a:r>
              <a:rPr lang="sk-SK" sz="1400" b="1" dirty="0"/>
              <a:t> on </a:t>
            </a:r>
            <a:r>
              <a:rPr lang="sk-SK" sz="1400" b="1" dirty="0" err="1"/>
              <a:t>behalf</a:t>
            </a:r>
            <a:r>
              <a:rPr lang="sk-SK" sz="1400" b="1" dirty="0"/>
              <a:t> of </a:t>
            </a:r>
            <a:r>
              <a:rPr lang="sk-SK" sz="1400" b="1" dirty="0" err="1"/>
              <a:t>clients</a:t>
            </a:r>
            <a:endParaRPr lang="sk-SK" sz="1400" b="1" dirty="0"/>
          </a:p>
          <a:p>
            <a:pPr marL="914400" lvl="1">
              <a:lnSpc>
                <a:spcPct val="160000"/>
              </a:lnSpc>
            </a:pPr>
            <a:r>
              <a:rPr lang="en-GB" sz="1050" dirty="0"/>
              <a:t>they must not receive any reward, discount or non-monetary benefit for redirecting instructions received from clients to a specific trading platform for </a:t>
            </a:r>
            <a:r>
              <a:rPr lang="en-GB" sz="1050" dirty="0" err="1"/>
              <a:t>cryptoassets</a:t>
            </a:r>
            <a:endParaRPr lang="sk-SK" sz="1050" dirty="0"/>
          </a:p>
          <a:p>
            <a:pPr marL="914400" lvl="1">
              <a:lnSpc>
                <a:spcPct val="160000"/>
              </a:lnSpc>
            </a:pPr>
            <a:r>
              <a:rPr lang="sk-SK" sz="1050" dirty="0" err="1"/>
              <a:t>cannot</a:t>
            </a:r>
            <a:r>
              <a:rPr lang="sk-SK" sz="1050" dirty="0"/>
              <a:t> </a:t>
            </a:r>
            <a:r>
              <a:rPr lang="sk-SK" sz="1050" dirty="0" err="1"/>
              <a:t>abuse</a:t>
            </a:r>
            <a:r>
              <a:rPr lang="sk-SK" sz="1050" dirty="0"/>
              <a:t> </a:t>
            </a:r>
            <a:r>
              <a:rPr lang="sk-SK" sz="1050" dirty="0" err="1"/>
              <a:t>information</a:t>
            </a:r>
            <a:r>
              <a:rPr lang="sk-SK" sz="1050" dirty="0"/>
              <a:t> </a:t>
            </a:r>
            <a:r>
              <a:rPr lang="sk-SK" sz="1050" dirty="0" err="1"/>
              <a:t>concerning</a:t>
            </a:r>
            <a:r>
              <a:rPr lang="sk-SK" sz="1050" dirty="0"/>
              <a:t> </a:t>
            </a:r>
            <a:r>
              <a:rPr lang="sk-SK" sz="1050" dirty="0" err="1"/>
              <a:t>unexecuted</a:t>
            </a:r>
            <a:r>
              <a:rPr lang="sk-SK" sz="1050" dirty="0"/>
              <a:t> </a:t>
            </a:r>
            <a:r>
              <a:rPr lang="sk-SK" sz="1050" dirty="0" err="1"/>
              <a:t>clients</a:t>
            </a:r>
            <a:r>
              <a:rPr lang="sk-SK" sz="1050" dirty="0"/>
              <a:t>´ </a:t>
            </a:r>
            <a:r>
              <a:rPr lang="sk-SK" sz="1050" dirty="0" err="1"/>
              <a:t>instructions</a:t>
            </a:r>
            <a:r>
              <a:rPr lang="sk-SK" sz="1050" dirty="0"/>
              <a:t>  </a:t>
            </a:r>
            <a:endParaRPr lang="sk-SK" sz="1200" b="1" dirty="0"/>
          </a:p>
          <a:p>
            <a:pPr>
              <a:lnSpc>
                <a:spcPct val="160000"/>
              </a:lnSpc>
              <a:buFont typeface="+mj-lt"/>
              <a:buAutoNum type="arabicParenR" startAt="5"/>
            </a:pPr>
            <a:r>
              <a:rPr lang="sk-SK" sz="1400" b="1" dirty="0" err="1"/>
              <a:t>Provision</a:t>
            </a:r>
            <a:r>
              <a:rPr lang="sk-SK" sz="1400" b="1" dirty="0"/>
              <a:t> of </a:t>
            </a:r>
            <a:r>
              <a:rPr lang="sk-SK" sz="1400" b="1" dirty="0" err="1"/>
              <a:t>advice</a:t>
            </a:r>
            <a:r>
              <a:rPr lang="sk-SK" sz="1400" b="1" dirty="0"/>
              <a:t> in </a:t>
            </a:r>
            <a:r>
              <a:rPr lang="sk-SK" sz="1400" b="1" dirty="0" err="1"/>
              <a:t>the</a:t>
            </a:r>
            <a:r>
              <a:rPr lang="sk-SK" sz="1400" b="1" dirty="0"/>
              <a:t> </a:t>
            </a:r>
            <a:r>
              <a:rPr lang="sk-SK" sz="1400" b="1" dirty="0" err="1"/>
              <a:t>domain</a:t>
            </a:r>
            <a:r>
              <a:rPr lang="sk-SK" sz="1400" b="1" dirty="0"/>
              <a:t> of </a:t>
            </a:r>
            <a:r>
              <a:rPr lang="sk-SK" sz="1400" b="1" dirty="0" err="1"/>
              <a:t>crypto-assets</a:t>
            </a:r>
            <a:r>
              <a:rPr lang="sk-SK" sz="1400" b="1" dirty="0"/>
              <a:t> and </a:t>
            </a:r>
            <a:r>
              <a:rPr lang="sk-SK" sz="1400" b="1" dirty="0" err="1"/>
              <a:t>portfolio</a:t>
            </a:r>
            <a:r>
              <a:rPr lang="sk-SK" sz="1400" b="1" dirty="0"/>
              <a:t> of </a:t>
            </a:r>
            <a:r>
              <a:rPr lang="sk-SK" sz="1400" b="1" dirty="0" err="1"/>
              <a:t>crypto-assets</a:t>
            </a:r>
            <a:r>
              <a:rPr lang="sk-SK" sz="1400" b="1" dirty="0"/>
              <a:t> management</a:t>
            </a:r>
          </a:p>
          <a:p>
            <a:pPr marL="857250" lvl="1" indent="-285750">
              <a:lnSpc>
                <a:spcPct val="160000"/>
              </a:lnSpc>
            </a:pPr>
            <a:r>
              <a:rPr lang="en-GB" sz="1050" dirty="0"/>
              <a:t>they assess the compatibility of </a:t>
            </a:r>
            <a:r>
              <a:rPr lang="en-GB" sz="1050" dirty="0" err="1"/>
              <a:t>cryptoassets</a:t>
            </a:r>
            <a:r>
              <a:rPr lang="en-GB" sz="1050" dirty="0"/>
              <a:t> with clients' needs and recommend them only when it is in the clients' interest</a:t>
            </a:r>
            <a:endParaRPr lang="sk-SK" sz="1050" dirty="0"/>
          </a:p>
          <a:p>
            <a:pPr marL="857250" lvl="1" indent="-285750">
              <a:lnSpc>
                <a:spcPct val="160000"/>
              </a:lnSpc>
            </a:pPr>
            <a:r>
              <a:rPr lang="sk-SK" sz="1050" dirty="0" err="1"/>
              <a:t>notify</a:t>
            </a:r>
            <a:r>
              <a:rPr lang="sk-SK" sz="1050" dirty="0"/>
              <a:t> </a:t>
            </a:r>
            <a:r>
              <a:rPr lang="sk-SK" sz="1050" dirty="0" err="1"/>
              <a:t>client</a:t>
            </a:r>
            <a:r>
              <a:rPr lang="sk-SK" sz="1050" dirty="0"/>
              <a:t> on </a:t>
            </a:r>
            <a:r>
              <a:rPr lang="sk-SK" sz="1050" dirty="0" err="1"/>
              <a:t>risks</a:t>
            </a:r>
            <a:r>
              <a:rPr lang="sk-SK" sz="1050" dirty="0"/>
              <a:t> </a:t>
            </a:r>
            <a:r>
              <a:rPr lang="sk-SK" sz="1050" dirty="0" err="1"/>
              <a:t>related</a:t>
            </a:r>
            <a:r>
              <a:rPr lang="sk-SK" sz="1050" dirty="0"/>
              <a:t> to </a:t>
            </a:r>
            <a:r>
              <a:rPr lang="sk-SK" sz="1050" dirty="0" err="1"/>
              <a:t>crypto-assets</a:t>
            </a:r>
            <a:r>
              <a:rPr lang="sk-SK" sz="1050" dirty="0"/>
              <a:t> </a:t>
            </a:r>
          </a:p>
          <a:p>
            <a:pPr marL="857250" lvl="1" indent="-285750">
              <a:lnSpc>
                <a:spcPct val="160000"/>
              </a:lnSpc>
            </a:pPr>
            <a:r>
              <a:rPr lang="en-GB" sz="1050" dirty="0"/>
              <a:t>natural persons providing advice on their behalf must have the necessary knowledge and experience to </a:t>
            </a:r>
            <a:r>
              <a:rPr lang="en-GB" sz="1050" dirty="0" err="1"/>
              <a:t>fulfill</a:t>
            </a:r>
            <a:r>
              <a:rPr lang="en-GB" sz="1050" dirty="0"/>
              <a:t> their duties</a:t>
            </a:r>
            <a:endParaRPr lang="sk-SK" sz="1050" dirty="0"/>
          </a:p>
          <a:p>
            <a:pPr>
              <a:lnSpc>
                <a:spcPct val="160000"/>
              </a:lnSpc>
              <a:buFont typeface="+mj-lt"/>
              <a:buAutoNum type="arabicParenR" startAt="5"/>
            </a:pPr>
            <a:r>
              <a:rPr lang="sk-SK" sz="1400" b="1" dirty="0" err="1"/>
              <a:t>Provision</a:t>
            </a:r>
            <a:r>
              <a:rPr lang="sk-SK" sz="1400" b="1" dirty="0"/>
              <a:t> of </a:t>
            </a:r>
            <a:r>
              <a:rPr lang="sk-SK" sz="1400" b="1" dirty="0" err="1"/>
              <a:t>crypto-asset</a:t>
            </a:r>
            <a:r>
              <a:rPr lang="sk-SK" sz="1400" b="1" dirty="0"/>
              <a:t> services on </a:t>
            </a:r>
            <a:r>
              <a:rPr lang="sk-SK" sz="1400" b="1" dirty="0" err="1"/>
              <a:t>behalf</a:t>
            </a:r>
            <a:r>
              <a:rPr lang="sk-SK" sz="1400" b="1" dirty="0"/>
              <a:t> of </a:t>
            </a:r>
            <a:r>
              <a:rPr lang="sk-SK" sz="1400" b="1" dirty="0" err="1"/>
              <a:t>clients</a:t>
            </a:r>
            <a:endParaRPr lang="sk-SK" sz="1400" b="1" dirty="0"/>
          </a:p>
          <a:p>
            <a:pPr marL="742950" lvl="1" indent="-171450">
              <a:lnSpc>
                <a:spcPct val="160000"/>
              </a:lnSpc>
            </a:pPr>
            <a:r>
              <a:rPr lang="sk-SK" sz="1050" dirty="0" err="1"/>
              <a:t>Have</a:t>
            </a:r>
            <a:r>
              <a:rPr lang="sk-SK" sz="1050" dirty="0"/>
              <a:t> to </a:t>
            </a:r>
            <a:r>
              <a:rPr lang="sk-SK" sz="1050" dirty="0" err="1"/>
              <a:t>sign</a:t>
            </a:r>
            <a:r>
              <a:rPr lang="sk-SK" sz="1050" dirty="0"/>
              <a:t> a </a:t>
            </a:r>
            <a:r>
              <a:rPr lang="sk-SK" sz="1050" dirty="0" err="1"/>
              <a:t>contract</a:t>
            </a:r>
            <a:r>
              <a:rPr lang="sk-SK" sz="1050" dirty="0"/>
              <a:t> </a:t>
            </a:r>
            <a:r>
              <a:rPr lang="sk-SK" sz="1050" dirty="0" err="1"/>
              <a:t>with</a:t>
            </a:r>
            <a:r>
              <a:rPr lang="sk-SK" sz="1050" dirty="0"/>
              <a:t> </a:t>
            </a:r>
            <a:r>
              <a:rPr lang="sk-SK" sz="1050" dirty="0" err="1"/>
              <a:t>client</a:t>
            </a:r>
            <a:r>
              <a:rPr lang="sk-SK" sz="1050" dirty="0"/>
              <a:t> </a:t>
            </a:r>
            <a:r>
              <a:rPr lang="sk-SK" sz="1050" dirty="0" err="1"/>
              <a:t>where</a:t>
            </a:r>
            <a:r>
              <a:rPr lang="sk-SK" sz="1050" dirty="0"/>
              <a:t> </a:t>
            </a:r>
            <a:r>
              <a:rPr lang="sk-SK" sz="1050" dirty="0" err="1"/>
              <a:t>they</a:t>
            </a:r>
            <a:r>
              <a:rPr lang="sk-SK" sz="1050" dirty="0"/>
              <a:t> </a:t>
            </a:r>
            <a:r>
              <a:rPr lang="sk-SK" sz="1050" dirty="0" err="1"/>
              <a:t>will</a:t>
            </a:r>
            <a:r>
              <a:rPr lang="sk-SK" sz="1050" dirty="0"/>
              <a:t> </a:t>
            </a:r>
            <a:r>
              <a:rPr lang="sk-SK" sz="1050" dirty="0" err="1"/>
              <a:t>clearly</a:t>
            </a:r>
            <a:r>
              <a:rPr lang="sk-SK" sz="1050" dirty="0"/>
              <a:t> </a:t>
            </a:r>
            <a:r>
              <a:rPr lang="sk-SK" sz="1050" dirty="0" err="1"/>
              <a:t>specify</a:t>
            </a:r>
            <a:r>
              <a:rPr lang="sk-SK" sz="1050" dirty="0"/>
              <a:t> </a:t>
            </a:r>
            <a:r>
              <a:rPr lang="sk-SK" sz="1050" dirty="0" err="1"/>
              <a:t>their</a:t>
            </a:r>
            <a:r>
              <a:rPr lang="sk-SK" sz="1050" dirty="0"/>
              <a:t> </a:t>
            </a:r>
            <a:r>
              <a:rPr lang="sk-SK" sz="1050" dirty="0" err="1"/>
              <a:t>duties</a:t>
            </a:r>
            <a:r>
              <a:rPr lang="sk-SK" sz="1050" dirty="0"/>
              <a:t> and </a:t>
            </a:r>
            <a:r>
              <a:rPr lang="sk-SK" sz="1050" dirty="0" err="1"/>
              <a:t>responsibility</a:t>
            </a:r>
            <a:r>
              <a:rPr lang="sk-SK" sz="1050" dirty="0"/>
              <a:t> at </a:t>
            </a:r>
            <a:r>
              <a:rPr lang="sk-SK" sz="1050" dirty="0" err="1"/>
              <a:t>asset</a:t>
            </a:r>
            <a:r>
              <a:rPr lang="sk-SK" sz="1050" dirty="0"/>
              <a:t> transfer </a:t>
            </a:r>
            <a:endParaRPr lang="sk-SK" sz="1800" dirty="0"/>
          </a:p>
          <a:p>
            <a:pPr lvl="1"/>
            <a:endParaRPr lang="sk-SK" sz="1200" dirty="0"/>
          </a:p>
          <a:p>
            <a:pPr lvl="1"/>
            <a:endParaRPr lang="sk-SK" sz="1200" b="1" dirty="0"/>
          </a:p>
          <a:p>
            <a:pPr lvl="1"/>
            <a:endParaRPr lang="sk-SK" sz="1200" b="1" dirty="0"/>
          </a:p>
          <a:p>
            <a:pPr lvl="1"/>
            <a:endParaRPr lang="sk-SK" sz="1200" b="1" dirty="0"/>
          </a:p>
          <a:p>
            <a:endParaRPr lang="sk-SK" sz="1700" b="1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21</a:t>
            </a:fld>
            <a:endParaRPr lang="sk-SK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C1DE3935-22AC-8153-EB78-155DDEE20906}"/>
              </a:ext>
            </a:extLst>
          </p:cNvPr>
          <p:cNvSpPr txBox="1">
            <a:spLocks/>
          </p:cNvSpPr>
          <p:nvPr/>
        </p:nvSpPr>
        <p:spPr>
          <a:xfrm>
            <a:off x="990600" y="379681"/>
            <a:ext cx="9191400" cy="687119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kern="12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k-SK" b="1"/>
              <a:t>Title V – Specific requests for crypto-asset services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376214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62500" lnSpcReduction="20000"/>
          </a:bodyPr>
          <a:lstStyle/>
          <a:p>
            <a:pPr algn="ctr"/>
            <a:r>
              <a:rPr lang="sk-SK" b="1" dirty="0"/>
              <a:t>Title VI – </a:t>
            </a:r>
            <a:r>
              <a:rPr lang="sk-SK" b="1" dirty="0" err="1"/>
              <a:t>Prevention</a:t>
            </a:r>
            <a:r>
              <a:rPr lang="sk-SK" b="1" dirty="0"/>
              <a:t> and </a:t>
            </a:r>
            <a:r>
              <a:rPr lang="sk-SK" b="1" dirty="0" err="1"/>
              <a:t>prohibition</a:t>
            </a:r>
            <a:r>
              <a:rPr lang="sk-SK" b="1" dirty="0"/>
              <a:t> of </a:t>
            </a:r>
            <a:r>
              <a:rPr lang="sk-SK" b="1" dirty="0" err="1"/>
              <a:t>market</a:t>
            </a:r>
            <a:r>
              <a:rPr lang="sk-SK" b="1" dirty="0"/>
              <a:t> </a:t>
            </a:r>
            <a:r>
              <a:rPr lang="sk-SK" b="1" dirty="0" err="1"/>
              <a:t>abuse</a:t>
            </a:r>
            <a:r>
              <a:rPr lang="sk-SK" b="1" dirty="0"/>
              <a:t> </a:t>
            </a:r>
            <a:r>
              <a:rPr lang="sk-SK" b="1" dirty="0" err="1"/>
              <a:t>involving</a:t>
            </a:r>
            <a:r>
              <a:rPr lang="sk-SK" b="1" dirty="0"/>
              <a:t> </a:t>
            </a:r>
            <a:r>
              <a:rPr lang="sk-SK" b="1" dirty="0" err="1"/>
              <a:t>crypto-assets</a:t>
            </a:r>
            <a:endParaRPr lang="sk-SK" b="1" dirty="0"/>
          </a:p>
          <a:p>
            <a:pPr algn="ctr"/>
            <a:endParaRPr lang="sk-SK" b="1" dirty="0"/>
          </a:p>
          <a:p>
            <a:pPr algn="ctr"/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0515600" cy="513858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sk-SK" sz="2400" b="1" dirty="0"/>
              <a:t>title VI </a:t>
            </a:r>
            <a:r>
              <a:rPr lang="sk-SK" sz="2400" b="1" dirty="0" err="1"/>
              <a:t>elaborates</a:t>
            </a:r>
            <a:r>
              <a:rPr lang="sk-SK" sz="2400" b="1" dirty="0"/>
              <a:t> on </a:t>
            </a:r>
            <a:r>
              <a:rPr lang="sk-SK" sz="2400" b="1" dirty="0" err="1"/>
              <a:t>market</a:t>
            </a:r>
            <a:r>
              <a:rPr lang="sk-SK" sz="2400" b="1" dirty="0"/>
              <a:t> </a:t>
            </a:r>
            <a:r>
              <a:rPr lang="sk-SK" sz="2400" b="1" dirty="0" err="1"/>
              <a:t>abuse</a:t>
            </a:r>
            <a:r>
              <a:rPr lang="sk-SK" sz="2400" b="1" dirty="0"/>
              <a:t> </a:t>
            </a:r>
            <a:r>
              <a:rPr lang="sk-SK" sz="2400" b="1" dirty="0" err="1"/>
              <a:t>with</a:t>
            </a:r>
            <a:r>
              <a:rPr lang="sk-SK" sz="2400" b="1" dirty="0"/>
              <a:t> </a:t>
            </a:r>
            <a:r>
              <a:rPr lang="sk-SK" sz="2400" b="1" dirty="0" err="1"/>
              <a:t>crypto-assets</a:t>
            </a:r>
            <a:r>
              <a:rPr lang="sk-SK" sz="2400" b="1" dirty="0"/>
              <a:t> </a:t>
            </a:r>
          </a:p>
          <a:p>
            <a:pPr>
              <a:lnSpc>
                <a:spcPct val="150000"/>
              </a:lnSpc>
            </a:pPr>
            <a:r>
              <a:rPr lang="sk-SK" sz="2400" b="1" dirty="0" err="1"/>
              <a:t>unlike</a:t>
            </a:r>
            <a:r>
              <a:rPr lang="sk-SK" sz="2400" b="1" dirty="0"/>
              <a:t> </a:t>
            </a:r>
            <a:r>
              <a:rPr lang="sk-SK" sz="2400" b="1" dirty="0" err="1"/>
              <a:t>other</a:t>
            </a:r>
            <a:r>
              <a:rPr lang="sk-SK" sz="2400" b="1" dirty="0"/>
              <a:t> </a:t>
            </a:r>
            <a:r>
              <a:rPr lang="sk-SK" sz="2400" b="1" dirty="0" err="1"/>
              <a:t>parts</a:t>
            </a:r>
            <a:r>
              <a:rPr lang="sk-SK" sz="2400" b="1" dirty="0"/>
              <a:t>, MICA </a:t>
            </a:r>
            <a:r>
              <a:rPr lang="sk-SK" sz="2400" b="1" dirty="0" err="1"/>
              <a:t>relates</a:t>
            </a:r>
            <a:r>
              <a:rPr lang="sk-SK" sz="2400" b="1" dirty="0"/>
              <a:t> to </a:t>
            </a:r>
            <a:r>
              <a:rPr lang="sk-SK" sz="2400" b="1" dirty="0" err="1"/>
              <a:t>either</a:t>
            </a:r>
            <a:r>
              <a:rPr lang="sk-SK" sz="2400" b="1" dirty="0"/>
              <a:t> </a:t>
            </a:r>
            <a:r>
              <a:rPr lang="sk-SK" sz="2400" b="1" dirty="0" err="1"/>
              <a:t>natural</a:t>
            </a:r>
            <a:r>
              <a:rPr lang="sk-SK" sz="2400" b="1" dirty="0"/>
              <a:t> or </a:t>
            </a:r>
            <a:r>
              <a:rPr lang="sk-SK" sz="2400" b="1" dirty="0" err="1"/>
              <a:t>legal</a:t>
            </a:r>
            <a:r>
              <a:rPr lang="sk-SK" sz="2400" b="1" dirty="0"/>
              <a:t> person </a:t>
            </a:r>
          </a:p>
          <a:p>
            <a:pPr>
              <a:lnSpc>
                <a:spcPct val="150000"/>
              </a:lnSpc>
            </a:pPr>
            <a:r>
              <a:rPr lang="sk-SK" sz="2400" b="1" dirty="0" err="1"/>
              <a:t>MiCA</a:t>
            </a:r>
            <a:r>
              <a:rPr lang="sk-SK" sz="2400" b="1" dirty="0"/>
              <a:t> </a:t>
            </a:r>
            <a:r>
              <a:rPr lang="sk-SK" sz="2400" b="1" dirty="0" err="1"/>
              <a:t>elaborates</a:t>
            </a:r>
            <a:r>
              <a:rPr lang="sk-SK" sz="2400" b="1" dirty="0"/>
              <a:t> on </a:t>
            </a:r>
            <a:r>
              <a:rPr lang="sk-SK" sz="2400" b="1" dirty="0" err="1"/>
              <a:t>three</a:t>
            </a:r>
            <a:r>
              <a:rPr lang="sk-SK" sz="2400" b="1" dirty="0"/>
              <a:t> </a:t>
            </a:r>
            <a:r>
              <a:rPr lang="sk-SK" sz="2400" b="1" dirty="0" err="1"/>
              <a:t>types</a:t>
            </a:r>
            <a:r>
              <a:rPr lang="sk-SK" sz="2400" b="1" dirty="0"/>
              <a:t> of </a:t>
            </a:r>
            <a:r>
              <a:rPr lang="sk-SK" sz="2400" b="1" dirty="0" err="1"/>
              <a:t>market</a:t>
            </a:r>
            <a:r>
              <a:rPr lang="sk-SK" sz="2400" b="1" dirty="0"/>
              <a:t> </a:t>
            </a:r>
            <a:r>
              <a:rPr lang="sk-SK" sz="2400" b="1" dirty="0" err="1"/>
              <a:t>abuse</a:t>
            </a:r>
            <a:r>
              <a:rPr lang="sk-SK" sz="2400" b="1" dirty="0"/>
              <a:t>: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sk-SK" sz="2400" b="1" dirty="0" err="1"/>
              <a:t>Trading</a:t>
            </a:r>
            <a:r>
              <a:rPr lang="sk-SK" sz="2400" b="1" dirty="0"/>
              <a:t> </a:t>
            </a:r>
            <a:r>
              <a:rPr lang="sk-SK" sz="2400" b="1" dirty="0" err="1"/>
              <a:t>using</a:t>
            </a:r>
            <a:r>
              <a:rPr lang="sk-SK" sz="2400" b="1" dirty="0"/>
              <a:t> </a:t>
            </a:r>
            <a:r>
              <a:rPr lang="sk-SK" sz="2400" b="1" dirty="0" err="1"/>
              <a:t>confidential</a:t>
            </a:r>
            <a:r>
              <a:rPr lang="sk-SK" sz="2400" b="1" dirty="0"/>
              <a:t> </a:t>
            </a:r>
            <a:r>
              <a:rPr lang="sk-SK" sz="2400" b="1" dirty="0" err="1"/>
              <a:t>information</a:t>
            </a:r>
            <a:r>
              <a:rPr lang="sk-SK" sz="2400" b="1" dirty="0"/>
              <a:t> (</a:t>
            </a:r>
            <a:r>
              <a:rPr lang="sk-SK" sz="2400" b="1" dirty="0" err="1"/>
              <a:t>inside</a:t>
            </a:r>
            <a:r>
              <a:rPr lang="sk-SK" sz="2400" b="1" dirty="0"/>
              <a:t> </a:t>
            </a:r>
            <a:r>
              <a:rPr lang="sk-SK" sz="2400" b="1" dirty="0" err="1"/>
              <a:t>information</a:t>
            </a:r>
            <a:r>
              <a:rPr lang="sk-SK" sz="2400" b="1" dirty="0"/>
              <a:t>)</a:t>
            </a:r>
          </a:p>
          <a:p>
            <a:pPr lvl="1">
              <a:lnSpc>
                <a:spcPct val="150000"/>
              </a:lnSpc>
            </a:pPr>
            <a:r>
              <a:rPr lang="sk-SK" sz="1800" dirty="0" err="1"/>
              <a:t>For</a:t>
            </a:r>
            <a:r>
              <a:rPr lang="sk-SK" sz="1800" dirty="0"/>
              <a:t> </a:t>
            </a:r>
            <a:r>
              <a:rPr lang="sk-SK" sz="1800" dirty="0" err="1"/>
              <a:t>example</a:t>
            </a:r>
            <a:r>
              <a:rPr lang="sk-SK" sz="1800" dirty="0"/>
              <a:t> </a:t>
            </a:r>
            <a:r>
              <a:rPr lang="sk-SK" sz="1800" dirty="0" err="1"/>
              <a:t>purchase</a:t>
            </a:r>
            <a:r>
              <a:rPr lang="sk-SK" sz="1800" dirty="0"/>
              <a:t> or </a:t>
            </a:r>
            <a:r>
              <a:rPr lang="sk-SK" sz="1800" dirty="0" err="1"/>
              <a:t>sale</a:t>
            </a:r>
            <a:r>
              <a:rPr lang="sk-SK" sz="1800" dirty="0"/>
              <a:t> of </a:t>
            </a:r>
            <a:r>
              <a:rPr lang="sk-SK" sz="1800" dirty="0" err="1"/>
              <a:t>crypto-assets</a:t>
            </a:r>
            <a:r>
              <a:rPr lang="sk-SK" sz="1800" dirty="0"/>
              <a:t> or </a:t>
            </a:r>
            <a:r>
              <a:rPr lang="sk-SK" sz="1800" dirty="0" err="1"/>
              <a:t>recommendation</a:t>
            </a:r>
            <a:r>
              <a:rPr lang="sk-SK" sz="1800" dirty="0"/>
              <a:t> to </a:t>
            </a:r>
            <a:r>
              <a:rPr lang="sk-SK" sz="1800" dirty="0" err="1"/>
              <a:t>other</a:t>
            </a:r>
            <a:r>
              <a:rPr lang="sk-SK" sz="1800" dirty="0"/>
              <a:t> person </a:t>
            </a:r>
            <a:r>
              <a:rPr lang="sk-SK" sz="1800" dirty="0" err="1"/>
              <a:t>concerning</a:t>
            </a:r>
            <a:r>
              <a:rPr lang="sk-SK" sz="1800" dirty="0"/>
              <a:t> </a:t>
            </a:r>
            <a:r>
              <a:rPr lang="sk-SK" sz="1800" dirty="0" err="1"/>
              <a:t>purchase</a:t>
            </a:r>
            <a:r>
              <a:rPr lang="sk-SK" sz="1800" dirty="0"/>
              <a:t> or </a:t>
            </a:r>
            <a:r>
              <a:rPr lang="sk-SK" sz="1800" dirty="0" err="1"/>
              <a:t>sale</a:t>
            </a:r>
            <a:r>
              <a:rPr lang="sk-SK" sz="1800" dirty="0"/>
              <a:t> </a:t>
            </a:r>
            <a:r>
              <a:rPr lang="sk-SK" sz="1800" dirty="0" err="1"/>
              <a:t>based</a:t>
            </a:r>
            <a:r>
              <a:rPr lang="sk-SK" sz="1800" dirty="0"/>
              <a:t> on </a:t>
            </a:r>
            <a:r>
              <a:rPr lang="sk-SK" sz="1800" dirty="0" err="1"/>
              <a:t>insider</a:t>
            </a:r>
            <a:r>
              <a:rPr lang="sk-SK" sz="1800" dirty="0"/>
              <a:t> </a:t>
            </a:r>
            <a:r>
              <a:rPr lang="sk-SK" sz="1800" dirty="0" err="1"/>
              <a:t>information</a:t>
            </a:r>
            <a:r>
              <a:rPr lang="sk-SK" sz="1800" dirty="0"/>
              <a:t>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sk-SK" sz="2400" b="1" dirty="0" err="1"/>
              <a:t>Unathorized</a:t>
            </a:r>
            <a:r>
              <a:rPr lang="sk-SK" sz="2400" b="1" dirty="0"/>
              <a:t> </a:t>
            </a:r>
            <a:r>
              <a:rPr lang="sk-SK" sz="2400" b="1" dirty="0" err="1"/>
              <a:t>disclosure</a:t>
            </a:r>
            <a:r>
              <a:rPr lang="sk-SK" sz="2400" b="1" dirty="0"/>
              <a:t> of </a:t>
            </a:r>
            <a:r>
              <a:rPr lang="sk-SK" sz="2400" b="1" dirty="0" err="1"/>
              <a:t>confidential</a:t>
            </a:r>
            <a:r>
              <a:rPr lang="sk-SK" sz="2400" b="1" dirty="0"/>
              <a:t> </a:t>
            </a:r>
            <a:r>
              <a:rPr lang="sk-SK" sz="2400" b="1" dirty="0" err="1"/>
              <a:t>information</a:t>
            </a:r>
            <a:r>
              <a:rPr lang="sk-SK" sz="2400" b="1" dirty="0"/>
              <a:t>  </a:t>
            </a:r>
          </a:p>
          <a:p>
            <a:pPr lvl="1">
              <a:lnSpc>
                <a:spcPct val="150000"/>
              </a:lnSpc>
            </a:pPr>
            <a:r>
              <a:rPr lang="sk-SK" sz="1800" dirty="0" err="1"/>
              <a:t>Any</a:t>
            </a:r>
            <a:r>
              <a:rPr lang="sk-SK" sz="1800" dirty="0"/>
              <a:t> </a:t>
            </a:r>
            <a:r>
              <a:rPr lang="sk-SK" sz="1800" dirty="0" err="1"/>
              <a:t>disclosure</a:t>
            </a:r>
            <a:r>
              <a:rPr lang="sk-SK" sz="1800" dirty="0"/>
              <a:t> </a:t>
            </a:r>
            <a:r>
              <a:rPr lang="sk-SK" sz="1800" dirty="0" err="1"/>
              <a:t>outside</a:t>
            </a:r>
            <a:r>
              <a:rPr lang="sk-SK" sz="1800" dirty="0"/>
              <a:t> </a:t>
            </a:r>
            <a:r>
              <a:rPr lang="sk-SK" sz="1800" dirty="0" err="1"/>
              <a:t>the</a:t>
            </a:r>
            <a:r>
              <a:rPr lang="sk-SK" sz="1800" dirty="0"/>
              <a:t> </a:t>
            </a:r>
            <a:r>
              <a:rPr lang="sk-SK" sz="1800" dirty="0" err="1"/>
              <a:t>official</a:t>
            </a:r>
            <a:r>
              <a:rPr lang="sk-SK" sz="1800" dirty="0"/>
              <a:t> </a:t>
            </a:r>
            <a:r>
              <a:rPr lang="sk-SK" sz="1800" dirty="0" err="1"/>
              <a:t>way</a:t>
            </a:r>
            <a:r>
              <a:rPr lang="sk-SK" sz="1800" dirty="0"/>
              <a:t> </a:t>
            </a:r>
            <a:r>
              <a:rPr lang="sk-SK" sz="1800" dirty="0" err="1"/>
              <a:t>can</a:t>
            </a:r>
            <a:r>
              <a:rPr lang="sk-SK" sz="1800" dirty="0"/>
              <a:t> </a:t>
            </a:r>
            <a:r>
              <a:rPr lang="sk-SK" sz="1800" dirty="0" err="1"/>
              <a:t>be</a:t>
            </a:r>
            <a:r>
              <a:rPr lang="sk-SK" sz="1800" dirty="0"/>
              <a:t> </a:t>
            </a:r>
            <a:r>
              <a:rPr lang="sk-SK" sz="1800" dirty="0" err="1"/>
              <a:t>qualified</a:t>
            </a:r>
            <a:r>
              <a:rPr lang="sk-SK" sz="1800" dirty="0"/>
              <a:t> as </a:t>
            </a:r>
            <a:r>
              <a:rPr lang="sk-SK" sz="1800" dirty="0" err="1"/>
              <a:t>unlawfull</a:t>
            </a:r>
            <a:r>
              <a:rPr lang="sk-SK" sz="1800" dirty="0"/>
              <a:t> </a:t>
            </a:r>
            <a:r>
              <a:rPr lang="sk-SK" sz="1800" dirty="0" err="1"/>
              <a:t>disclosure</a:t>
            </a:r>
            <a:endParaRPr lang="sk-SK" sz="18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 startAt="3"/>
            </a:pPr>
            <a:r>
              <a:rPr lang="sk-SK" sz="2400" b="1" dirty="0" err="1"/>
              <a:t>Market</a:t>
            </a:r>
            <a:r>
              <a:rPr lang="sk-SK" sz="2400" b="1" dirty="0"/>
              <a:t> </a:t>
            </a:r>
            <a:r>
              <a:rPr lang="sk-SK" sz="2400" b="1" dirty="0" err="1"/>
              <a:t>manipulation</a:t>
            </a:r>
            <a:endParaRPr lang="sk-SK" sz="2400" b="1" dirty="0"/>
          </a:p>
          <a:p>
            <a:pPr lvl="1">
              <a:lnSpc>
                <a:spcPct val="150000"/>
              </a:lnSpc>
            </a:pPr>
            <a:r>
              <a:rPr lang="sk-SK" sz="1800" dirty="0" err="1"/>
              <a:t>False</a:t>
            </a:r>
            <a:r>
              <a:rPr lang="sk-SK" sz="1800" dirty="0"/>
              <a:t> </a:t>
            </a:r>
            <a:r>
              <a:rPr lang="sk-SK" sz="1800" dirty="0" err="1"/>
              <a:t>signal</a:t>
            </a:r>
            <a:r>
              <a:rPr lang="sk-SK" sz="1800" dirty="0"/>
              <a:t> by </a:t>
            </a:r>
            <a:r>
              <a:rPr lang="sk-SK" sz="1800" dirty="0" err="1"/>
              <a:t>trading</a:t>
            </a:r>
            <a:endParaRPr lang="sk-SK" sz="1800" dirty="0"/>
          </a:p>
          <a:p>
            <a:pPr lvl="1">
              <a:lnSpc>
                <a:spcPct val="150000"/>
              </a:lnSpc>
            </a:pPr>
            <a:r>
              <a:rPr lang="sk-SK" sz="1800" dirty="0" err="1"/>
              <a:t>Spreading</a:t>
            </a:r>
            <a:r>
              <a:rPr lang="sk-SK" sz="1800" dirty="0"/>
              <a:t> of </a:t>
            </a:r>
            <a:r>
              <a:rPr lang="sk-SK" sz="1800" dirty="0" err="1"/>
              <a:t>untrue</a:t>
            </a:r>
            <a:r>
              <a:rPr lang="sk-SK" sz="1800" dirty="0"/>
              <a:t> and </a:t>
            </a:r>
            <a:r>
              <a:rPr lang="sk-SK" sz="1800" dirty="0" err="1"/>
              <a:t>misleading</a:t>
            </a:r>
            <a:r>
              <a:rPr lang="sk-SK" sz="1800" dirty="0"/>
              <a:t> </a:t>
            </a:r>
            <a:r>
              <a:rPr lang="sk-SK" sz="1800" dirty="0" err="1"/>
              <a:t>information</a:t>
            </a:r>
            <a:r>
              <a:rPr lang="sk-SK" sz="1800" dirty="0"/>
              <a:t> </a:t>
            </a:r>
          </a:p>
          <a:p>
            <a:pPr lvl="1">
              <a:lnSpc>
                <a:spcPct val="150000"/>
              </a:lnSpc>
            </a:pPr>
            <a:r>
              <a:rPr lang="sk-SK" sz="1800" dirty="0" err="1"/>
              <a:t>Communication</a:t>
            </a:r>
            <a:r>
              <a:rPr lang="sk-SK" sz="1800" dirty="0"/>
              <a:t> in </a:t>
            </a:r>
            <a:r>
              <a:rPr lang="sk-SK" sz="1800" dirty="0" err="1"/>
              <a:t>media</a:t>
            </a:r>
            <a:r>
              <a:rPr lang="sk-SK" sz="1800" dirty="0"/>
              <a:t> </a:t>
            </a:r>
            <a:r>
              <a:rPr lang="sk-SK" sz="1800" dirty="0" err="1"/>
              <a:t>without</a:t>
            </a:r>
            <a:r>
              <a:rPr lang="sk-SK" sz="1800" dirty="0"/>
              <a:t> </a:t>
            </a:r>
            <a:r>
              <a:rPr lang="sk-SK" sz="1800" dirty="0" err="1"/>
              <a:t>disclosure</a:t>
            </a:r>
            <a:r>
              <a:rPr lang="sk-SK" sz="1800" dirty="0"/>
              <a:t> of </a:t>
            </a:r>
            <a:r>
              <a:rPr lang="sk-SK" sz="1800" dirty="0" err="1"/>
              <a:t>its</a:t>
            </a:r>
            <a:r>
              <a:rPr lang="sk-SK" sz="1800" dirty="0"/>
              <a:t> </a:t>
            </a:r>
            <a:r>
              <a:rPr lang="sk-SK" sz="1800" dirty="0" err="1"/>
              <a:t>position</a:t>
            </a:r>
            <a:endParaRPr lang="sk-SK" sz="1800" dirty="0"/>
          </a:p>
          <a:p>
            <a:pPr marL="0" indent="0">
              <a:buNone/>
            </a:pPr>
            <a:endParaRPr lang="sk-SK" sz="1700" dirty="0"/>
          </a:p>
          <a:p>
            <a:endParaRPr lang="sk-SK" sz="1700" b="1" dirty="0"/>
          </a:p>
          <a:p>
            <a:pPr marL="0" indent="0">
              <a:buNone/>
            </a:pPr>
            <a:endParaRPr lang="sk-SK" sz="1700" b="1" dirty="0"/>
          </a:p>
          <a:p>
            <a:endParaRPr lang="sk-SK" sz="1700" dirty="0"/>
          </a:p>
          <a:p>
            <a:pPr lvl="1"/>
            <a:endParaRPr lang="sk-SK" sz="1200" dirty="0"/>
          </a:p>
          <a:p>
            <a:pPr lvl="1"/>
            <a:endParaRPr lang="sk-SK" sz="1200" dirty="0"/>
          </a:p>
          <a:p>
            <a:pPr lvl="1"/>
            <a:endParaRPr lang="sk-SK" sz="1200" b="1" dirty="0"/>
          </a:p>
          <a:p>
            <a:pPr lvl="1"/>
            <a:endParaRPr lang="sk-SK" sz="1200" b="1" dirty="0"/>
          </a:p>
          <a:p>
            <a:pPr lvl="1"/>
            <a:endParaRPr lang="sk-SK" sz="1200" b="1" dirty="0"/>
          </a:p>
          <a:p>
            <a:endParaRPr lang="sk-SK" sz="1700" b="1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22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407642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62500" lnSpcReduction="20000"/>
          </a:bodyPr>
          <a:lstStyle/>
          <a:p>
            <a:pPr algn="ctr"/>
            <a:r>
              <a:rPr lang="sk-SK" b="1" dirty="0"/>
              <a:t>Title VII –</a:t>
            </a:r>
            <a:r>
              <a:rPr lang="sk-SK" b="1" dirty="0" err="1"/>
              <a:t>Competent</a:t>
            </a:r>
            <a:r>
              <a:rPr lang="sk-SK" b="1" dirty="0"/>
              <a:t> </a:t>
            </a:r>
            <a:r>
              <a:rPr lang="sk-SK" b="1" dirty="0" err="1"/>
              <a:t>authorities</a:t>
            </a:r>
            <a:r>
              <a:rPr lang="sk-SK" b="1" dirty="0"/>
              <a:t>, EBA and ESMA</a:t>
            </a:r>
          </a:p>
          <a:p>
            <a:pPr algn="ctr"/>
            <a:endParaRPr lang="sk-SK" b="1" dirty="0"/>
          </a:p>
          <a:p>
            <a:pPr algn="ctr"/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4"/>
            <a:ext cx="10515600" cy="4878857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</a:pPr>
            <a:r>
              <a:rPr lang="en-GB" sz="2200" b="1" dirty="0"/>
              <a:t>title VII elaborates on competences of competent supervisory authorities, EBA and ESMA</a:t>
            </a:r>
          </a:p>
          <a:p>
            <a:pPr>
              <a:lnSpc>
                <a:spcPct val="170000"/>
              </a:lnSpc>
            </a:pPr>
            <a:r>
              <a:rPr lang="en-GB" sz="2200" b="1" dirty="0"/>
              <a:t>Every member state designates supervisory competent authority, which will carry out tasks resultant from </a:t>
            </a:r>
            <a:r>
              <a:rPr lang="en-GB" sz="2200" b="1" dirty="0" err="1"/>
              <a:t>MiCA</a:t>
            </a:r>
            <a:endParaRPr lang="en-GB" sz="2200" b="1" dirty="0"/>
          </a:p>
          <a:p>
            <a:pPr>
              <a:lnSpc>
                <a:spcPct val="170000"/>
              </a:lnSpc>
            </a:pPr>
            <a:r>
              <a:rPr lang="en-GB" sz="2200" b="1" dirty="0" err="1"/>
              <a:t>MiCA</a:t>
            </a:r>
            <a:r>
              <a:rPr lang="en-GB" sz="2200" b="1" dirty="0"/>
              <a:t> gives competent supervisory authorities wide powers, from requests of information, through sanctions to emission stopping or trading </a:t>
            </a:r>
          </a:p>
          <a:p>
            <a:pPr>
              <a:lnSpc>
                <a:spcPct val="170000"/>
              </a:lnSpc>
            </a:pPr>
            <a:r>
              <a:rPr lang="en-GB" sz="2200" b="1" dirty="0"/>
              <a:t>ultima ratio measures – blocking of web pages, deleting of domain </a:t>
            </a:r>
          </a:p>
          <a:p>
            <a:pPr>
              <a:lnSpc>
                <a:spcPct val="170000"/>
              </a:lnSpc>
            </a:pPr>
            <a:r>
              <a:rPr lang="en-GB" sz="2200" b="1" dirty="0"/>
              <a:t>EBA except regular regulatory activity (RTS, ITS, Guidelines) and securing cooperation between supervisory competent authorities, is responsible for supervision over issuers of significant ART and EMT </a:t>
            </a:r>
          </a:p>
          <a:p>
            <a:pPr>
              <a:lnSpc>
                <a:spcPct val="170000"/>
              </a:lnSpc>
            </a:pPr>
            <a:r>
              <a:rPr lang="en-GB" sz="2200" b="1" dirty="0"/>
              <a:t>EBA for the purposes of supervision over significant ART and EMT establishes colleges </a:t>
            </a:r>
          </a:p>
          <a:p>
            <a:pPr>
              <a:lnSpc>
                <a:spcPct val="170000"/>
              </a:lnSpc>
            </a:pPr>
            <a:r>
              <a:rPr lang="en-GB" sz="2200" b="1" dirty="0"/>
              <a:t>ESMA operates register, which contains records of: </a:t>
            </a:r>
          </a:p>
          <a:p>
            <a:pPr lvl="1">
              <a:lnSpc>
                <a:spcPct val="170000"/>
              </a:lnSpc>
            </a:pPr>
            <a:r>
              <a:rPr lang="en-GB" sz="2200" dirty="0"/>
              <a:t>Published whitepapers</a:t>
            </a:r>
          </a:p>
          <a:p>
            <a:pPr lvl="1">
              <a:lnSpc>
                <a:spcPct val="170000"/>
              </a:lnSpc>
            </a:pPr>
            <a:r>
              <a:rPr lang="en-GB" sz="2200" dirty="0"/>
              <a:t>Issuers of ART</a:t>
            </a:r>
          </a:p>
          <a:p>
            <a:pPr lvl="1">
              <a:lnSpc>
                <a:spcPct val="170000"/>
              </a:lnSpc>
            </a:pPr>
            <a:r>
              <a:rPr lang="en-GB" sz="2200" dirty="0"/>
              <a:t>Issuers of  EMT</a:t>
            </a:r>
          </a:p>
          <a:p>
            <a:pPr lvl="1">
              <a:lnSpc>
                <a:spcPct val="170000"/>
              </a:lnSpc>
            </a:pPr>
            <a:r>
              <a:rPr lang="en-GB" sz="2200" dirty="0"/>
              <a:t>Crypto-asset services providers</a:t>
            </a:r>
          </a:p>
          <a:p>
            <a:pPr lvl="1">
              <a:lnSpc>
                <a:spcPct val="170000"/>
              </a:lnSpc>
            </a:pPr>
            <a:r>
              <a:rPr lang="en-GB" sz="2200" dirty="0"/>
              <a:t>Entities which provide crypto-as</a:t>
            </a:r>
            <a:r>
              <a:rPr lang="sk-SK" sz="2200" dirty="0"/>
              <a:t>s</a:t>
            </a:r>
            <a:r>
              <a:rPr lang="en-GB" sz="2200" dirty="0"/>
              <a:t>et services in the EU illegally</a:t>
            </a:r>
          </a:p>
          <a:p>
            <a:endParaRPr lang="sk-SK" sz="1800" b="1" dirty="0"/>
          </a:p>
          <a:p>
            <a:pPr marL="0" indent="0">
              <a:buNone/>
            </a:pPr>
            <a:endParaRPr lang="sk-SK" sz="1700" b="1" dirty="0"/>
          </a:p>
          <a:p>
            <a:endParaRPr lang="sk-SK" sz="1700" dirty="0"/>
          </a:p>
          <a:p>
            <a:pPr lvl="1"/>
            <a:endParaRPr lang="sk-SK" sz="1200" dirty="0"/>
          </a:p>
          <a:p>
            <a:pPr lvl="1"/>
            <a:endParaRPr lang="sk-SK" sz="1200" dirty="0"/>
          </a:p>
          <a:p>
            <a:pPr lvl="1"/>
            <a:endParaRPr lang="sk-SK" sz="1200" b="1" dirty="0"/>
          </a:p>
          <a:p>
            <a:pPr lvl="1"/>
            <a:endParaRPr lang="sk-SK" sz="1200" b="1" dirty="0"/>
          </a:p>
          <a:p>
            <a:pPr lvl="1"/>
            <a:endParaRPr lang="sk-SK" sz="1200" b="1" dirty="0"/>
          </a:p>
          <a:p>
            <a:endParaRPr lang="sk-SK" sz="1700" b="1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23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611867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algn="ctr"/>
            <a:r>
              <a:rPr lang="sk-SK" b="1" dirty="0"/>
              <a:t>Title VIII – </a:t>
            </a:r>
            <a:r>
              <a:rPr lang="pl-PL" b="1" dirty="0"/>
              <a:t>Delegated acts</a:t>
            </a:r>
          </a:p>
          <a:p>
            <a:pPr algn="ctr"/>
            <a:endParaRPr lang="sk-SK" b="1" dirty="0"/>
          </a:p>
          <a:p>
            <a:pPr algn="ctr"/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0515600" cy="513858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800" b="1" dirty="0"/>
              <a:t>Title VIII </a:t>
            </a:r>
            <a:r>
              <a:rPr lang="en-GB" sz="2800" b="1" dirty="0" err="1"/>
              <a:t>el</a:t>
            </a:r>
            <a:r>
              <a:rPr lang="sk-SK" sz="2800" b="1" dirty="0"/>
              <a:t>a</a:t>
            </a:r>
            <a:r>
              <a:rPr lang="en-GB" sz="2800" b="1" dirty="0"/>
              <a:t>borates on links of delegated and executive acts, which MICA foresees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2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800" b="1" dirty="0" err="1"/>
              <a:t>MiCA</a:t>
            </a:r>
            <a:r>
              <a:rPr lang="en-GB" sz="2800" b="1" dirty="0"/>
              <a:t> foresees high number of RTS, ITS and Guidelines which will be elaborated by EBA and ESMA and be submitted to European Commission to 12/18 months since entry into force of MICA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GB" sz="1600" dirty="0"/>
              <a:t>EBA – 20 mandates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GB" sz="1600" dirty="0"/>
              <a:t>ESMA – 30 mandates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1600" dirty="0"/>
          </a:p>
          <a:p>
            <a:pPr marL="457200" lvl="1" indent="0">
              <a:buNone/>
            </a:pPr>
            <a:endParaRPr lang="en-GB" sz="1400" b="1" dirty="0"/>
          </a:p>
          <a:p>
            <a:pPr lvl="1"/>
            <a:endParaRPr lang="en-GB" sz="1200" b="1" dirty="0"/>
          </a:p>
          <a:p>
            <a:pPr lvl="1"/>
            <a:endParaRPr lang="en-GB" sz="1200" b="1" dirty="0"/>
          </a:p>
          <a:p>
            <a:endParaRPr lang="en-GB" sz="1700" b="1" dirty="0"/>
          </a:p>
          <a:p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endParaRPr lang="en-GB" sz="1800" dirty="0"/>
          </a:p>
          <a:p>
            <a:endParaRPr lang="en-GB" sz="1800" dirty="0"/>
          </a:p>
          <a:p>
            <a:endParaRPr lang="en-GB" sz="1800" dirty="0"/>
          </a:p>
          <a:p>
            <a:pPr marL="0" indent="0">
              <a:buNone/>
            </a:pPr>
            <a:endParaRPr lang="en-GB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24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659009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sk-SK" b="1" dirty="0"/>
              <a:t>Title IX – </a:t>
            </a:r>
            <a:r>
              <a:rPr lang="sk-SK" b="1" dirty="0" err="1"/>
              <a:t>Transitional</a:t>
            </a:r>
            <a:r>
              <a:rPr lang="sk-SK" b="1" dirty="0"/>
              <a:t> and </a:t>
            </a:r>
            <a:r>
              <a:rPr lang="sk-SK" b="1" dirty="0" err="1"/>
              <a:t>final</a:t>
            </a:r>
            <a:r>
              <a:rPr lang="sk-SK" b="1" dirty="0"/>
              <a:t> </a:t>
            </a:r>
            <a:r>
              <a:rPr lang="sk-SK" b="1" dirty="0" err="1"/>
              <a:t>provisions</a:t>
            </a:r>
            <a:endParaRPr lang="sk-SK" b="1" dirty="0"/>
          </a:p>
          <a:p>
            <a:pPr algn="ctr"/>
            <a:endParaRPr lang="sk-SK" b="1" dirty="0"/>
          </a:p>
          <a:p>
            <a:pPr algn="ctr"/>
            <a:endParaRPr lang="sk-SK" b="1" dirty="0"/>
          </a:p>
          <a:p>
            <a:pPr algn="ctr"/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0515600" cy="4921735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endParaRPr lang="sk-SK" sz="1800" dirty="0"/>
          </a:p>
          <a:p>
            <a:pPr>
              <a:lnSpc>
                <a:spcPct val="160000"/>
              </a:lnSpc>
            </a:pPr>
            <a:endParaRPr lang="sk-SK" sz="1800" dirty="0"/>
          </a:p>
          <a:p>
            <a:pPr>
              <a:lnSpc>
                <a:spcPct val="160000"/>
              </a:lnSpc>
            </a:pPr>
            <a:endParaRPr lang="sk-SK" sz="1800" dirty="0"/>
          </a:p>
          <a:p>
            <a:pPr>
              <a:lnSpc>
                <a:spcPct val="150000"/>
              </a:lnSpc>
            </a:pPr>
            <a:endParaRPr lang="sk-SK" sz="1600" dirty="0"/>
          </a:p>
          <a:p>
            <a:endParaRPr lang="sk-SK" sz="1700" b="1" dirty="0"/>
          </a:p>
          <a:p>
            <a:endParaRPr lang="sk-SK" sz="1700" b="1" dirty="0"/>
          </a:p>
          <a:p>
            <a:pPr marL="0" indent="0">
              <a:buNone/>
            </a:pPr>
            <a:endParaRPr lang="sk-SK" sz="1700" dirty="0"/>
          </a:p>
          <a:p>
            <a:endParaRPr lang="sk-SK" sz="1700" b="1" dirty="0"/>
          </a:p>
          <a:p>
            <a:pPr marL="0" indent="0">
              <a:buNone/>
            </a:pPr>
            <a:endParaRPr lang="sk-SK" sz="1700" b="1" dirty="0"/>
          </a:p>
          <a:p>
            <a:endParaRPr lang="sk-SK" sz="1700" dirty="0"/>
          </a:p>
          <a:p>
            <a:pPr lvl="1"/>
            <a:endParaRPr lang="sk-SK" sz="1200" dirty="0"/>
          </a:p>
          <a:p>
            <a:pPr lvl="1"/>
            <a:endParaRPr lang="sk-SK" sz="1200" dirty="0"/>
          </a:p>
          <a:p>
            <a:pPr lvl="1"/>
            <a:endParaRPr lang="sk-SK" sz="1200" b="1" dirty="0"/>
          </a:p>
          <a:p>
            <a:pPr lvl="1"/>
            <a:endParaRPr lang="sk-SK" sz="1200" b="1" dirty="0"/>
          </a:p>
          <a:p>
            <a:pPr lvl="1"/>
            <a:endParaRPr lang="sk-SK" sz="1200" b="1" dirty="0"/>
          </a:p>
          <a:p>
            <a:endParaRPr lang="sk-SK" sz="1700" b="1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25</a:t>
            </a:fld>
            <a:endParaRPr lang="sk-SK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160C96D4-5075-0CBC-D353-9FA3C5E384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354853"/>
              </p:ext>
            </p:extLst>
          </p:nvPr>
        </p:nvGraphicFramePr>
        <p:xfrm>
          <a:off x="1150834" y="1569267"/>
          <a:ext cx="9653235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90842">
                  <a:extLst>
                    <a:ext uri="{9D8B030D-6E8A-4147-A177-3AD203B41FA5}">
                      <a16:colId xmlns:a16="http://schemas.microsoft.com/office/drawing/2014/main" val="2645174867"/>
                    </a:ext>
                  </a:extLst>
                </a:gridCol>
                <a:gridCol w="3262393">
                  <a:extLst>
                    <a:ext uri="{9D8B030D-6E8A-4147-A177-3AD203B41FA5}">
                      <a16:colId xmlns:a16="http://schemas.microsoft.com/office/drawing/2014/main" val="22329895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k-SK" dirty="0" err="1"/>
                        <a:t>Publication</a:t>
                      </a:r>
                      <a:r>
                        <a:rPr lang="sk-SK" dirty="0"/>
                        <a:t> in </a:t>
                      </a:r>
                      <a:r>
                        <a:rPr lang="sk-SK" dirty="0" err="1"/>
                        <a:t>the</a:t>
                      </a:r>
                      <a:r>
                        <a:rPr lang="sk-SK" dirty="0"/>
                        <a:t> </a:t>
                      </a:r>
                      <a:r>
                        <a:rPr lang="sk-SK" dirty="0" err="1"/>
                        <a:t>Official</a:t>
                      </a:r>
                      <a:r>
                        <a:rPr lang="sk-SK" dirty="0"/>
                        <a:t> </a:t>
                      </a:r>
                      <a:r>
                        <a:rPr lang="sk-SK" dirty="0" err="1"/>
                        <a:t>Journal</a:t>
                      </a:r>
                      <a:r>
                        <a:rPr lang="sk-SK" dirty="0"/>
                        <a:t> of </a:t>
                      </a:r>
                      <a:r>
                        <a:rPr lang="sk-SK" dirty="0" err="1"/>
                        <a:t>the</a:t>
                      </a:r>
                      <a:r>
                        <a:rPr lang="sk-SK" dirty="0"/>
                        <a:t> EU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9.6.2023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9257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 err="1"/>
                        <a:t>effectivity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30.6.2023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1655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 err="1"/>
                        <a:t>applicability</a:t>
                      </a:r>
                      <a:r>
                        <a:rPr lang="sk-SK" dirty="0"/>
                        <a:t> – title III and IV (ART a EMT)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30.6.2024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2780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 err="1"/>
                        <a:t>applicability</a:t>
                      </a:r>
                      <a:r>
                        <a:rPr lang="sk-SK" dirty="0"/>
                        <a:t>  – rest of </a:t>
                      </a:r>
                      <a:r>
                        <a:rPr lang="sk-SK" dirty="0" err="1"/>
                        <a:t>provisions</a:t>
                      </a:r>
                      <a:r>
                        <a:rPr lang="sk-SK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30.12.2024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29992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33191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321422"/>
            <a:ext cx="9191400" cy="687119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sk-SK" b="1" dirty="0"/>
              <a:t>Title IX – </a:t>
            </a:r>
            <a:r>
              <a:rPr lang="sk-SK" b="1" dirty="0" err="1"/>
              <a:t>Transitional</a:t>
            </a:r>
            <a:r>
              <a:rPr lang="sk-SK" b="1" dirty="0"/>
              <a:t> and </a:t>
            </a:r>
            <a:r>
              <a:rPr lang="sk-SK" b="1" dirty="0" err="1"/>
              <a:t>final</a:t>
            </a:r>
            <a:r>
              <a:rPr lang="sk-SK" b="1" dirty="0"/>
              <a:t> </a:t>
            </a:r>
            <a:r>
              <a:rPr lang="sk-SK" b="1" dirty="0" err="1"/>
              <a:t>provisions</a:t>
            </a:r>
            <a:endParaRPr lang="sk-SK" b="1" dirty="0"/>
          </a:p>
          <a:p>
            <a:pPr algn="ctr"/>
            <a:endParaRPr lang="sk-SK" b="1" dirty="0"/>
          </a:p>
          <a:p>
            <a:pPr algn="ctr"/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0515600" cy="492173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000" b="1" dirty="0"/>
              <a:t>Providers of crypto-asset services, which existed in line with legal provisions before entry into force of MICA can further provide activities during 18 months from the day of applicability</a:t>
            </a:r>
          </a:p>
          <a:p>
            <a:pPr lvl="1">
              <a:lnSpc>
                <a:spcPct val="110000"/>
              </a:lnSpc>
            </a:pPr>
            <a:r>
              <a:rPr lang="en-US" sz="1400" dirty="0"/>
              <a:t>Member states can shorten or not</a:t>
            </a:r>
            <a:r>
              <a:rPr lang="sk-SK" sz="1400" dirty="0"/>
              <a:t> to </a:t>
            </a:r>
            <a:r>
              <a:rPr lang="sk-SK" sz="1400" dirty="0" err="1"/>
              <a:t>take</a:t>
            </a:r>
            <a:r>
              <a:rPr lang="sk-SK" sz="1400" dirty="0"/>
              <a:t> </a:t>
            </a:r>
            <a:r>
              <a:rPr lang="sk-SK" sz="1400" dirty="0" err="1"/>
              <a:t>advantage</a:t>
            </a:r>
            <a:r>
              <a:rPr lang="sk-SK" sz="1400" dirty="0"/>
              <a:t> of</a:t>
            </a:r>
            <a:r>
              <a:rPr lang="en-US" sz="1400" dirty="0"/>
              <a:t> transitional period </a:t>
            </a:r>
          </a:p>
          <a:p>
            <a:pPr lvl="1">
              <a:lnSpc>
                <a:spcPct val="110000"/>
              </a:lnSpc>
            </a:pPr>
            <a:r>
              <a:rPr lang="en-US" sz="1400" dirty="0"/>
              <a:t>Member states can use simplified licensing procedures for all subjects, which dispose of authorization according to national legislation </a:t>
            </a:r>
          </a:p>
          <a:p>
            <a:pPr>
              <a:lnSpc>
                <a:spcPct val="110000"/>
              </a:lnSpc>
            </a:pPr>
            <a:r>
              <a:rPr lang="en-US" sz="2000" b="1" dirty="0"/>
              <a:t>For existing crypto-assets whitepapers will be prepared by trading platforms, via which it is traded, until 36 months from the day of applicability </a:t>
            </a:r>
          </a:p>
          <a:p>
            <a:pPr>
              <a:lnSpc>
                <a:spcPct val="110000"/>
              </a:lnSpc>
            </a:pPr>
            <a:r>
              <a:rPr lang="sk-SK" sz="2000" b="1" dirty="0" err="1"/>
              <a:t>Issuers</a:t>
            </a:r>
            <a:r>
              <a:rPr lang="en-US" sz="2000" b="1" dirty="0"/>
              <a:t> of ART which issued ART before applicability of MICA and submitted their request for authorization can further issue ART, until grant or refusal of authorization</a:t>
            </a:r>
          </a:p>
          <a:p>
            <a:pPr marL="0" indent="0">
              <a:lnSpc>
                <a:spcPct val="150000"/>
              </a:lnSpc>
              <a:buNone/>
            </a:pPr>
            <a:endParaRPr lang="sk-SK" sz="1600" b="1" dirty="0"/>
          </a:p>
          <a:p>
            <a:pPr>
              <a:lnSpc>
                <a:spcPct val="150000"/>
              </a:lnSpc>
            </a:pPr>
            <a:endParaRPr lang="sk-SK" sz="1600" b="1" dirty="0"/>
          </a:p>
          <a:p>
            <a:endParaRPr lang="sk-SK" sz="1700" b="1" dirty="0"/>
          </a:p>
          <a:p>
            <a:endParaRPr lang="sk-SK" sz="1700" b="1" dirty="0"/>
          </a:p>
          <a:p>
            <a:endParaRPr lang="sk-SK" sz="1700" b="1" dirty="0"/>
          </a:p>
          <a:p>
            <a:pPr marL="0" indent="0">
              <a:buNone/>
            </a:pPr>
            <a:endParaRPr lang="sk-SK" sz="1700" dirty="0"/>
          </a:p>
          <a:p>
            <a:endParaRPr lang="sk-SK" sz="1700" b="1" dirty="0"/>
          </a:p>
          <a:p>
            <a:pPr marL="0" indent="0">
              <a:buNone/>
            </a:pPr>
            <a:endParaRPr lang="sk-SK" sz="1700" b="1" dirty="0"/>
          </a:p>
          <a:p>
            <a:endParaRPr lang="sk-SK" sz="1700" dirty="0"/>
          </a:p>
          <a:p>
            <a:pPr lvl="1"/>
            <a:endParaRPr lang="sk-SK" sz="1200" dirty="0"/>
          </a:p>
          <a:p>
            <a:pPr lvl="1"/>
            <a:endParaRPr lang="sk-SK" sz="1200" dirty="0"/>
          </a:p>
          <a:p>
            <a:pPr lvl="1"/>
            <a:endParaRPr lang="sk-SK" sz="1200" b="1" dirty="0"/>
          </a:p>
          <a:p>
            <a:pPr lvl="1"/>
            <a:endParaRPr lang="sk-SK" sz="1200" b="1" dirty="0"/>
          </a:p>
          <a:p>
            <a:pPr lvl="1"/>
            <a:endParaRPr lang="sk-SK" sz="1200" b="1" dirty="0"/>
          </a:p>
          <a:p>
            <a:endParaRPr lang="sk-SK" sz="1700" b="1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26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270807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C0709C4-6D81-4895-BFAC-6F1E869AAD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82953" y="1267200"/>
            <a:ext cx="10933723" cy="501827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n-GB" sz="1800" dirty="0"/>
              <a:t>legitimization of market with crypto</a:t>
            </a:r>
            <a:r>
              <a:rPr lang="sk-SK" sz="1800" dirty="0"/>
              <a:t>-</a:t>
            </a:r>
            <a:r>
              <a:rPr lang="en-GB" sz="1800" dirty="0"/>
              <a:t>assets - will become part of regulated financial market 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n-GB" sz="1800" dirty="0"/>
              <a:t>decrease of legal uncertainty for services related to crypto</a:t>
            </a:r>
            <a:r>
              <a:rPr lang="sk-SK" sz="1800" dirty="0"/>
              <a:t>-</a:t>
            </a:r>
            <a:r>
              <a:rPr lang="en-GB" sz="1800" dirty="0"/>
              <a:t>assets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n-GB" sz="1800" dirty="0"/>
              <a:t>market depuration – those entities will stay that are able to comply with regulation 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n-GB" sz="1800" dirty="0"/>
              <a:t>decrease of number of frauds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n-GB" sz="1800" dirty="0"/>
              <a:t>information on crypto</a:t>
            </a:r>
            <a:r>
              <a:rPr lang="sk-SK" sz="1800" dirty="0"/>
              <a:t>-</a:t>
            </a:r>
            <a:r>
              <a:rPr lang="en-GB" sz="1800" dirty="0"/>
              <a:t>assets more transparent 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n-GB" sz="1800" dirty="0"/>
              <a:t>restriction of market abuse</a:t>
            </a:r>
          </a:p>
          <a:p>
            <a:pPr marL="0" indent="0">
              <a:buNone/>
            </a:pPr>
            <a:endParaRPr lang="sk-SK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FA2239-B4C4-4FB2-AFFC-CFAB45F7A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27</a:t>
            </a:fld>
            <a:endParaRPr lang="sk-SK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9B3373-A946-49FD-AE0C-0AE55A2BBD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sk-SK" b="1" dirty="0" err="1"/>
              <a:t>MiCA</a:t>
            </a:r>
            <a:r>
              <a:rPr lang="sk-SK" b="1" dirty="0"/>
              <a:t> – </a:t>
            </a:r>
            <a:r>
              <a:rPr lang="sk-SK" b="1" dirty="0" err="1"/>
              <a:t>market</a:t>
            </a:r>
            <a:r>
              <a:rPr lang="sk-SK" b="1" dirty="0"/>
              <a:t> </a:t>
            </a:r>
            <a:r>
              <a:rPr lang="sk-SK" b="1" dirty="0" err="1"/>
              <a:t>impact</a:t>
            </a:r>
            <a:endParaRPr lang="sk-SK" b="1" dirty="0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C5F57E3B-C3AF-4595-A878-B97D982BD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2650" y="6373814"/>
            <a:ext cx="8012843" cy="365125"/>
          </a:xfrm>
        </p:spPr>
        <p:txBody>
          <a:bodyPr/>
          <a:lstStyle/>
          <a:p>
            <a:pPr algn="ctr"/>
            <a:r>
              <a:rPr lang="sk-SK" dirty="0" err="1"/>
              <a:t>MiCA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297251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C0709C4-6D81-4895-BFAC-6F1E869AAD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82953" y="1267200"/>
            <a:ext cx="10933723" cy="501827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n-US" sz="1800" dirty="0"/>
              <a:t>business opportunity for currently supervised entities  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n-US" sz="1800" dirty="0"/>
              <a:t>better cooperation between providers of crypto</a:t>
            </a:r>
            <a:r>
              <a:rPr lang="sk-SK" sz="1800" dirty="0"/>
              <a:t>-</a:t>
            </a:r>
            <a:r>
              <a:rPr lang="en-US" sz="1800" dirty="0"/>
              <a:t>asset services and financial institutions 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n-US" sz="1800" dirty="0"/>
              <a:t>creation of market of crypto</a:t>
            </a:r>
            <a:r>
              <a:rPr lang="sk-SK" sz="1800" dirty="0"/>
              <a:t>-</a:t>
            </a:r>
            <a:r>
              <a:rPr lang="en-US" sz="1800" dirty="0"/>
              <a:t>assets for broad </a:t>
            </a:r>
            <a:r>
              <a:rPr lang="en-US" sz="1800" dirty="0" err="1"/>
              <a:t>spect</a:t>
            </a:r>
            <a:r>
              <a:rPr lang="sk-SK" sz="1800" dirty="0"/>
              <a:t>rum</a:t>
            </a:r>
            <a:r>
              <a:rPr lang="en-US" sz="1800" dirty="0"/>
              <a:t> of clients, which today  were rather willing to avoid them 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n-US" sz="1800" dirty="0"/>
              <a:t>increased competition within </a:t>
            </a:r>
            <a:r>
              <a:rPr lang="sk-SK" sz="1800" dirty="0" err="1"/>
              <a:t>the</a:t>
            </a:r>
            <a:r>
              <a:rPr lang="sk-SK" sz="1800" dirty="0"/>
              <a:t> </a:t>
            </a:r>
            <a:r>
              <a:rPr lang="en-US" sz="1800" dirty="0"/>
              <a:t>EU thanks to passporting </a:t>
            </a:r>
          </a:p>
          <a:p>
            <a:pPr marL="0" indent="0">
              <a:buNone/>
            </a:pPr>
            <a:endParaRPr lang="sk-SK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FA2239-B4C4-4FB2-AFFC-CFAB45F7A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28</a:t>
            </a:fld>
            <a:endParaRPr lang="sk-SK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9B3373-A946-49FD-AE0C-0AE55A2BBD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sk-SK" b="1" dirty="0" err="1"/>
              <a:t>MiCA</a:t>
            </a:r>
            <a:r>
              <a:rPr lang="sk-SK" b="1" dirty="0"/>
              <a:t> – </a:t>
            </a:r>
            <a:r>
              <a:rPr lang="sk-SK" b="1" dirty="0" err="1"/>
              <a:t>market</a:t>
            </a:r>
            <a:r>
              <a:rPr lang="sk-SK" b="1" dirty="0"/>
              <a:t> </a:t>
            </a:r>
            <a:r>
              <a:rPr lang="sk-SK" b="1" dirty="0" err="1"/>
              <a:t>impact</a:t>
            </a:r>
            <a:endParaRPr lang="sk-SK" b="1" dirty="0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C5F57E3B-C3AF-4595-A878-B97D982BD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2650" y="6373814"/>
            <a:ext cx="8012843" cy="365125"/>
          </a:xfrm>
        </p:spPr>
        <p:txBody>
          <a:bodyPr/>
          <a:lstStyle/>
          <a:p>
            <a:pPr algn="ctr"/>
            <a:r>
              <a:rPr lang="sk-SK" dirty="0" err="1"/>
              <a:t>MiCA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938210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C0709C4-6D81-4895-BFAC-6F1E869AAD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82953" y="1267200"/>
            <a:ext cx="10933723" cy="501827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n-GB" sz="1800" dirty="0"/>
              <a:t>Crypto</a:t>
            </a:r>
            <a:r>
              <a:rPr lang="sk-SK" sz="1800" dirty="0"/>
              <a:t>-</a:t>
            </a:r>
            <a:r>
              <a:rPr lang="en-GB" sz="1800" dirty="0"/>
              <a:t>assets will stay volatile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n-GB" sz="1800" dirty="0" err="1"/>
              <a:t>MiCA</a:t>
            </a:r>
            <a:r>
              <a:rPr lang="en-GB" sz="1800" dirty="0"/>
              <a:t> does not introduce any guarantee scheme for the protection of owners of crypto</a:t>
            </a:r>
            <a:r>
              <a:rPr lang="sk-SK" sz="1800" dirty="0"/>
              <a:t>-</a:t>
            </a:r>
            <a:r>
              <a:rPr lang="en-GB" sz="1800" dirty="0"/>
              <a:t>assets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n-GB" sz="1800" dirty="0" err="1"/>
              <a:t>MiCA</a:t>
            </a:r>
            <a:r>
              <a:rPr lang="en-GB" sz="1800" dirty="0"/>
              <a:t> does not apply to all services of crypto</a:t>
            </a:r>
            <a:r>
              <a:rPr lang="sk-SK" sz="1800" dirty="0"/>
              <a:t>-</a:t>
            </a:r>
            <a:r>
              <a:rPr lang="en-GB" sz="1800" dirty="0"/>
              <a:t>assets (lending of crypto</a:t>
            </a:r>
            <a:r>
              <a:rPr lang="sk-SK" sz="1800" dirty="0"/>
              <a:t>-</a:t>
            </a:r>
            <a:r>
              <a:rPr lang="en-GB" sz="1800" dirty="0"/>
              <a:t>assets)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n-GB" sz="1800" dirty="0" err="1"/>
              <a:t>MiCA</a:t>
            </a:r>
            <a:r>
              <a:rPr lang="en-GB" sz="1800" dirty="0"/>
              <a:t> will not apply to effectively decentralized services of crypto</a:t>
            </a:r>
            <a:r>
              <a:rPr lang="sk-SK" sz="1800" dirty="0"/>
              <a:t>-</a:t>
            </a:r>
            <a:r>
              <a:rPr lang="en-GB" sz="1800" dirty="0"/>
              <a:t>assets (</a:t>
            </a:r>
            <a:r>
              <a:rPr lang="en-GB" sz="1800" dirty="0" err="1"/>
              <a:t>DeFi</a:t>
            </a:r>
            <a:r>
              <a:rPr lang="en-GB" sz="1800" dirty="0"/>
              <a:t>)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n-GB" sz="1800" dirty="0" err="1"/>
              <a:t>MiCA</a:t>
            </a:r>
            <a:r>
              <a:rPr lang="en-GB" sz="1800" dirty="0"/>
              <a:t> will not apply to non fungible tokens (NFTs)</a:t>
            </a:r>
          </a:p>
          <a:p>
            <a:pPr marL="0" indent="0">
              <a:buNone/>
            </a:pPr>
            <a:endParaRPr lang="sk-SK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FA2239-B4C4-4FB2-AFFC-CFAB45F7A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29</a:t>
            </a:fld>
            <a:endParaRPr lang="sk-SK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9B3373-A946-49FD-AE0C-0AE55A2BBD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sk-SK" b="1" dirty="0" err="1"/>
              <a:t>MiCA</a:t>
            </a:r>
            <a:r>
              <a:rPr lang="sk-SK" b="1" dirty="0"/>
              <a:t> </a:t>
            </a:r>
            <a:r>
              <a:rPr lang="sk-SK" b="1" dirty="0" err="1"/>
              <a:t>does</a:t>
            </a:r>
            <a:r>
              <a:rPr lang="sk-SK" b="1" dirty="0"/>
              <a:t> </a:t>
            </a:r>
            <a:r>
              <a:rPr lang="sk-SK" b="1" dirty="0" err="1"/>
              <a:t>not</a:t>
            </a:r>
            <a:r>
              <a:rPr lang="sk-SK" b="1" dirty="0"/>
              <a:t> </a:t>
            </a:r>
            <a:r>
              <a:rPr lang="sk-SK" b="1" dirty="0" err="1"/>
              <a:t>solve</a:t>
            </a:r>
            <a:r>
              <a:rPr lang="sk-SK" b="1" dirty="0"/>
              <a:t> </a:t>
            </a:r>
            <a:r>
              <a:rPr lang="sk-SK" b="1" dirty="0" err="1"/>
              <a:t>all</a:t>
            </a:r>
            <a:r>
              <a:rPr lang="sk-SK" b="1" dirty="0"/>
              <a:t> </a:t>
            </a:r>
            <a:r>
              <a:rPr lang="sk-SK" b="1" dirty="0" err="1"/>
              <a:t>aspects</a:t>
            </a:r>
            <a:endParaRPr lang="sk-SK" b="1" dirty="0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C5F57E3B-C3AF-4595-A878-B97D982BD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66496" y="6285470"/>
            <a:ext cx="8012843" cy="365125"/>
          </a:xfrm>
        </p:spPr>
        <p:txBody>
          <a:bodyPr/>
          <a:lstStyle/>
          <a:p>
            <a:pPr algn="ctr"/>
            <a:r>
              <a:rPr lang="sk-SK" dirty="0" err="1"/>
              <a:t>MiCA</a:t>
            </a:r>
            <a:endParaRPr lang="sk-SK" dirty="0"/>
          </a:p>
          <a:p>
            <a:pPr algn="ctr"/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960194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42FDD88-30F2-4C22-8836-3B739D0A70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56516"/>
            <a:ext cx="9191400" cy="687119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sk-SK" sz="4700" b="1" dirty="0" err="1"/>
              <a:t>Distributed</a:t>
            </a:r>
            <a:r>
              <a:rPr lang="sk-SK" sz="4700" b="1" dirty="0"/>
              <a:t> </a:t>
            </a:r>
            <a:r>
              <a:rPr lang="sk-SK" sz="4700" b="1" dirty="0" err="1"/>
              <a:t>ledger</a:t>
            </a:r>
            <a:r>
              <a:rPr lang="sk-SK" sz="4700" b="1" dirty="0"/>
              <a:t> </a:t>
            </a:r>
            <a:r>
              <a:rPr lang="sk-SK" sz="4700" b="1" dirty="0" err="1"/>
              <a:t>technology</a:t>
            </a:r>
            <a:r>
              <a:rPr lang="sk-SK" sz="4700" b="1" dirty="0"/>
              <a:t> </a:t>
            </a:r>
            <a:r>
              <a:rPr lang="en-US" sz="4700" b="1" dirty="0"/>
              <a:t>–</a:t>
            </a:r>
            <a:r>
              <a:rPr lang="sk-SK" sz="4700" b="1" dirty="0"/>
              <a:t> DLT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564B9-0782-483F-8A43-FFD3458E93E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0" y="1267199"/>
            <a:ext cx="10515600" cy="4990725"/>
          </a:xfrm>
        </p:spPr>
        <p:txBody>
          <a:bodyPr>
            <a:normAutofit fontScale="47500" lnSpcReduction="20000"/>
          </a:bodyPr>
          <a:lstStyle/>
          <a:p>
            <a:pPr marL="171450" indent="-1714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200" b="1" dirty="0"/>
              <a:t>technology of distributed data</a:t>
            </a:r>
            <a:r>
              <a:rPr lang="sk-SK" sz="4200" b="1" dirty="0"/>
              <a:t> </a:t>
            </a:r>
            <a:r>
              <a:rPr lang="en-US" sz="4200" b="1" dirty="0"/>
              <a:t>basis of transactions/technology of distributed records</a:t>
            </a:r>
            <a:endParaRPr lang="en-US" sz="4200" dirty="0"/>
          </a:p>
          <a:p>
            <a:pPr marL="171450" indent="-1714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200" b="1" dirty="0"/>
              <a:t>Data</a:t>
            </a:r>
            <a:r>
              <a:rPr lang="sk-SK" sz="4200" b="1" dirty="0"/>
              <a:t> </a:t>
            </a:r>
            <a:r>
              <a:rPr lang="en-US" sz="4200" b="1" dirty="0"/>
              <a:t>basis with records is distributed</a:t>
            </a:r>
            <a:endParaRPr lang="en-US" sz="4200" dirty="0"/>
          </a:p>
          <a:p>
            <a:pPr marL="171450" indent="-17145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200" b="1" dirty="0"/>
              <a:t>update of data</a:t>
            </a:r>
            <a:r>
              <a:rPr lang="sk-SK" sz="4200" b="1" dirty="0"/>
              <a:t> </a:t>
            </a:r>
            <a:r>
              <a:rPr lang="en-US" sz="4200" b="1" dirty="0"/>
              <a:t>basis</a:t>
            </a:r>
            <a:endParaRPr lang="en-US" sz="4200" dirty="0"/>
          </a:p>
          <a:p>
            <a:pPr marL="171450" indent="-17145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200" b="1" dirty="0"/>
              <a:t>consensus algorithm</a:t>
            </a:r>
          </a:p>
          <a:p>
            <a:pPr marL="628650" lvl="1" indent="-17145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200" dirty="0"/>
              <a:t>Proof-of-Work (</a:t>
            </a:r>
            <a:r>
              <a:rPr lang="en-US" sz="4200" dirty="0" err="1"/>
              <a:t>PoW</a:t>
            </a:r>
            <a:r>
              <a:rPr lang="en-US" sz="4200" dirty="0"/>
              <a:t>) </a:t>
            </a:r>
          </a:p>
          <a:p>
            <a:pPr marL="628650" lvl="1" indent="-17145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200" dirty="0"/>
              <a:t>Proof-of-Stake (</a:t>
            </a:r>
            <a:r>
              <a:rPr lang="en-US" sz="4200" dirty="0" err="1"/>
              <a:t>PoS</a:t>
            </a:r>
            <a:r>
              <a:rPr lang="en-US" sz="4200" dirty="0"/>
              <a:t>)</a:t>
            </a:r>
          </a:p>
          <a:p>
            <a:pPr marL="171450" indent="-17145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200" b="1" dirty="0"/>
              <a:t>blockchain</a:t>
            </a:r>
            <a:endParaRPr lang="en-US" sz="4200" dirty="0"/>
          </a:p>
          <a:p>
            <a:pPr marL="171450" indent="-17145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200" b="1" dirty="0"/>
              <a:t>usage</a:t>
            </a:r>
          </a:p>
          <a:p>
            <a:pPr marL="628650" lvl="1" indent="-1714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4200" dirty="0"/>
              <a:t>s</a:t>
            </a:r>
            <a:r>
              <a:rPr lang="en-US" sz="4200" dirty="0"/>
              <a:t>haring of records/transactions without need of central authority  </a:t>
            </a:r>
          </a:p>
          <a:p>
            <a:pPr marL="628650" lvl="1" indent="-1714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4200" dirty="0"/>
              <a:t>w</a:t>
            </a:r>
            <a:r>
              <a:rPr lang="en-US" sz="4200" dirty="0" err="1"/>
              <a:t>ithout</a:t>
            </a:r>
            <a:r>
              <a:rPr lang="en-US" sz="4200" dirty="0"/>
              <a:t> need of trust between single users </a:t>
            </a:r>
          </a:p>
          <a:p>
            <a:pPr marL="171450" indent="-171450" algn="just">
              <a:lnSpc>
                <a:spcPct val="120000"/>
              </a:lnSpc>
            </a:pPr>
            <a:endParaRPr lang="sk-SK" sz="1200" dirty="0"/>
          </a:p>
          <a:p>
            <a:pPr>
              <a:lnSpc>
                <a:spcPct val="120000"/>
              </a:lnSpc>
            </a:pPr>
            <a:endParaRPr lang="sk-SK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9F1E0F-8235-41D6-B40C-C97B3E02B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0CCAC0-D97F-4189-B848-E3B3104BB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3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481410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C0709C4-6D81-4895-BFAC-6F1E869AAD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82953" y="1267200"/>
            <a:ext cx="10933723" cy="501827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n-GB" sz="1800" b="1" dirty="0"/>
              <a:t>NBS will be responsible for supervision over the sector – market with crypto</a:t>
            </a:r>
            <a:r>
              <a:rPr lang="sk-SK" sz="1800" b="1" dirty="0"/>
              <a:t>-</a:t>
            </a:r>
            <a:r>
              <a:rPr lang="en-GB" sz="1800" b="1" dirty="0"/>
              <a:t>assets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sk-SK" sz="1800" b="1" dirty="0"/>
              <a:t>n</a:t>
            </a:r>
            <a:r>
              <a:rPr lang="en-GB" sz="1800" b="1" dirty="0" err="1"/>
              <a:t>ew</a:t>
            </a:r>
            <a:r>
              <a:rPr lang="en-GB" sz="1800" b="1" dirty="0"/>
              <a:t> roles of  NBS will concern namely: </a:t>
            </a:r>
          </a:p>
          <a:p>
            <a:pPr lvl="1" algn="just">
              <a:lnSpc>
                <a:spcPct val="150000"/>
              </a:lnSpc>
              <a:spcAft>
                <a:spcPts val="600"/>
              </a:spcAft>
            </a:pPr>
            <a:r>
              <a:rPr lang="en-GB" sz="1300" b="1" dirty="0"/>
              <a:t>whitepapers </a:t>
            </a:r>
            <a:r>
              <a:rPr lang="en-GB" sz="1300" dirty="0"/>
              <a:t>(control, request of change/notification of marketing communication, forward to ESMA) </a:t>
            </a:r>
          </a:p>
          <a:p>
            <a:pPr lvl="1" algn="just">
              <a:lnSpc>
                <a:spcPct val="150000"/>
              </a:lnSpc>
              <a:spcAft>
                <a:spcPts val="600"/>
              </a:spcAft>
            </a:pPr>
            <a:r>
              <a:rPr lang="en-GB" sz="1300" b="1" dirty="0"/>
              <a:t>Issuance of ART </a:t>
            </a:r>
            <a:r>
              <a:rPr lang="en-GB" sz="1300" dirty="0"/>
              <a:t>(licensing – new type of license, notifications of banks)</a:t>
            </a:r>
          </a:p>
          <a:p>
            <a:pPr lvl="1" algn="just">
              <a:lnSpc>
                <a:spcPct val="150000"/>
              </a:lnSpc>
              <a:spcAft>
                <a:spcPts val="600"/>
              </a:spcAft>
            </a:pPr>
            <a:r>
              <a:rPr lang="en-GB" sz="1300" b="1" dirty="0"/>
              <a:t>Issuance of EMT </a:t>
            </a:r>
            <a:r>
              <a:rPr lang="en-GB" sz="1300" dirty="0"/>
              <a:t>(licensing – EMI, notifications from EMI and banks)</a:t>
            </a:r>
          </a:p>
          <a:p>
            <a:pPr lvl="1" algn="just">
              <a:lnSpc>
                <a:spcPct val="150000"/>
              </a:lnSpc>
              <a:spcAft>
                <a:spcPts val="600"/>
              </a:spcAft>
            </a:pPr>
            <a:r>
              <a:rPr lang="en-GB" sz="1300" b="1" dirty="0"/>
              <a:t>Provision of crypto assets services  </a:t>
            </a:r>
            <a:r>
              <a:rPr lang="en-GB" sz="1300" dirty="0"/>
              <a:t>(licensing – new type of license, notifications from banks, </a:t>
            </a:r>
            <a:r>
              <a:rPr lang="sk-SK" sz="1300" dirty="0" err="1"/>
              <a:t>brokers</a:t>
            </a:r>
            <a:r>
              <a:rPr lang="en-GB" sz="1300" dirty="0"/>
              <a:t>, management companies and other entities)</a:t>
            </a:r>
          </a:p>
          <a:p>
            <a:pPr lvl="1" algn="just">
              <a:lnSpc>
                <a:spcPct val="150000"/>
              </a:lnSpc>
              <a:spcAft>
                <a:spcPts val="600"/>
              </a:spcAft>
            </a:pPr>
            <a:r>
              <a:rPr lang="en-GB" sz="1300" b="1" dirty="0"/>
              <a:t>Supervision over new licensed entities  </a:t>
            </a:r>
            <a:r>
              <a:rPr lang="en-GB" sz="1300" dirty="0"/>
              <a:t>(issuers of ART tokens, crypto</a:t>
            </a:r>
            <a:r>
              <a:rPr lang="sk-SK" sz="1300" dirty="0"/>
              <a:t>-</a:t>
            </a:r>
            <a:r>
              <a:rPr lang="en-GB" sz="1300" dirty="0"/>
              <a:t>asset service providers)</a:t>
            </a:r>
          </a:p>
          <a:p>
            <a:pPr lvl="1" algn="just">
              <a:lnSpc>
                <a:spcPct val="150000"/>
              </a:lnSpc>
              <a:spcAft>
                <a:spcPts val="600"/>
              </a:spcAft>
            </a:pPr>
            <a:r>
              <a:rPr lang="en-GB" sz="1300" b="1" dirty="0"/>
              <a:t>Supervision over new activities of the current</a:t>
            </a:r>
            <a:r>
              <a:rPr lang="sk-SK" sz="1300" b="1" dirty="0"/>
              <a:t>l</a:t>
            </a:r>
            <a:r>
              <a:rPr lang="en-GB" sz="1300" b="1" dirty="0"/>
              <a:t>y supervised entities  </a:t>
            </a:r>
            <a:r>
              <a:rPr lang="en-GB" sz="1300" dirty="0"/>
              <a:t>(banks, EMI,  </a:t>
            </a:r>
            <a:r>
              <a:rPr lang="sk-SK" sz="1300" dirty="0" err="1"/>
              <a:t>brokers</a:t>
            </a:r>
            <a:r>
              <a:rPr lang="en-GB" sz="1300" dirty="0"/>
              <a:t>, management companies and other entities)</a:t>
            </a:r>
          </a:p>
          <a:p>
            <a:pPr lvl="1" algn="just">
              <a:lnSpc>
                <a:spcPct val="150000"/>
              </a:lnSpc>
              <a:spcAft>
                <a:spcPts val="600"/>
              </a:spcAft>
            </a:pPr>
            <a:r>
              <a:rPr lang="en-GB" sz="1300" b="1" dirty="0"/>
              <a:t>Methodological activities and cooperation with EBA and ESMA </a:t>
            </a:r>
            <a:r>
              <a:rPr lang="en-GB" sz="1300" dirty="0"/>
              <a:t>(participation in working groups concerning L2 and L3 legislation, distribution of information requested) </a:t>
            </a:r>
          </a:p>
          <a:p>
            <a:pPr lvl="1" algn="just">
              <a:lnSpc>
                <a:spcPct val="150000"/>
              </a:lnSpc>
              <a:spcAft>
                <a:spcPts val="600"/>
              </a:spcAft>
            </a:pPr>
            <a:endParaRPr lang="sk-SK" sz="1300" dirty="0"/>
          </a:p>
          <a:p>
            <a:pPr lvl="1" algn="just">
              <a:lnSpc>
                <a:spcPct val="150000"/>
              </a:lnSpc>
              <a:spcAft>
                <a:spcPts val="600"/>
              </a:spcAft>
            </a:pPr>
            <a:endParaRPr lang="sk-SK" sz="1300" dirty="0"/>
          </a:p>
          <a:p>
            <a:pPr lvl="1" algn="just">
              <a:lnSpc>
                <a:spcPct val="150000"/>
              </a:lnSpc>
              <a:spcAft>
                <a:spcPts val="600"/>
              </a:spcAft>
            </a:pPr>
            <a:endParaRPr lang="sk-SK" sz="1300" dirty="0"/>
          </a:p>
          <a:p>
            <a:pPr marL="0" indent="0">
              <a:buNone/>
            </a:pPr>
            <a:endParaRPr lang="sk-SK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FA2239-B4C4-4FB2-AFFC-CFAB45F7A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30</a:t>
            </a:fld>
            <a:endParaRPr lang="sk-SK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9B3373-A946-49FD-AE0C-0AE55A2BBD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algn="ctr"/>
            <a:r>
              <a:rPr lang="sk-SK" b="1" dirty="0" err="1"/>
              <a:t>MiCA</a:t>
            </a:r>
            <a:r>
              <a:rPr lang="sk-SK" b="1" dirty="0"/>
              <a:t> – </a:t>
            </a:r>
            <a:r>
              <a:rPr lang="sk-SK" b="1" dirty="0" err="1"/>
              <a:t>impacts</a:t>
            </a:r>
            <a:r>
              <a:rPr lang="sk-SK" b="1" dirty="0"/>
              <a:t> on NBS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C5F57E3B-C3AF-4595-A878-B97D982BD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2650" y="6373814"/>
            <a:ext cx="8012843" cy="365125"/>
          </a:xfrm>
        </p:spPr>
        <p:txBody>
          <a:bodyPr/>
          <a:lstStyle/>
          <a:p>
            <a:pPr algn="ctr"/>
            <a:r>
              <a:rPr lang="sk-SK" dirty="0" err="1"/>
              <a:t>MiCA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353146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149661F-4BF9-4847-97BB-D3BF822AD6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B4E2B6-43B5-485D-B6F9-FA6B25C5C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31</a:t>
            </a:fld>
            <a:endParaRPr lang="sk-SK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638371-FDAB-4230-AC7C-D2DCA4E6B296}"/>
              </a:ext>
            </a:extLst>
          </p:cNvPr>
          <p:cNvSpPr txBox="1"/>
          <p:nvPr/>
        </p:nvSpPr>
        <p:spPr>
          <a:xfrm>
            <a:off x="1481327" y="2721552"/>
            <a:ext cx="91913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4400" b="1" dirty="0" err="1">
                <a:solidFill>
                  <a:srgbClr val="4472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Thank</a:t>
            </a:r>
            <a:r>
              <a:rPr lang="sk-SK" sz="4400" b="1" dirty="0">
                <a:solidFill>
                  <a:srgbClr val="4472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sk-SK" sz="4400" b="1" dirty="0" err="1">
                <a:solidFill>
                  <a:srgbClr val="4472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you</a:t>
            </a:r>
            <a:r>
              <a:rPr lang="sk-SK" sz="4400" b="1" dirty="0">
                <a:solidFill>
                  <a:srgbClr val="4472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sk-SK" sz="4400" b="1" dirty="0" err="1">
                <a:solidFill>
                  <a:srgbClr val="4472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for</a:t>
            </a:r>
            <a:r>
              <a:rPr lang="sk-SK" sz="4400" b="1" dirty="0">
                <a:solidFill>
                  <a:srgbClr val="4472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sk-SK" sz="4400" b="1" dirty="0" err="1">
                <a:solidFill>
                  <a:srgbClr val="4472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your</a:t>
            </a:r>
            <a:r>
              <a:rPr lang="sk-SK" sz="4400" b="1" dirty="0">
                <a:solidFill>
                  <a:srgbClr val="4472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sk-SK" sz="4400" b="1" dirty="0" err="1">
                <a:solidFill>
                  <a:srgbClr val="4472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attention</a:t>
            </a:r>
            <a:endParaRPr lang="sk-SK" sz="4400" b="1" dirty="0">
              <a:solidFill>
                <a:srgbClr val="4472C4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336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42FDD88-30F2-4C22-8836-3B739D0A70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algn="ctr"/>
            <a:r>
              <a:rPr lang="sk-SK" b="1" dirty="0" err="1"/>
              <a:t>Current</a:t>
            </a:r>
            <a:r>
              <a:rPr lang="sk-SK" b="1" dirty="0"/>
              <a:t> </a:t>
            </a:r>
            <a:r>
              <a:rPr lang="sk-SK" b="1" dirty="0" err="1"/>
              <a:t>legal</a:t>
            </a:r>
            <a:r>
              <a:rPr lang="sk-SK" b="1" dirty="0"/>
              <a:t> status</a:t>
            </a:r>
          </a:p>
          <a:p>
            <a:endParaRPr lang="sk-S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564B9-0782-483F-8A43-FFD3458E93ED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800" b="1" dirty="0"/>
              <a:t>in 2020 – first partial regulation in the domain of </a:t>
            </a:r>
            <a:r>
              <a:rPr lang="en-GB" sz="2800" b="1" dirty="0" err="1"/>
              <a:t>cryptoassets</a:t>
            </a:r>
            <a:r>
              <a:rPr lang="en-GB" sz="2800" b="1" dirty="0"/>
              <a:t> in SK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800" b="1" dirty="0"/>
              <a:t>based on </a:t>
            </a:r>
            <a:r>
              <a:rPr lang="sk-SK" sz="2800" b="1" dirty="0"/>
              <a:t>E</a:t>
            </a:r>
            <a:r>
              <a:rPr lang="en-GB" sz="2800" b="1" dirty="0" err="1"/>
              <a:t>uropean</a:t>
            </a:r>
            <a:r>
              <a:rPr lang="en-GB" sz="2800" b="1" dirty="0"/>
              <a:t> legislation of anti money laundering (5. AML directive)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800" b="1" dirty="0"/>
              <a:t>since November 2020 crypto entities need </a:t>
            </a:r>
            <a:r>
              <a:rPr lang="sk-SK" sz="2800" b="1" dirty="0"/>
              <a:t>to </a:t>
            </a:r>
            <a:r>
              <a:rPr lang="sk-SK" sz="2800" b="1" dirty="0" err="1"/>
              <a:t>acquire</a:t>
            </a:r>
            <a:r>
              <a:rPr lang="sk-SK" sz="2800" b="1" dirty="0"/>
              <a:t> a</a:t>
            </a:r>
            <a:r>
              <a:rPr lang="en-GB" sz="2800" b="1" dirty="0"/>
              <a:t> „tied t</a:t>
            </a:r>
            <a:r>
              <a:rPr lang="sk-SK" sz="2800" b="1" dirty="0"/>
              <a:t>rade</a:t>
            </a:r>
            <a:r>
              <a:rPr lang="en-GB" sz="2800" b="1" dirty="0"/>
              <a:t>“</a:t>
            </a:r>
          </a:p>
          <a:p>
            <a:pPr marL="804863" indent="-366713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dirty="0"/>
              <a:t>Provider of virtual </a:t>
            </a:r>
            <a:r>
              <a:rPr lang="en-GB" sz="2000" dirty="0" err="1"/>
              <a:t>currenc</a:t>
            </a:r>
            <a:r>
              <a:rPr lang="sk-SK" sz="2000" dirty="0"/>
              <a:t>y </a:t>
            </a:r>
            <a:r>
              <a:rPr lang="sk-SK" sz="2000" dirty="0" err="1"/>
              <a:t>wallet</a:t>
            </a:r>
            <a:r>
              <a:rPr lang="sk-SK" sz="2000" dirty="0"/>
              <a:t> services</a:t>
            </a:r>
            <a:r>
              <a:rPr lang="en-GB" sz="2000" dirty="0"/>
              <a:t> (10.5.2023 - 388)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dirty="0"/>
              <a:t>Provider of virtual </a:t>
            </a:r>
            <a:r>
              <a:rPr lang="en-GB" sz="2000" dirty="0" err="1"/>
              <a:t>currenc</a:t>
            </a:r>
            <a:r>
              <a:rPr lang="sk-SK" sz="2000" dirty="0"/>
              <a:t>y </a:t>
            </a:r>
            <a:r>
              <a:rPr lang="sk-SK" sz="2000" dirty="0" err="1"/>
              <a:t>exchange</a:t>
            </a:r>
            <a:r>
              <a:rPr lang="sk-SK" sz="2000" dirty="0"/>
              <a:t> services</a:t>
            </a:r>
            <a:r>
              <a:rPr lang="en-GB" sz="2000" dirty="0"/>
              <a:t> (10.5.2023 - 453)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800" b="1" dirty="0"/>
              <a:t>these entities became obliged entities according to AML legislation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800" b="1" dirty="0"/>
              <a:t>duties – for ex. </a:t>
            </a:r>
            <a:r>
              <a:rPr lang="sk-SK" sz="2800" b="1" dirty="0"/>
              <a:t>i</a:t>
            </a:r>
            <a:r>
              <a:rPr lang="en-GB" sz="2800" b="1" dirty="0"/>
              <a:t>dentification of clients, reporting of unusual business operations, own activity program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800" b="1" dirty="0"/>
              <a:t>supervision is not carried out by NBS, but by Financial Intelligence Unit</a:t>
            </a:r>
          </a:p>
          <a:p>
            <a:endParaRPr lang="sk-SK" sz="2500" dirty="0"/>
          </a:p>
          <a:p>
            <a:endParaRPr lang="sk-SK" sz="2500" dirty="0"/>
          </a:p>
          <a:p>
            <a:endParaRPr lang="sk-SK" sz="2500" dirty="0"/>
          </a:p>
          <a:p>
            <a:endParaRPr lang="sk-SK" sz="1900" dirty="0"/>
          </a:p>
          <a:p>
            <a:endParaRPr lang="sk-SK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9F1E0F-8235-41D6-B40C-C97B3E02B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66775" y="6373810"/>
            <a:ext cx="9468293" cy="365125"/>
          </a:xfrm>
        </p:spPr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0CCAC0-D97F-4189-B848-E3B3104BB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4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444058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42FDD88-30F2-4C22-8836-3B739D0A70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algn="ctr"/>
            <a:r>
              <a:rPr lang="sk-SK" b="1" dirty="0"/>
              <a:t>MiCA</a:t>
            </a:r>
          </a:p>
          <a:p>
            <a:endParaRPr lang="sk-S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564B9-0782-483F-8A43-FFD3458E93ED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800" dirty="0"/>
              <a:t>MiCA - </a:t>
            </a:r>
            <a:r>
              <a:rPr lang="en-US" sz="2800" dirty="0"/>
              <a:t>Regulation on Markets in Crypto-assets</a:t>
            </a:r>
            <a:endParaRPr lang="sk-SK" sz="2800" dirty="0"/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800" dirty="0" err="1"/>
              <a:t>harmonization</a:t>
            </a:r>
            <a:r>
              <a:rPr lang="sk-SK" sz="2800" dirty="0"/>
              <a:t> of </a:t>
            </a:r>
            <a:r>
              <a:rPr lang="sk-SK" sz="2800" dirty="0" err="1"/>
              <a:t>legislation</a:t>
            </a:r>
            <a:r>
              <a:rPr lang="sk-SK" sz="2800" dirty="0"/>
              <a:t> in </a:t>
            </a:r>
            <a:r>
              <a:rPr lang="sk-SK" sz="2800" dirty="0" err="1"/>
              <a:t>the</a:t>
            </a:r>
            <a:r>
              <a:rPr lang="sk-SK" sz="2800" dirty="0"/>
              <a:t> EU - </a:t>
            </a:r>
            <a:r>
              <a:rPr lang="sk-SK" sz="2800" dirty="0" err="1"/>
              <a:t>regulation</a:t>
            </a:r>
            <a:endParaRPr lang="sk-SK" sz="2800" dirty="0"/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800" dirty="0" err="1"/>
              <a:t>goal</a:t>
            </a:r>
            <a:r>
              <a:rPr lang="sk-SK" sz="2800" dirty="0"/>
              <a:t> </a:t>
            </a:r>
            <a:r>
              <a:rPr lang="sk-SK" sz="2800" dirty="0" err="1"/>
              <a:t>is</a:t>
            </a:r>
            <a:r>
              <a:rPr lang="sk-SK" sz="2800" dirty="0"/>
              <a:t> </a:t>
            </a:r>
            <a:r>
              <a:rPr lang="sk-SK" sz="2800" dirty="0" err="1"/>
              <a:t>not</a:t>
            </a:r>
            <a:r>
              <a:rPr lang="sk-SK" sz="2800" dirty="0"/>
              <a:t> to </a:t>
            </a:r>
            <a:r>
              <a:rPr lang="sk-SK" sz="2800" dirty="0" err="1"/>
              <a:t>regulate</a:t>
            </a:r>
            <a:r>
              <a:rPr lang="sk-SK" sz="2800" dirty="0"/>
              <a:t> </a:t>
            </a:r>
            <a:r>
              <a:rPr lang="sk-SK" sz="2800" dirty="0" err="1"/>
              <a:t>technology</a:t>
            </a:r>
            <a:r>
              <a:rPr lang="sk-SK" sz="2800" dirty="0"/>
              <a:t>, </a:t>
            </a:r>
            <a:r>
              <a:rPr lang="sk-SK" sz="2800" dirty="0" err="1"/>
              <a:t>but</a:t>
            </a:r>
            <a:r>
              <a:rPr lang="sk-SK" sz="2800" dirty="0"/>
              <a:t> </a:t>
            </a:r>
            <a:r>
              <a:rPr lang="sk-SK" sz="2800" dirty="0" err="1"/>
              <a:t>service</a:t>
            </a:r>
            <a:r>
              <a:rPr lang="sk-SK" sz="2800" dirty="0"/>
              <a:t> </a:t>
            </a:r>
            <a:r>
              <a:rPr lang="sk-SK" sz="2800" dirty="0" err="1"/>
              <a:t>providers</a:t>
            </a:r>
            <a:endParaRPr lang="sk-SK" sz="2800" dirty="0"/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800" dirty="0" err="1"/>
              <a:t>ensure</a:t>
            </a:r>
            <a:r>
              <a:rPr lang="sk-SK" sz="2800" dirty="0"/>
              <a:t> </a:t>
            </a:r>
            <a:r>
              <a:rPr lang="sk-SK" sz="2800" dirty="0" err="1"/>
              <a:t>enough</a:t>
            </a:r>
            <a:r>
              <a:rPr lang="sk-SK" sz="2800" dirty="0"/>
              <a:t> </a:t>
            </a:r>
            <a:r>
              <a:rPr lang="sk-SK" sz="2800" dirty="0" err="1"/>
              <a:t>information</a:t>
            </a:r>
            <a:r>
              <a:rPr lang="sk-SK" sz="2800" dirty="0"/>
              <a:t> </a:t>
            </a:r>
            <a:r>
              <a:rPr lang="sk-SK" sz="2800" dirty="0" err="1"/>
              <a:t>for</a:t>
            </a:r>
            <a:r>
              <a:rPr lang="sk-SK" sz="2800" dirty="0"/>
              <a:t> </a:t>
            </a:r>
            <a:r>
              <a:rPr lang="sk-SK" sz="2800" dirty="0" err="1"/>
              <a:t>consumers</a:t>
            </a:r>
            <a:endParaRPr lang="sk-SK" sz="2800" dirty="0"/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800" dirty="0" err="1"/>
              <a:t>prevent</a:t>
            </a:r>
            <a:r>
              <a:rPr lang="sk-SK" sz="2800" dirty="0"/>
              <a:t> </a:t>
            </a:r>
            <a:r>
              <a:rPr lang="sk-SK" sz="2800" dirty="0" err="1"/>
              <a:t>market</a:t>
            </a:r>
            <a:r>
              <a:rPr lang="sk-SK" sz="2800" dirty="0"/>
              <a:t> </a:t>
            </a:r>
            <a:r>
              <a:rPr lang="sk-SK" sz="2800" dirty="0" err="1"/>
              <a:t>abuse</a:t>
            </a:r>
            <a:endParaRPr lang="sk-SK" sz="2500" dirty="0"/>
          </a:p>
          <a:p>
            <a:endParaRPr lang="sk-SK" sz="1900" dirty="0"/>
          </a:p>
          <a:p>
            <a:endParaRPr lang="sk-SK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9F1E0F-8235-41D6-B40C-C97B3E02B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66775" y="6373810"/>
            <a:ext cx="9468293" cy="365125"/>
          </a:xfrm>
        </p:spPr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0CCAC0-D97F-4189-B848-E3B3104BB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5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869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sk-SK" b="1" dirty="0"/>
              <a:t> </a:t>
            </a:r>
            <a:r>
              <a:rPr lang="sk-SK" b="1" dirty="0" err="1"/>
              <a:t>MiCA</a:t>
            </a:r>
            <a:r>
              <a:rPr lang="sk-SK" b="1" dirty="0"/>
              <a:t> </a:t>
            </a:r>
            <a:r>
              <a:rPr lang="sk-SK" b="1" dirty="0" err="1"/>
              <a:t>structure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0515600" cy="48528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sk-SK" sz="2800" b="1" dirty="0"/>
              <a:t>9 </a:t>
            </a:r>
            <a:r>
              <a:rPr lang="sk-SK" sz="2800" b="1" dirty="0" err="1"/>
              <a:t>titles</a:t>
            </a:r>
            <a:r>
              <a:rPr lang="sk-SK" sz="2800" b="1" dirty="0"/>
              <a:t>: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sz="2000" dirty="0"/>
              <a:t>I</a:t>
            </a:r>
            <a:r>
              <a:rPr lang="sk-SK" sz="2000" dirty="0"/>
              <a:t> -  </a:t>
            </a:r>
            <a:r>
              <a:rPr lang="sk-SK" sz="2000" dirty="0" err="1"/>
              <a:t>Subject</a:t>
            </a:r>
            <a:r>
              <a:rPr lang="sk-SK" sz="2000" dirty="0"/>
              <a:t> </a:t>
            </a:r>
            <a:r>
              <a:rPr lang="sk-SK" sz="2000" dirty="0" err="1"/>
              <a:t>matter</a:t>
            </a:r>
            <a:r>
              <a:rPr lang="sk-SK" sz="2000" dirty="0"/>
              <a:t>, </a:t>
            </a:r>
            <a:r>
              <a:rPr lang="sk-SK" sz="2000" dirty="0" err="1"/>
              <a:t>scope</a:t>
            </a:r>
            <a:r>
              <a:rPr lang="sk-SK" sz="2000" dirty="0"/>
              <a:t> and </a:t>
            </a:r>
            <a:r>
              <a:rPr lang="sk-SK" sz="2000" dirty="0" err="1"/>
              <a:t>definitions</a:t>
            </a:r>
            <a:endParaRPr lang="sk-SK" sz="2000" dirty="0"/>
          </a:p>
          <a:p>
            <a:pPr marL="0" indent="0">
              <a:lnSpc>
                <a:spcPct val="160000"/>
              </a:lnSpc>
              <a:buNone/>
            </a:pPr>
            <a:r>
              <a:rPr lang="sk-SK" sz="2000" dirty="0"/>
              <a:t>II – </a:t>
            </a:r>
            <a:r>
              <a:rPr lang="sk-SK" sz="2000" dirty="0" err="1"/>
              <a:t>Cryptoassets</a:t>
            </a:r>
            <a:r>
              <a:rPr lang="sk-SK" sz="2000" dirty="0"/>
              <a:t> </a:t>
            </a:r>
            <a:r>
              <a:rPr lang="sk-SK" sz="2000" dirty="0" err="1"/>
              <a:t>other</a:t>
            </a:r>
            <a:r>
              <a:rPr lang="sk-SK" sz="2000" dirty="0"/>
              <a:t> </a:t>
            </a:r>
            <a:r>
              <a:rPr lang="sk-SK" sz="2000" dirty="0" err="1"/>
              <a:t>than</a:t>
            </a:r>
            <a:r>
              <a:rPr lang="sk-SK" sz="2000" dirty="0"/>
              <a:t> </a:t>
            </a:r>
            <a:r>
              <a:rPr lang="sk-SK" sz="2000" dirty="0" err="1"/>
              <a:t>asset-referenced</a:t>
            </a:r>
            <a:r>
              <a:rPr lang="sk-SK" sz="2000" dirty="0"/>
              <a:t> </a:t>
            </a:r>
            <a:r>
              <a:rPr lang="sk-SK" sz="2000" dirty="0" err="1"/>
              <a:t>tokens</a:t>
            </a:r>
            <a:r>
              <a:rPr lang="sk-SK" sz="2000" dirty="0"/>
              <a:t> or e-</a:t>
            </a:r>
            <a:r>
              <a:rPr lang="sk-SK" sz="2000" dirty="0" err="1"/>
              <a:t>money</a:t>
            </a:r>
            <a:r>
              <a:rPr lang="sk-SK" sz="2000" dirty="0"/>
              <a:t> </a:t>
            </a:r>
            <a:r>
              <a:rPr lang="sk-SK" sz="2000" dirty="0" err="1"/>
              <a:t>tokens</a:t>
            </a:r>
            <a:r>
              <a:rPr lang="sk-SK" sz="2000" dirty="0"/>
              <a:t>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sk-SK" sz="2000" dirty="0"/>
              <a:t>III – </a:t>
            </a:r>
            <a:r>
              <a:rPr lang="sk-SK" sz="2000" dirty="0" err="1"/>
              <a:t>Asset-referenced</a:t>
            </a:r>
            <a:r>
              <a:rPr lang="sk-SK" sz="2000" dirty="0"/>
              <a:t> </a:t>
            </a:r>
            <a:r>
              <a:rPr lang="sk-SK" sz="2000" dirty="0" err="1"/>
              <a:t>tokens</a:t>
            </a:r>
            <a:endParaRPr lang="sk-SK" sz="2000" dirty="0"/>
          </a:p>
          <a:p>
            <a:pPr marL="0" indent="0">
              <a:lnSpc>
                <a:spcPct val="160000"/>
              </a:lnSpc>
              <a:buNone/>
            </a:pPr>
            <a:r>
              <a:rPr lang="sk-SK" sz="2000" dirty="0"/>
              <a:t>IV – E-</a:t>
            </a:r>
            <a:r>
              <a:rPr lang="sk-SK" sz="2000" dirty="0" err="1"/>
              <a:t>money</a:t>
            </a:r>
            <a:r>
              <a:rPr lang="sk-SK" sz="2000" dirty="0"/>
              <a:t> </a:t>
            </a:r>
            <a:r>
              <a:rPr lang="sk-SK" sz="2000" dirty="0" err="1"/>
              <a:t>tokens</a:t>
            </a:r>
            <a:endParaRPr lang="sk-SK" sz="2000" dirty="0"/>
          </a:p>
          <a:p>
            <a:pPr marL="0" indent="0">
              <a:lnSpc>
                <a:spcPct val="160000"/>
              </a:lnSpc>
              <a:buNone/>
            </a:pPr>
            <a:r>
              <a:rPr lang="sk-SK" sz="2000" dirty="0"/>
              <a:t>V – </a:t>
            </a:r>
            <a:r>
              <a:rPr lang="sk-SK" sz="2000" dirty="0" err="1"/>
              <a:t>Authorization</a:t>
            </a:r>
            <a:r>
              <a:rPr lang="sk-SK" sz="2000" dirty="0"/>
              <a:t> and </a:t>
            </a:r>
            <a:r>
              <a:rPr lang="sk-SK" sz="2000" dirty="0" err="1"/>
              <a:t>operating</a:t>
            </a:r>
            <a:r>
              <a:rPr lang="sk-SK" sz="2000" dirty="0"/>
              <a:t> </a:t>
            </a:r>
            <a:r>
              <a:rPr lang="sk-SK" sz="2000" dirty="0" err="1"/>
              <a:t>conditions</a:t>
            </a:r>
            <a:r>
              <a:rPr lang="sk-SK" sz="2000" dirty="0"/>
              <a:t> </a:t>
            </a:r>
            <a:r>
              <a:rPr lang="sk-SK" sz="2000" dirty="0" err="1"/>
              <a:t>for</a:t>
            </a:r>
            <a:r>
              <a:rPr lang="sk-SK" sz="2000" dirty="0"/>
              <a:t> </a:t>
            </a:r>
            <a:r>
              <a:rPr lang="sk-SK" sz="2000" dirty="0" err="1"/>
              <a:t>crypto-asset</a:t>
            </a:r>
            <a:r>
              <a:rPr lang="sk-SK" sz="2000" dirty="0"/>
              <a:t> </a:t>
            </a:r>
            <a:r>
              <a:rPr lang="sk-SK" sz="2000" dirty="0" err="1"/>
              <a:t>service</a:t>
            </a:r>
            <a:r>
              <a:rPr lang="sk-SK" sz="2000" dirty="0"/>
              <a:t> </a:t>
            </a:r>
            <a:r>
              <a:rPr lang="sk-SK" sz="2000" dirty="0" err="1"/>
              <a:t>providers</a:t>
            </a:r>
            <a:endParaRPr lang="sk-SK" sz="2000" dirty="0"/>
          </a:p>
          <a:p>
            <a:pPr marL="0" indent="0">
              <a:lnSpc>
                <a:spcPct val="160000"/>
              </a:lnSpc>
              <a:buNone/>
            </a:pPr>
            <a:r>
              <a:rPr lang="sk-SK" sz="2000" dirty="0"/>
              <a:t>VI – </a:t>
            </a:r>
            <a:r>
              <a:rPr lang="sk-SK" sz="2000" dirty="0" err="1"/>
              <a:t>Prevention</a:t>
            </a:r>
            <a:r>
              <a:rPr lang="sk-SK" sz="2000" dirty="0"/>
              <a:t> and </a:t>
            </a:r>
            <a:r>
              <a:rPr lang="sk-SK" sz="2000" dirty="0" err="1"/>
              <a:t>prohibition</a:t>
            </a:r>
            <a:r>
              <a:rPr lang="sk-SK" sz="2000" dirty="0"/>
              <a:t> of </a:t>
            </a:r>
            <a:r>
              <a:rPr lang="sk-SK" sz="2000" dirty="0" err="1"/>
              <a:t>market</a:t>
            </a:r>
            <a:r>
              <a:rPr lang="sk-SK" sz="2000" dirty="0"/>
              <a:t> </a:t>
            </a:r>
            <a:r>
              <a:rPr lang="sk-SK" sz="2000" dirty="0" err="1"/>
              <a:t>abuse</a:t>
            </a:r>
            <a:r>
              <a:rPr lang="sk-SK" sz="2000" dirty="0"/>
              <a:t> </a:t>
            </a:r>
            <a:r>
              <a:rPr lang="sk-SK" sz="2000" dirty="0" err="1"/>
              <a:t>involving</a:t>
            </a:r>
            <a:r>
              <a:rPr lang="sk-SK" sz="2000" dirty="0"/>
              <a:t> </a:t>
            </a:r>
            <a:r>
              <a:rPr lang="sk-SK" sz="2000" dirty="0" err="1"/>
              <a:t>crypto-assets</a:t>
            </a:r>
            <a:endParaRPr lang="sk-SK" sz="2000" dirty="0"/>
          </a:p>
          <a:p>
            <a:pPr marL="0" indent="0">
              <a:lnSpc>
                <a:spcPct val="160000"/>
              </a:lnSpc>
              <a:buNone/>
            </a:pPr>
            <a:r>
              <a:rPr lang="sk-SK" sz="2000" dirty="0"/>
              <a:t>VII – </a:t>
            </a:r>
            <a:r>
              <a:rPr lang="sk-SK" sz="2000" dirty="0" err="1"/>
              <a:t>Competent</a:t>
            </a:r>
            <a:r>
              <a:rPr lang="sk-SK" sz="2000" dirty="0"/>
              <a:t> </a:t>
            </a:r>
            <a:r>
              <a:rPr lang="sk-SK" sz="2000" dirty="0" err="1"/>
              <a:t>authorites</a:t>
            </a:r>
            <a:r>
              <a:rPr lang="sk-SK" sz="2000" dirty="0"/>
              <a:t>, EBA and ESMA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sk-SK" sz="2000" dirty="0"/>
              <a:t>VIII – </a:t>
            </a:r>
            <a:r>
              <a:rPr lang="pl-PL" sz="2000" dirty="0"/>
              <a:t>Delegated acts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2000" dirty="0"/>
              <a:t>IX – Transitional and final provisions</a:t>
            </a:r>
          </a:p>
          <a:p>
            <a:pPr marL="0" indent="0">
              <a:buNone/>
            </a:pPr>
            <a:endParaRPr lang="sk-SK" sz="2400" dirty="0"/>
          </a:p>
          <a:p>
            <a:pPr marL="0" indent="0">
              <a:buNone/>
            </a:pPr>
            <a:endParaRPr lang="sk-SK" sz="2800" dirty="0"/>
          </a:p>
          <a:p>
            <a:pPr marL="0" indent="0">
              <a:buNone/>
            </a:pPr>
            <a:endParaRPr lang="sk-SK" sz="2800" dirty="0"/>
          </a:p>
          <a:p>
            <a:pPr marL="0" indent="0">
              <a:buNone/>
            </a:pPr>
            <a:endParaRPr lang="sk-SK" sz="2800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6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52037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3553" y="315602"/>
            <a:ext cx="9191400" cy="687119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sk-SK" b="1" dirty="0"/>
              <a:t>Title I – </a:t>
            </a:r>
            <a:r>
              <a:rPr lang="sk-SK" b="1" dirty="0" err="1"/>
              <a:t>Subject</a:t>
            </a:r>
            <a:r>
              <a:rPr lang="sk-SK" b="1" dirty="0"/>
              <a:t> </a:t>
            </a:r>
            <a:r>
              <a:rPr lang="sk-SK" b="1" dirty="0" err="1"/>
              <a:t>matter</a:t>
            </a:r>
            <a:r>
              <a:rPr lang="sk-SK" b="1" dirty="0"/>
              <a:t>, </a:t>
            </a:r>
            <a:r>
              <a:rPr lang="sk-SK" b="1" dirty="0" err="1"/>
              <a:t>scope</a:t>
            </a:r>
            <a:r>
              <a:rPr lang="sk-SK" b="1" dirty="0"/>
              <a:t> and </a:t>
            </a:r>
            <a:r>
              <a:rPr lang="sk-SK" b="1" dirty="0" err="1"/>
              <a:t>definitions</a:t>
            </a:r>
            <a:endParaRPr lang="sk-SK" b="1" dirty="0"/>
          </a:p>
          <a:p>
            <a:pPr algn="ctr"/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4"/>
            <a:ext cx="10515600" cy="5251545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sk-SK" sz="2200" b="1" dirty="0" err="1"/>
              <a:t>MiCA</a:t>
            </a:r>
            <a:r>
              <a:rPr lang="sk-SK" sz="2200" b="1" dirty="0"/>
              <a:t> </a:t>
            </a:r>
            <a:r>
              <a:rPr lang="sk-SK" sz="2200" b="1" dirty="0" err="1"/>
              <a:t>is</a:t>
            </a:r>
            <a:r>
              <a:rPr lang="sk-SK" sz="2200" b="1" dirty="0"/>
              <a:t> </a:t>
            </a:r>
            <a:r>
              <a:rPr lang="sk-SK" sz="2200" b="1" dirty="0" err="1"/>
              <a:t>applicable</a:t>
            </a:r>
            <a:r>
              <a:rPr lang="sk-SK" sz="2200" b="1" dirty="0"/>
              <a:t> to </a:t>
            </a:r>
            <a:r>
              <a:rPr lang="sk-SK" sz="2200" b="1" dirty="0" err="1"/>
              <a:t>persons</a:t>
            </a:r>
            <a:r>
              <a:rPr lang="sk-SK" sz="2200" b="1" dirty="0"/>
              <a:t> </a:t>
            </a:r>
            <a:r>
              <a:rPr lang="sk-SK" sz="2200" b="1" dirty="0" err="1"/>
              <a:t>who</a:t>
            </a:r>
            <a:r>
              <a:rPr lang="sk-SK" sz="2200" b="1" dirty="0"/>
              <a:t>:</a:t>
            </a:r>
          </a:p>
          <a:p>
            <a:pPr>
              <a:lnSpc>
                <a:spcPct val="170000"/>
              </a:lnSpc>
            </a:pPr>
            <a:r>
              <a:rPr lang="sk-SK" sz="1800" dirty="0" err="1"/>
              <a:t>deal</a:t>
            </a:r>
            <a:r>
              <a:rPr lang="sk-SK" sz="1800" dirty="0"/>
              <a:t> </a:t>
            </a:r>
            <a:r>
              <a:rPr lang="sk-SK" sz="1800" dirty="0" err="1"/>
              <a:t>with</a:t>
            </a:r>
            <a:r>
              <a:rPr lang="sk-SK" sz="1800" dirty="0"/>
              <a:t> </a:t>
            </a:r>
            <a:r>
              <a:rPr lang="sk-SK" sz="1800" dirty="0" err="1"/>
              <a:t>emission</a:t>
            </a:r>
            <a:r>
              <a:rPr lang="sk-SK" sz="1800" dirty="0"/>
              <a:t>, </a:t>
            </a:r>
            <a:r>
              <a:rPr lang="sk-SK" sz="1800" dirty="0" err="1"/>
              <a:t>public</a:t>
            </a:r>
            <a:r>
              <a:rPr lang="sk-SK" sz="1800" dirty="0"/>
              <a:t> </a:t>
            </a:r>
            <a:r>
              <a:rPr lang="sk-SK" sz="1800" dirty="0" err="1"/>
              <a:t>offer</a:t>
            </a:r>
            <a:r>
              <a:rPr lang="sk-SK" sz="1800" dirty="0"/>
              <a:t> and </a:t>
            </a:r>
            <a:r>
              <a:rPr lang="sk-SK" sz="1800" dirty="0" err="1"/>
              <a:t>acceptance</a:t>
            </a:r>
            <a:r>
              <a:rPr lang="sk-SK" sz="1800" dirty="0"/>
              <a:t> of </a:t>
            </a:r>
            <a:r>
              <a:rPr lang="sk-SK" sz="1800" dirty="0" err="1"/>
              <a:t>crypto-assets</a:t>
            </a:r>
            <a:r>
              <a:rPr lang="sk-SK" sz="1800" dirty="0"/>
              <a:t> </a:t>
            </a:r>
            <a:r>
              <a:rPr lang="sk-SK" sz="1800" dirty="0" err="1"/>
              <a:t>for</a:t>
            </a:r>
            <a:r>
              <a:rPr lang="sk-SK" sz="1800" dirty="0"/>
              <a:t> </a:t>
            </a:r>
            <a:r>
              <a:rPr lang="sk-SK" sz="1800" dirty="0" err="1"/>
              <a:t>trading</a:t>
            </a:r>
            <a:endParaRPr lang="sk-SK" sz="1800" dirty="0"/>
          </a:p>
          <a:p>
            <a:pPr>
              <a:lnSpc>
                <a:spcPct val="170000"/>
              </a:lnSpc>
            </a:pPr>
            <a:r>
              <a:rPr lang="sk-SK" sz="1800" dirty="0" err="1"/>
              <a:t>provide</a:t>
            </a:r>
            <a:r>
              <a:rPr lang="sk-SK" sz="1800" dirty="0"/>
              <a:t> services </a:t>
            </a:r>
            <a:r>
              <a:rPr lang="sk-SK" sz="1800" dirty="0" err="1"/>
              <a:t>related</a:t>
            </a:r>
            <a:r>
              <a:rPr lang="sk-SK" sz="1800" dirty="0"/>
              <a:t> to </a:t>
            </a:r>
            <a:r>
              <a:rPr lang="sk-SK" sz="1800" dirty="0" err="1"/>
              <a:t>crypto-assets</a:t>
            </a:r>
            <a:r>
              <a:rPr lang="sk-SK" sz="1800" dirty="0"/>
              <a:t> </a:t>
            </a:r>
            <a:r>
              <a:rPr lang="sk-SK" sz="1800" dirty="0" err="1"/>
              <a:t>within</a:t>
            </a:r>
            <a:r>
              <a:rPr lang="sk-SK" sz="1800" dirty="0"/>
              <a:t> EU</a:t>
            </a:r>
          </a:p>
          <a:p>
            <a:pPr>
              <a:lnSpc>
                <a:spcPct val="170000"/>
              </a:lnSpc>
            </a:pPr>
            <a:r>
              <a:rPr lang="sk-SK" sz="1800" dirty="0" err="1"/>
              <a:t>carry</a:t>
            </a:r>
            <a:r>
              <a:rPr lang="sk-SK" sz="1800" dirty="0"/>
              <a:t> </a:t>
            </a:r>
            <a:r>
              <a:rPr lang="sk-SK" sz="1800" dirty="0" err="1"/>
              <a:t>out</a:t>
            </a:r>
            <a:r>
              <a:rPr lang="sk-SK" sz="1800" dirty="0"/>
              <a:t> </a:t>
            </a:r>
            <a:r>
              <a:rPr lang="sk-SK" sz="1800" dirty="0" err="1"/>
              <a:t>activities</a:t>
            </a:r>
            <a:r>
              <a:rPr lang="sk-SK" sz="1800" dirty="0"/>
              <a:t> </a:t>
            </a:r>
            <a:r>
              <a:rPr lang="sk-SK" sz="1800" dirty="0" err="1"/>
              <a:t>which</a:t>
            </a:r>
            <a:r>
              <a:rPr lang="sk-SK" sz="1800" dirty="0"/>
              <a:t> </a:t>
            </a:r>
            <a:r>
              <a:rPr lang="sk-SK" sz="1800" dirty="0" err="1"/>
              <a:t>may</a:t>
            </a:r>
            <a:r>
              <a:rPr lang="sk-SK" sz="1800" dirty="0"/>
              <a:t> </a:t>
            </a:r>
            <a:r>
              <a:rPr lang="sk-SK" sz="1800" dirty="0" err="1"/>
              <a:t>contribute</a:t>
            </a:r>
            <a:r>
              <a:rPr lang="sk-SK" sz="1800" dirty="0"/>
              <a:t> to </a:t>
            </a:r>
            <a:r>
              <a:rPr lang="sk-SK" sz="1800" dirty="0" err="1"/>
              <a:t>market</a:t>
            </a:r>
            <a:r>
              <a:rPr lang="sk-SK" sz="1800" dirty="0"/>
              <a:t> </a:t>
            </a:r>
            <a:r>
              <a:rPr lang="sk-SK" sz="1800" dirty="0" err="1"/>
              <a:t>abuse</a:t>
            </a:r>
            <a:r>
              <a:rPr lang="sk-SK" sz="1800" dirty="0"/>
              <a:t>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sk-SK" sz="2200" b="1" dirty="0" err="1"/>
              <a:t>MiCA</a:t>
            </a:r>
            <a:r>
              <a:rPr lang="sk-SK" sz="2200" b="1" dirty="0"/>
              <a:t> </a:t>
            </a:r>
            <a:r>
              <a:rPr lang="sk-SK" sz="2200" b="1" dirty="0" err="1"/>
              <a:t>is</a:t>
            </a:r>
            <a:r>
              <a:rPr lang="sk-SK" sz="2200" b="1" dirty="0"/>
              <a:t> </a:t>
            </a:r>
            <a:r>
              <a:rPr lang="sk-SK" sz="2200" b="1" dirty="0" err="1"/>
              <a:t>not</a:t>
            </a:r>
            <a:r>
              <a:rPr lang="sk-SK" sz="2200" b="1" dirty="0"/>
              <a:t> </a:t>
            </a:r>
            <a:r>
              <a:rPr lang="sk-SK" sz="2200" b="1" dirty="0" err="1"/>
              <a:t>applicable</a:t>
            </a:r>
            <a:r>
              <a:rPr lang="sk-SK" sz="2200" b="1" dirty="0"/>
              <a:t> to:</a:t>
            </a:r>
          </a:p>
          <a:p>
            <a:pPr>
              <a:lnSpc>
                <a:spcPct val="170000"/>
              </a:lnSpc>
            </a:pPr>
            <a:r>
              <a:rPr lang="sk-SK" sz="1900" dirty="0" err="1"/>
              <a:t>financial</a:t>
            </a:r>
            <a:r>
              <a:rPr lang="sk-SK" sz="1900" dirty="0"/>
              <a:t> </a:t>
            </a:r>
            <a:r>
              <a:rPr lang="sk-SK" sz="1900" dirty="0" err="1"/>
              <a:t>instruments</a:t>
            </a:r>
            <a:endParaRPr lang="sk-SK" sz="1900" dirty="0"/>
          </a:p>
          <a:p>
            <a:pPr>
              <a:lnSpc>
                <a:spcPct val="170000"/>
              </a:lnSpc>
            </a:pPr>
            <a:r>
              <a:rPr lang="sk-SK" sz="1900" dirty="0" err="1"/>
              <a:t>deposits</a:t>
            </a:r>
            <a:r>
              <a:rPr lang="sk-SK" sz="1900" dirty="0"/>
              <a:t>, </a:t>
            </a:r>
            <a:r>
              <a:rPr lang="sk-SK" sz="1900" dirty="0" err="1"/>
              <a:t>insurance</a:t>
            </a:r>
            <a:r>
              <a:rPr lang="sk-SK" sz="1900" dirty="0"/>
              <a:t> and </a:t>
            </a:r>
            <a:r>
              <a:rPr lang="sk-SK" sz="1900" dirty="0" err="1"/>
              <a:t>pension</a:t>
            </a:r>
            <a:r>
              <a:rPr lang="sk-SK" sz="1900" dirty="0"/>
              <a:t> </a:t>
            </a:r>
            <a:r>
              <a:rPr lang="sk-SK" sz="1900" dirty="0" err="1"/>
              <a:t>products</a:t>
            </a:r>
            <a:r>
              <a:rPr lang="sk-SK" sz="1900" dirty="0"/>
              <a:t> </a:t>
            </a:r>
          </a:p>
          <a:p>
            <a:pPr>
              <a:lnSpc>
                <a:spcPct val="170000"/>
              </a:lnSpc>
            </a:pPr>
            <a:r>
              <a:rPr lang="sk-SK" sz="1900" dirty="0" err="1"/>
              <a:t>Non</a:t>
            </a:r>
            <a:r>
              <a:rPr lang="sk-SK" sz="1900" dirty="0"/>
              <a:t> </a:t>
            </a:r>
            <a:r>
              <a:rPr lang="sk-SK" sz="1900" dirty="0" err="1"/>
              <a:t>fungible</a:t>
            </a:r>
            <a:r>
              <a:rPr lang="sk-SK" sz="1900" dirty="0"/>
              <a:t> </a:t>
            </a:r>
            <a:r>
              <a:rPr lang="sk-SK" sz="1900" dirty="0" err="1"/>
              <a:t>tokens</a:t>
            </a:r>
            <a:r>
              <a:rPr lang="sk-SK" sz="1900" dirty="0"/>
              <a:t> (NFT)</a:t>
            </a:r>
          </a:p>
          <a:p>
            <a:pPr>
              <a:lnSpc>
                <a:spcPct val="170000"/>
              </a:lnSpc>
            </a:pPr>
            <a:r>
              <a:rPr lang="sk-SK" sz="1900" dirty="0" err="1"/>
              <a:t>decentralised</a:t>
            </a:r>
            <a:r>
              <a:rPr lang="sk-SK" sz="1900" dirty="0"/>
              <a:t> </a:t>
            </a:r>
            <a:r>
              <a:rPr lang="sk-SK" sz="1900" dirty="0" err="1"/>
              <a:t>provision</a:t>
            </a:r>
            <a:r>
              <a:rPr lang="sk-SK" sz="1900" dirty="0"/>
              <a:t> of </a:t>
            </a:r>
            <a:r>
              <a:rPr lang="sk-SK" sz="1900" dirty="0" err="1"/>
              <a:t>cryptoasset</a:t>
            </a:r>
            <a:r>
              <a:rPr lang="sk-SK" sz="1900" dirty="0"/>
              <a:t> services (</a:t>
            </a:r>
            <a:r>
              <a:rPr lang="sk-SK" sz="1900" dirty="0" err="1"/>
              <a:t>DeFi</a:t>
            </a:r>
            <a:r>
              <a:rPr lang="sk-SK" sz="1900" dirty="0"/>
              <a:t>)</a:t>
            </a:r>
          </a:p>
          <a:p>
            <a:pPr>
              <a:lnSpc>
                <a:spcPct val="170000"/>
              </a:lnSpc>
            </a:pPr>
            <a:r>
              <a:rPr lang="sk-SK" sz="1900" dirty="0"/>
              <a:t>ECB and </a:t>
            </a:r>
            <a:r>
              <a:rPr lang="sk-SK" sz="1900" dirty="0" err="1"/>
              <a:t>central</a:t>
            </a:r>
            <a:r>
              <a:rPr lang="sk-SK" sz="1900" dirty="0"/>
              <a:t> </a:t>
            </a:r>
            <a:r>
              <a:rPr lang="sk-SK" sz="1900" dirty="0" err="1"/>
              <a:t>banks</a:t>
            </a:r>
            <a:endParaRPr lang="sk-SK" sz="1900" dirty="0"/>
          </a:p>
          <a:p>
            <a:pPr>
              <a:lnSpc>
                <a:spcPct val="170000"/>
              </a:lnSpc>
            </a:pPr>
            <a:r>
              <a:rPr lang="sk-SK" sz="1900" dirty="0" err="1"/>
              <a:t>persons</a:t>
            </a:r>
            <a:r>
              <a:rPr lang="sk-SK" sz="1900" dirty="0"/>
              <a:t> </a:t>
            </a:r>
            <a:r>
              <a:rPr lang="sk-SK" sz="1900" dirty="0" err="1"/>
              <a:t>providing</a:t>
            </a:r>
            <a:r>
              <a:rPr lang="sk-SK" sz="1900" dirty="0"/>
              <a:t> </a:t>
            </a:r>
            <a:r>
              <a:rPr lang="sk-SK" sz="1900" dirty="0" err="1"/>
              <a:t>crypto-asset</a:t>
            </a:r>
            <a:r>
              <a:rPr lang="sk-SK" sz="1900" dirty="0"/>
              <a:t> services </a:t>
            </a:r>
            <a:r>
              <a:rPr lang="sk-SK" sz="1900" dirty="0" err="1"/>
              <a:t>only</a:t>
            </a:r>
            <a:r>
              <a:rPr lang="sk-SK" sz="1900" dirty="0"/>
              <a:t> to </a:t>
            </a:r>
            <a:r>
              <a:rPr lang="sk-SK" sz="1900" dirty="0" err="1"/>
              <a:t>their</a:t>
            </a:r>
            <a:r>
              <a:rPr lang="sk-SK" sz="1900" dirty="0"/>
              <a:t> </a:t>
            </a:r>
            <a:r>
              <a:rPr lang="sk-SK" sz="1900" dirty="0" err="1"/>
              <a:t>mother</a:t>
            </a:r>
            <a:r>
              <a:rPr lang="sk-SK" sz="1900" dirty="0"/>
              <a:t> </a:t>
            </a:r>
            <a:r>
              <a:rPr lang="sk-SK" sz="1900" dirty="0" err="1"/>
              <a:t>entities</a:t>
            </a:r>
            <a:r>
              <a:rPr lang="sk-SK" sz="1900" dirty="0"/>
              <a:t>, </a:t>
            </a:r>
            <a:r>
              <a:rPr lang="sk-SK" sz="1900" dirty="0" err="1"/>
              <a:t>their</a:t>
            </a:r>
            <a:r>
              <a:rPr lang="sk-SK" sz="1900" dirty="0"/>
              <a:t> </a:t>
            </a:r>
            <a:r>
              <a:rPr lang="sk-SK" sz="1900" dirty="0" err="1"/>
              <a:t>subsidiaries</a:t>
            </a:r>
            <a:r>
              <a:rPr lang="sk-SK" sz="1900" dirty="0"/>
              <a:t> or </a:t>
            </a:r>
            <a:r>
              <a:rPr lang="sk-SK" sz="1900" dirty="0" err="1"/>
              <a:t>subsidiaries</a:t>
            </a:r>
            <a:r>
              <a:rPr lang="sk-SK" sz="1900" dirty="0"/>
              <a:t> of </a:t>
            </a:r>
            <a:r>
              <a:rPr lang="sk-SK" sz="1900" dirty="0" err="1"/>
              <a:t>their</a:t>
            </a:r>
            <a:r>
              <a:rPr lang="sk-SK" sz="1900" dirty="0"/>
              <a:t> </a:t>
            </a:r>
            <a:r>
              <a:rPr lang="sk-SK" sz="1900" dirty="0" err="1"/>
              <a:t>mother</a:t>
            </a:r>
            <a:r>
              <a:rPr lang="sk-SK" sz="1900" dirty="0"/>
              <a:t> </a:t>
            </a:r>
            <a:r>
              <a:rPr lang="sk-SK" sz="1900" dirty="0" err="1"/>
              <a:t>entities</a:t>
            </a:r>
            <a:r>
              <a:rPr lang="sk-SK" sz="1900" dirty="0"/>
              <a:t> </a:t>
            </a:r>
          </a:p>
          <a:p>
            <a:pPr marL="342900" indent="-342900">
              <a:buAutoNum type="alphaLcParenR"/>
            </a:pPr>
            <a:endParaRPr lang="sk-SK" sz="1800" dirty="0"/>
          </a:p>
          <a:p>
            <a:pPr marL="342900" indent="-342900">
              <a:buAutoNum type="alphaLcParenR"/>
            </a:pPr>
            <a:endParaRPr lang="sk-SK" sz="1800" dirty="0"/>
          </a:p>
          <a:p>
            <a:pPr marL="342900" indent="-342900">
              <a:buAutoNum type="alphaLcParenR"/>
            </a:pPr>
            <a:endParaRPr lang="sk-SK" sz="2800" dirty="0"/>
          </a:p>
          <a:p>
            <a:pPr marL="0" indent="0">
              <a:buNone/>
            </a:pPr>
            <a:endParaRPr lang="sk-SK" sz="2800" dirty="0"/>
          </a:p>
          <a:p>
            <a:pPr marL="0" indent="0">
              <a:buNone/>
            </a:pPr>
            <a:endParaRPr lang="sk-SK" sz="2800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7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92974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233" y="386228"/>
            <a:ext cx="9191400" cy="687119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sk-SK" b="1" dirty="0"/>
              <a:t>Title I – </a:t>
            </a:r>
            <a:r>
              <a:rPr lang="sk-SK" b="1" dirty="0" err="1"/>
              <a:t>Subject</a:t>
            </a:r>
            <a:r>
              <a:rPr lang="sk-SK" b="1" dirty="0"/>
              <a:t> </a:t>
            </a:r>
            <a:r>
              <a:rPr lang="sk-SK" b="1" dirty="0" err="1"/>
              <a:t>matter</a:t>
            </a:r>
            <a:r>
              <a:rPr lang="sk-SK" b="1" dirty="0"/>
              <a:t>, </a:t>
            </a:r>
            <a:r>
              <a:rPr lang="sk-SK" b="1" dirty="0" err="1"/>
              <a:t>scope</a:t>
            </a:r>
            <a:r>
              <a:rPr lang="sk-SK" b="1" dirty="0"/>
              <a:t> and </a:t>
            </a:r>
            <a:r>
              <a:rPr lang="sk-SK" b="1" dirty="0" err="1"/>
              <a:t>definitions</a:t>
            </a:r>
            <a:endParaRPr lang="sk-SK" b="1" dirty="0"/>
          </a:p>
          <a:p>
            <a:pPr algn="ctr"/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0515600" cy="5395494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</a:pPr>
            <a:endParaRPr lang="sk-SK" sz="4400" b="1" dirty="0"/>
          </a:p>
          <a:p>
            <a:pPr>
              <a:lnSpc>
                <a:spcPct val="170000"/>
              </a:lnSpc>
            </a:pPr>
            <a:endParaRPr lang="sk-SK" sz="4400" b="1" dirty="0"/>
          </a:p>
          <a:p>
            <a:pPr>
              <a:lnSpc>
                <a:spcPct val="170000"/>
              </a:lnSpc>
            </a:pPr>
            <a:endParaRPr lang="sk-SK" sz="4400" b="1" dirty="0"/>
          </a:p>
          <a:p>
            <a:pPr>
              <a:lnSpc>
                <a:spcPct val="170000"/>
              </a:lnSpc>
            </a:pPr>
            <a:endParaRPr lang="sk-SK" sz="4400" b="1" dirty="0"/>
          </a:p>
          <a:p>
            <a:pPr>
              <a:lnSpc>
                <a:spcPct val="170000"/>
              </a:lnSpc>
            </a:pPr>
            <a:endParaRPr lang="sk-SK" sz="4400" b="1" dirty="0"/>
          </a:p>
          <a:p>
            <a:pPr>
              <a:lnSpc>
                <a:spcPct val="170000"/>
              </a:lnSpc>
            </a:pPr>
            <a:endParaRPr lang="sk-SK" sz="4400" dirty="0"/>
          </a:p>
          <a:p>
            <a:pPr marL="0" indent="0">
              <a:lnSpc>
                <a:spcPct val="170000"/>
              </a:lnSpc>
              <a:buNone/>
            </a:pPr>
            <a:r>
              <a:rPr lang="sk-SK" sz="3600" dirty="0"/>
              <a:t>	</a:t>
            </a:r>
            <a:endParaRPr lang="sk-SK" sz="1800" dirty="0"/>
          </a:p>
          <a:p>
            <a:pPr marL="400050" indent="-400050">
              <a:lnSpc>
                <a:spcPct val="170000"/>
              </a:lnSpc>
              <a:buAutoNum type="romanLcParenR"/>
            </a:pPr>
            <a:endParaRPr lang="sk-SK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8</a:t>
            </a:fld>
            <a:endParaRPr lang="sk-SK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9DF1699E-584A-9279-9CEA-87F9570DA4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95710"/>
              </p:ext>
            </p:extLst>
          </p:nvPr>
        </p:nvGraphicFramePr>
        <p:xfrm>
          <a:off x="878236" y="1696909"/>
          <a:ext cx="10832024" cy="3708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012">
                  <a:extLst>
                    <a:ext uri="{9D8B030D-6E8A-4147-A177-3AD203B41FA5}">
                      <a16:colId xmlns:a16="http://schemas.microsoft.com/office/drawing/2014/main" val="3530262858"/>
                    </a:ext>
                  </a:extLst>
                </a:gridCol>
                <a:gridCol w="3216816">
                  <a:extLst>
                    <a:ext uri="{9D8B030D-6E8A-4147-A177-3AD203B41FA5}">
                      <a16:colId xmlns:a16="http://schemas.microsoft.com/office/drawing/2014/main" val="3970624412"/>
                    </a:ext>
                  </a:extLst>
                </a:gridCol>
                <a:gridCol w="7158196">
                  <a:extLst>
                    <a:ext uri="{9D8B030D-6E8A-4147-A177-3AD203B41FA5}">
                      <a16:colId xmlns:a16="http://schemas.microsoft.com/office/drawing/2014/main" val="595622882"/>
                    </a:ext>
                  </a:extLst>
                </a:gridCol>
              </a:tblGrid>
              <a:tr h="341118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200" dirty="0" err="1"/>
                        <a:t>Types</a:t>
                      </a:r>
                      <a:r>
                        <a:rPr lang="sk-SK" sz="1200" dirty="0"/>
                        <a:t> of </a:t>
                      </a:r>
                      <a:r>
                        <a:rPr lang="sk-SK" sz="1200" dirty="0" err="1"/>
                        <a:t>crypto-assets</a:t>
                      </a:r>
                      <a:r>
                        <a:rPr lang="sk-SK" sz="1200" dirty="0"/>
                        <a:t> </a:t>
                      </a:r>
                      <a:r>
                        <a:rPr lang="sk-SK" sz="1200" dirty="0" err="1"/>
                        <a:t>according</a:t>
                      </a:r>
                      <a:r>
                        <a:rPr lang="sk-SK" sz="1200" dirty="0"/>
                        <a:t> to MICA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200" dirty="0" err="1"/>
                        <a:t>Definition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536209"/>
                  </a:ext>
                </a:extLst>
              </a:tr>
              <a:tr h="1065292">
                <a:tc>
                  <a:txBody>
                    <a:bodyPr/>
                    <a:lstStyle/>
                    <a:p>
                      <a:r>
                        <a:rPr lang="sk-SK" sz="1200" b="1" dirty="0"/>
                        <a:t>1.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b="1" dirty="0"/>
                        <a:t>E-</a:t>
                      </a:r>
                      <a:r>
                        <a:rPr lang="sk-SK" sz="1200" b="1" dirty="0" err="1"/>
                        <a:t>money</a:t>
                      </a:r>
                      <a:r>
                        <a:rPr lang="sk-SK" sz="1200" b="1" dirty="0"/>
                        <a:t> </a:t>
                      </a:r>
                      <a:r>
                        <a:rPr lang="sk-SK" sz="1200" b="1" dirty="0" err="1"/>
                        <a:t>tokens</a:t>
                      </a:r>
                      <a:r>
                        <a:rPr lang="sk-SK" sz="1200" b="1" dirty="0"/>
                        <a:t> (EMT)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k-SK" sz="1200" noProof="0" dirty="0"/>
                        <a:t>type of </a:t>
                      </a:r>
                      <a:r>
                        <a:rPr lang="sk-SK" sz="1200" noProof="0" dirty="0" err="1"/>
                        <a:t>crypto-asset</a:t>
                      </a:r>
                      <a:endParaRPr lang="sk-SK" sz="1200" noProof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k-SK" sz="1200" noProof="0" dirty="0" err="1"/>
                        <a:t>the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purpose</a:t>
                      </a:r>
                      <a:r>
                        <a:rPr lang="sk-SK" sz="1200" noProof="0" dirty="0"/>
                        <a:t> of </a:t>
                      </a:r>
                      <a:r>
                        <a:rPr lang="sk-SK" sz="1200" noProof="0" dirty="0" err="1"/>
                        <a:t>which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is</a:t>
                      </a:r>
                      <a:r>
                        <a:rPr lang="sk-SK" sz="1200" noProof="0" dirty="0"/>
                        <a:t> to </a:t>
                      </a:r>
                      <a:r>
                        <a:rPr lang="sk-SK" sz="1200" noProof="0" dirty="0" err="1"/>
                        <a:t>maintain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stable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value</a:t>
                      </a:r>
                      <a:r>
                        <a:rPr lang="sk-SK" sz="1200" noProof="0" dirty="0"/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k-SK" sz="1200" noProof="0" dirty="0"/>
                        <a:t>by </a:t>
                      </a:r>
                      <a:r>
                        <a:rPr lang="sk-SK" sz="1200" noProof="0" dirty="0" err="1"/>
                        <a:t>relating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its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value</a:t>
                      </a:r>
                      <a:r>
                        <a:rPr lang="sk-SK" sz="1200" noProof="0" dirty="0"/>
                        <a:t> to </a:t>
                      </a:r>
                      <a:r>
                        <a:rPr lang="sk-SK" sz="1200" noProof="0" dirty="0" err="1"/>
                        <a:t>value</a:t>
                      </a:r>
                      <a:r>
                        <a:rPr lang="sk-SK" sz="1200" noProof="0" dirty="0"/>
                        <a:t> of </a:t>
                      </a:r>
                      <a:r>
                        <a:rPr lang="sk-SK" sz="1200" b="1" noProof="0" dirty="0" err="1"/>
                        <a:t>one</a:t>
                      </a:r>
                      <a:r>
                        <a:rPr lang="sk-SK" sz="1200" b="1" noProof="0" dirty="0"/>
                        <a:t> </a:t>
                      </a:r>
                      <a:r>
                        <a:rPr lang="sk-SK" sz="1200" b="1" noProof="0" dirty="0" err="1"/>
                        <a:t>official</a:t>
                      </a:r>
                      <a:r>
                        <a:rPr lang="sk-SK" sz="1200" b="1" noProof="0" dirty="0"/>
                        <a:t> </a:t>
                      </a:r>
                      <a:r>
                        <a:rPr lang="sk-SK" sz="1200" b="1" noProof="0" dirty="0" err="1"/>
                        <a:t>currency</a:t>
                      </a:r>
                      <a:r>
                        <a:rPr lang="sk-SK" sz="1200" b="1" noProof="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5857533"/>
                  </a:ext>
                </a:extLst>
              </a:tr>
              <a:tr h="1180332">
                <a:tc>
                  <a:txBody>
                    <a:bodyPr/>
                    <a:lstStyle/>
                    <a:p>
                      <a:r>
                        <a:rPr lang="sk-SK" sz="1200" b="1" dirty="0"/>
                        <a:t>2.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b="1" dirty="0" err="1"/>
                        <a:t>Asset-referenced</a:t>
                      </a:r>
                      <a:r>
                        <a:rPr lang="sk-SK" sz="1200" b="1" dirty="0"/>
                        <a:t> </a:t>
                      </a:r>
                      <a:r>
                        <a:rPr lang="sk-SK" sz="1200" b="1" dirty="0" err="1"/>
                        <a:t>tokens</a:t>
                      </a:r>
                      <a:r>
                        <a:rPr lang="sk-SK" sz="1200" b="1" dirty="0"/>
                        <a:t> (ART)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k-SK" sz="1200" noProof="0" dirty="0"/>
                        <a:t>type of </a:t>
                      </a:r>
                      <a:r>
                        <a:rPr lang="sk-SK" sz="1200" noProof="0" dirty="0" err="1"/>
                        <a:t>crypto-asset</a:t>
                      </a:r>
                      <a:endParaRPr lang="sk-SK" sz="1200" noProof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k-SK" sz="1200" noProof="0" dirty="0" err="1"/>
                        <a:t>which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is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not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an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electronic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money</a:t>
                      </a:r>
                      <a:r>
                        <a:rPr lang="sk-SK" sz="1200" noProof="0" dirty="0"/>
                        <a:t> token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k-SK" sz="1200" noProof="0" dirty="0" err="1"/>
                        <a:t>the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purpose</a:t>
                      </a:r>
                      <a:r>
                        <a:rPr lang="sk-SK" sz="1200" noProof="0" dirty="0"/>
                        <a:t> of </a:t>
                      </a:r>
                      <a:r>
                        <a:rPr lang="sk-SK" sz="1200" noProof="0" dirty="0" err="1"/>
                        <a:t>which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is</a:t>
                      </a:r>
                      <a:r>
                        <a:rPr lang="sk-SK" sz="1200" noProof="0" dirty="0"/>
                        <a:t> to </a:t>
                      </a:r>
                      <a:r>
                        <a:rPr lang="sk-SK" sz="1200" noProof="0" dirty="0" err="1"/>
                        <a:t>maintain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stable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value</a:t>
                      </a:r>
                      <a:r>
                        <a:rPr lang="sk-SK" sz="1200" noProof="0" dirty="0"/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k-SK" sz="1200" noProof="0" dirty="0"/>
                        <a:t>by </a:t>
                      </a:r>
                      <a:r>
                        <a:rPr lang="sk-SK" sz="1200" noProof="0" dirty="0" err="1"/>
                        <a:t>referring</a:t>
                      </a:r>
                      <a:r>
                        <a:rPr lang="sk-SK" sz="1200" noProof="0" dirty="0"/>
                        <a:t> to </a:t>
                      </a:r>
                      <a:r>
                        <a:rPr lang="sk-SK" sz="1200" noProof="0" dirty="0" err="1"/>
                        <a:t>value</a:t>
                      </a:r>
                      <a:r>
                        <a:rPr lang="sk-SK" sz="1200" noProof="0" dirty="0"/>
                        <a:t> or </a:t>
                      </a:r>
                      <a:r>
                        <a:rPr lang="sk-SK" sz="1200" noProof="0" dirty="0" err="1"/>
                        <a:t>right</a:t>
                      </a:r>
                      <a:r>
                        <a:rPr lang="sk-SK" sz="1200" noProof="0" dirty="0"/>
                        <a:t> or </a:t>
                      </a:r>
                      <a:r>
                        <a:rPr lang="sk-SK" sz="1200" noProof="0" dirty="0" err="1"/>
                        <a:t>combination</a:t>
                      </a:r>
                      <a:r>
                        <a:rPr lang="sk-SK" sz="1200" noProof="0" dirty="0"/>
                        <a:t> of </a:t>
                      </a:r>
                      <a:r>
                        <a:rPr lang="sk-SK" sz="1200" noProof="0" dirty="0" err="1"/>
                        <a:t>thereof</a:t>
                      </a:r>
                      <a:endParaRPr lang="sk-SK" sz="1200" b="1" noProof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k-SK" sz="1200" noProof="0" dirty="0" err="1"/>
                        <a:t>including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one</a:t>
                      </a:r>
                      <a:r>
                        <a:rPr lang="sk-SK" sz="1200" noProof="0" dirty="0"/>
                        <a:t> or </a:t>
                      </a:r>
                      <a:r>
                        <a:rPr lang="sk-SK" sz="1200" noProof="0" dirty="0" err="1"/>
                        <a:t>several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official</a:t>
                      </a:r>
                      <a:r>
                        <a:rPr lang="sk-SK" sz="1200" noProof="0" dirty="0"/>
                        <a:t> </a:t>
                      </a:r>
                      <a:r>
                        <a:rPr lang="sk-SK" sz="1200" noProof="0" dirty="0" err="1"/>
                        <a:t>currencies</a:t>
                      </a:r>
                      <a:r>
                        <a:rPr lang="sk-SK" sz="1200" noProof="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3893480"/>
                  </a:ext>
                </a:extLst>
              </a:tr>
              <a:tr h="745704">
                <a:tc>
                  <a:txBody>
                    <a:bodyPr/>
                    <a:lstStyle/>
                    <a:p>
                      <a:r>
                        <a:rPr lang="sk-SK" sz="1200" b="1" dirty="0"/>
                        <a:t>3.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b="1" dirty="0" err="1"/>
                        <a:t>Other</a:t>
                      </a:r>
                      <a:r>
                        <a:rPr lang="sk-SK" sz="1200" b="1" dirty="0"/>
                        <a:t> </a:t>
                      </a:r>
                      <a:r>
                        <a:rPr lang="sk-SK" sz="1200" b="1" dirty="0" err="1"/>
                        <a:t>crypto-assets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k-SK" sz="1200" dirty="0" err="1"/>
                        <a:t>All</a:t>
                      </a:r>
                      <a:r>
                        <a:rPr lang="sk-SK" sz="1200" dirty="0"/>
                        <a:t> </a:t>
                      </a:r>
                      <a:r>
                        <a:rPr lang="sk-SK" sz="1200" dirty="0" err="1"/>
                        <a:t>crypto-assets</a:t>
                      </a:r>
                      <a:r>
                        <a:rPr lang="sk-SK" sz="1200" dirty="0"/>
                        <a:t>, </a:t>
                      </a:r>
                      <a:r>
                        <a:rPr lang="sk-SK" sz="1200" b="1" dirty="0" err="1"/>
                        <a:t>which</a:t>
                      </a:r>
                      <a:r>
                        <a:rPr lang="sk-SK" sz="1200" b="1" dirty="0"/>
                        <a:t> are </a:t>
                      </a:r>
                      <a:r>
                        <a:rPr lang="sk-SK" sz="1200" b="1" dirty="0" err="1"/>
                        <a:t>not</a:t>
                      </a:r>
                      <a:r>
                        <a:rPr lang="sk-SK" sz="1200" b="1" dirty="0"/>
                        <a:t> ART or EMT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k-SK" sz="1200" dirty="0" err="1"/>
                        <a:t>Including</a:t>
                      </a:r>
                      <a:r>
                        <a:rPr lang="sk-SK" sz="1200" dirty="0"/>
                        <a:t> utility </a:t>
                      </a:r>
                      <a:r>
                        <a:rPr lang="sk-SK" sz="1200" dirty="0" err="1"/>
                        <a:t>tokens</a:t>
                      </a:r>
                      <a:endParaRPr lang="sk-SK" sz="1200" dirty="0"/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sk-SK" sz="1200" dirty="0"/>
                        <a:t>type of </a:t>
                      </a:r>
                      <a:r>
                        <a:rPr lang="sk-SK" sz="1200" dirty="0" err="1"/>
                        <a:t>crypto-asset</a:t>
                      </a:r>
                      <a:endParaRPr lang="sk-SK" sz="1200" dirty="0"/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sk-SK" sz="1200" dirty="0" err="1"/>
                        <a:t>which</a:t>
                      </a:r>
                      <a:r>
                        <a:rPr lang="sk-SK" sz="1200" dirty="0"/>
                        <a:t> </a:t>
                      </a:r>
                      <a:r>
                        <a:rPr lang="sk-SK" sz="1200" dirty="0" err="1"/>
                        <a:t>is</a:t>
                      </a:r>
                      <a:r>
                        <a:rPr lang="sk-SK" sz="1200" dirty="0"/>
                        <a:t> </a:t>
                      </a:r>
                      <a:r>
                        <a:rPr lang="sk-SK" sz="1200" dirty="0" err="1"/>
                        <a:t>dedicated</a:t>
                      </a:r>
                      <a:r>
                        <a:rPr lang="sk-SK" sz="1200" dirty="0"/>
                        <a:t> </a:t>
                      </a:r>
                      <a:r>
                        <a:rPr lang="sk-SK" sz="1200" dirty="0" err="1"/>
                        <a:t>only</a:t>
                      </a:r>
                      <a:r>
                        <a:rPr lang="sk-SK" sz="1200" dirty="0"/>
                        <a:t> to </a:t>
                      </a:r>
                      <a:r>
                        <a:rPr lang="sk-SK" sz="1200" dirty="0" err="1"/>
                        <a:t>access</a:t>
                      </a:r>
                      <a:r>
                        <a:rPr lang="sk-SK" sz="1200" dirty="0"/>
                        <a:t> to </a:t>
                      </a:r>
                      <a:r>
                        <a:rPr lang="sk-SK" sz="1200" dirty="0" err="1"/>
                        <a:t>certain</a:t>
                      </a:r>
                      <a:r>
                        <a:rPr lang="sk-SK" sz="1200" dirty="0"/>
                        <a:t> </a:t>
                      </a:r>
                      <a:r>
                        <a:rPr lang="sk-SK" sz="1200" dirty="0" err="1"/>
                        <a:t>goods</a:t>
                      </a:r>
                      <a:r>
                        <a:rPr lang="sk-SK" sz="1200" dirty="0"/>
                        <a:t> or services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sk-SK" sz="1200" dirty="0" err="1"/>
                        <a:t>which</a:t>
                      </a:r>
                      <a:r>
                        <a:rPr lang="sk-SK" sz="1200" dirty="0"/>
                        <a:t> </a:t>
                      </a:r>
                      <a:r>
                        <a:rPr lang="sk-SK" sz="1200" dirty="0" err="1"/>
                        <a:t>is</a:t>
                      </a:r>
                      <a:r>
                        <a:rPr lang="sk-SK" sz="1200" dirty="0"/>
                        <a:t> </a:t>
                      </a:r>
                      <a:r>
                        <a:rPr lang="sk-SK" sz="1200" dirty="0" err="1"/>
                        <a:t>provided</a:t>
                      </a:r>
                      <a:r>
                        <a:rPr lang="sk-SK" sz="1200" dirty="0"/>
                        <a:t> by </a:t>
                      </a:r>
                      <a:r>
                        <a:rPr lang="sk-SK" sz="1200" dirty="0" err="1"/>
                        <a:t>its</a:t>
                      </a:r>
                      <a:r>
                        <a:rPr lang="sk-SK" sz="1200" dirty="0"/>
                        <a:t> </a:t>
                      </a:r>
                      <a:r>
                        <a:rPr lang="sk-SK" sz="1200" dirty="0" err="1"/>
                        <a:t>issuer</a:t>
                      </a:r>
                      <a:endParaRPr lang="sk-SK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44651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304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1891" y="394429"/>
            <a:ext cx="9191400" cy="687119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sk-SK" b="1" dirty="0"/>
              <a:t>Title I – </a:t>
            </a:r>
            <a:r>
              <a:rPr lang="sk-SK" b="1" dirty="0" err="1"/>
              <a:t>Subject</a:t>
            </a:r>
            <a:r>
              <a:rPr lang="sk-SK" b="1" dirty="0"/>
              <a:t> </a:t>
            </a:r>
            <a:r>
              <a:rPr lang="sk-SK" b="1" dirty="0" err="1"/>
              <a:t>matter</a:t>
            </a:r>
            <a:r>
              <a:rPr lang="sk-SK" b="1" dirty="0"/>
              <a:t>, </a:t>
            </a:r>
            <a:r>
              <a:rPr lang="sk-SK" b="1" dirty="0" err="1"/>
              <a:t>scope</a:t>
            </a:r>
            <a:r>
              <a:rPr lang="sk-SK" b="1" dirty="0"/>
              <a:t> and </a:t>
            </a:r>
            <a:r>
              <a:rPr lang="sk-SK" b="1" dirty="0" err="1"/>
              <a:t>definitions</a:t>
            </a:r>
            <a:endParaRPr lang="sk-SK" b="1" dirty="0"/>
          </a:p>
          <a:p>
            <a:pPr algn="ctr"/>
            <a:endParaRPr lang="en-US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9</a:t>
            </a:fld>
            <a:endParaRPr lang="sk-SK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BE278AF-5410-1725-86FE-EC12BDA890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567506"/>
              </p:ext>
            </p:extLst>
          </p:nvPr>
        </p:nvGraphicFramePr>
        <p:xfrm>
          <a:off x="1074391" y="1268608"/>
          <a:ext cx="9541947" cy="4889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3114">
                  <a:extLst>
                    <a:ext uri="{9D8B030D-6E8A-4147-A177-3AD203B41FA5}">
                      <a16:colId xmlns:a16="http://schemas.microsoft.com/office/drawing/2014/main" val="3547239635"/>
                    </a:ext>
                  </a:extLst>
                </a:gridCol>
                <a:gridCol w="8688833">
                  <a:extLst>
                    <a:ext uri="{9D8B030D-6E8A-4147-A177-3AD203B41FA5}">
                      <a16:colId xmlns:a16="http://schemas.microsoft.com/office/drawing/2014/main" val="1579441685"/>
                    </a:ext>
                  </a:extLst>
                </a:gridCol>
              </a:tblGrid>
              <a:tr h="409045">
                <a:tc>
                  <a:txBody>
                    <a:bodyPr/>
                    <a:lstStyle/>
                    <a:p>
                      <a:endParaRPr lang="sk-SK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noProof="0" dirty="0" err="1"/>
                        <a:t>Crypto-asset</a:t>
                      </a:r>
                      <a:r>
                        <a:rPr lang="sk-SK" noProof="0" dirty="0"/>
                        <a:t> services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72762"/>
                  </a:ext>
                </a:extLst>
              </a:tr>
              <a:tr h="414726">
                <a:tc>
                  <a:txBody>
                    <a:bodyPr/>
                    <a:lstStyle/>
                    <a:p>
                      <a:r>
                        <a:rPr lang="sk-SK" b="0" noProof="0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providing custody and administration of crypto-assets on behalf of clients </a:t>
                      </a:r>
                      <a:endParaRPr lang="sk-SK" b="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6712297"/>
                  </a:ext>
                </a:extLst>
              </a:tr>
              <a:tr h="414726">
                <a:tc>
                  <a:txBody>
                    <a:bodyPr/>
                    <a:lstStyle/>
                    <a:p>
                      <a:r>
                        <a:rPr lang="sk-SK" b="0" noProof="0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operation of a trading platform for crypto-assets</a:t>
                      </a:r>
                      <a:endParaRPr lang="sk-SK" b="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152927"/>
                  </a:ext>
                </a:extLst>
              </a:tr>
              <a:tr h="414726">
                <a:tc>
                  <a:txBody>
                    <a:bodyPr/>
                    <a:lstStyle/>
                    <a:p>
                      <a:r>
                        <a:rPr lang="sk-SK" b="0" noProof="0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exchange of crypto-assets for funds</a:t>
                      </a:r>
                      <a:endParaRPr lang="sk-SK" b="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8183074"/>
                  </a:ext>
                </a:extLst>
              </a:tr>
              <a:tr h="414726">
                <a:tc>
                  <a:txBody>
                    <a:bodyPr/>
                    <a:lstStyle/>
                    <a:p>
                      <a:r>
                        <a:rPr lang="sk-SK" b="0" noProof="0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exchange of crypto-assets for other crypto-assets</a:t>
                      </a:r>
                      <a:endParaRPr lang="sk-SK" b="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6415065"/>
                  </a:ext>
                </a:extLst>
              </a:tr>
              <a:tr h="414726">
                <a:tc>
                  <a:txBody>
                    <a:bodyPr/>
                    <a:lstStyle/>
                    <a:p>
                      <a:r>
                        <a:rPr lang="sk-SK" b="0" noProof="0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execution of orders for crypto-assets on behalf of clients</a:t>
                      </a:r>
                      <a:endParaRPr lang="sk-SK" b="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5074677"/>
                  </a:ext>
                </a:extLst>
              </a:tr>
              <a:tr h="414726">
                <a:tc>
                  <a:txBody>
                    <a:bodyPr/>
                    <a:lstStyle/>
                    <a:p>
                      <a:r>
                        <a:rPr lang="sk-SK" b="0" noProof="0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plac</a:t>
                      </a:r>
                      <a:r>
                        <a:rPr lang="sk-SK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ement</a:t>
                      </a:r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of crypto-assets</a:t>
                      </a:r>
                      <a:endParaRPr lang="sk-SK" b="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8544375"/>
                  </a:ext>
                </a:extLst>
              </a:tr>
              <a:tr h="715828">
                <a:tc>
                  <a:txBody>
                    <a:bodyPr/>
                    <a:lstStyle/>
                    <a:p>
                      <a:r>
                        <a:rPr lang="sk-SK" b="0" noProof="0" dirty="0"/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reception and transmission of orders for crypto-assets on behalf of clients</a:t>
                      </a:r>
                      <a:endParaRPr lang="sk-SK" b="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0295188"/>
                  </a:ext>
                </a:extLst>
              </a:tr>
              <a:tr h="447247">
                <a:tc>
                  <a:txBody>
                    <a:bodyPr/>
                    <a:lstStyle/>
                    <a:p>
                      <a:r>
                        <a:rPr lang="sk-SK" b="0" noProof="0" dirty="0"/>
                        <a:t>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providing advice </a:t>
                      </a:r>
                      <a:r>
                        <a:rPr lang="sk-SK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crypto-assets; </a:t>
                      </a:r>
                      <a:endParaRPr lang="sk-SK" b="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1234095"/>
                  </a:ext>
                </a:extLst>
              </a:tr>
              <a:tr h="414726">
                <a:tc>
                  <a:txBody>
                    <a:bodyPr/>
                    <a:lstStyle/>
                    <a:p>
                      <a:r>
                        <a:rPr lang="sk-SK" b="0" noProof="0" dirty="0"/>
                        <a:t>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providing portfolio management on crypto-assets; </a:t>
                      </a:r>
                      <a:endParaRPr lang="sk-SK" b="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5690965"/>
                  </a:ext>
                </a:extLst>
              </a:tr>
              <a:tr h="414726">
                <a:tc>
                  <a:txBody>
                    <a:bodyPr/>
                    <a:lstStyle/>
                    <a:p>
                      <a:r>
                        <a:rPr lang="sk-SK" b="0" noProof="0" dirty="0"/>
                        <a:t>10.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providing transfer services for crypto-assets on behalf of clients; </a:t>
                      </a:r>
                      <a:endParaRPr lang="sk-SK" b="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05184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4262086"/>
      </p:ext>
    </p:extLst>
  </p:cSld>
  <p:clrMapOvr>
    <a:masterClrMapping/>
  </p:clrMapOvr>
</p:sld>
</file>

<file path=ppt/theme/theme1.xml><?xml version="1.0" encoding="utf-8"?>
<a:theme xmlns:a="http://schemas.openxmlformats.org/drawingml/2006/main" name="NBS POWERPOINT 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onsolas-Verdana">
      <a:majorFont>
        <a:latin typeface="Consolas" panose="020B0609020204030204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 panose="020B060403050404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EFD28647-65DC-F448-B0EA-9459F8C97467}" vid="{9CDC66B7-B5F9-3843-88D4-49435785FDC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86A59482652A074F90B377E714AC8AE8" ma:contentTypeVersion="2" ma:contentTypeDescription="Upload an image." ma:contentTypeScope="" ma:versionID="54190887318d93c331e17768670b6989">
  <xsd:schema xmlns:xsd="http://www.w3.org/2001/XMLSchema" xmlns:xs="http://www.w3.org/2001/XMLSchema" xmlns:p="http://schemas.microsoft.com/office/2006/metadata/properties" xmlns:ns1="http://schemas.microsoft.com/sharepoint/v3" xmlns:ns2="CAD7385A-07AE-43A6-842E-8B888B839729" xmlns:ns3="http://schemas.microsoft.com/sharepoint/v3/fields" xmlns:ns4="d4dc1984-4e7d-439a-9f8d-a1b7ed460e00" targetNamespace="http://schemas.microsoft.com/office/2006/metadata/properties" ma:root="true" ma:fieldsID="f67a5eff6865efaa0e2f74915c1f153d" ns1:_="" ns2:_="" ns3:_="" ns4:_="">
    <xsd:import namespace="http://schemas.microsoft.com/sharepoint/v3"/>
    <xsd:import namespace="CAD7385A-07AE-43A6-842E-8B888B839729"/>
    <xsd:import namespace="http://schemas.microsoft.com/sharepoint/v3/fields"/>
    <xsd:import namespace="d4dc1984-4e7d-439a-9f8d-a1b7ed460e00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  <xsd:element ref="ns4:SharedWithUsers" minOccurs="0"/>
                <xsd:element ref="ns4:_dlc_DocId" minOccurs="0"/>
                <xsd:element ref="ns4:_dlc_DocIdUrl" minOccurs="0"/>
                <xsd:element ref="ns4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28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D7385A-07AE-43A6-842E-8B888B839729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dc1984-4e7d-439a-9f8d-a1b7ed460e00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dlc_DocId" ma:index="3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3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CreateDate xmlns="CAD7385A-07AE-43A6-842E-8B888B839729" xsi:nil="true"/>
    <PublishingExpirationDate xmlns="http://schemas.microsoft.com/sharepoint/v3" xsi:nil="true"/>
    <PublishingStartDate xmlns="http://schemas.microsoft.com/sharepoint/v3" xsi:nil="true"/>
    <wic_System_Copyright xmlns="http://schemas.microsoft.com/sharepoint/v3/fields" xsi:nil="true"/>
    <_dlc_DocId xmlns="d4dc1984-4e7d-439a-9f8d-a1b7ed460e00">PKHP4E2NMEFV-2092872618-3162</_dlc_DocId>
    <_dlc_DocIdUrl xmlns="d4dc1984-4e7d-439a-9f8d-a1b7ed460e00">
      <Url>https://intranet.nbs.sk/_layouts/15/DocIdRedir.aspx?ID=PKHP4E2NMEFV-2092872618-3162</Url>
      <Description>PKHP4E2NMEFV-2092872618-3162</Description>
    </_dlc_DocIdUrl>
  </documentManagement>
</p:properties>
</file>

<file path=customXml/itemProps1.xml><?xml version="1.0" encoding="utf-8"?>
<ds:datastoreItem xmlns:ds="http://schemas.openxmlformats.org/officeDocument/2006/customXml" ds:itemID="{1F2A9A22-346A-475F-B023-55386102BF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82DE8C-A588-4389-9389-6D6A5DFE8A7F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77A30212-54BC-49A7-96B6-1C2759B957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AD7385A-07AE-43A6-842E-8B888B839729"/>
    <ds:schemaRef ds:uri="http://schemas.microsoft.com/sharepoint/v3/fields"/>
    <ds:schemaRef ds:uri="d4dc1984-4e7d-439a-9f8d-a1b7ed460e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7B3D16DE-8995-4798-943F-0CC8C1BB5FA4}">
  <ds:schemaRefs>
    <ds:schemaRef ds:uri="http://purl.org/dc/elements/1.1/"/>
    <ds:schemaRef ds:uri="http://schemas.microsoft.com/sharepoint/v3/fields"/>
    <ds:schemaRef ds:uri="http://schemas.microsoft.com/sharepoint/v3"/>
    <ds:schemaRef ds:uri="http://purl.org/dc/dcmitype/"/>
    <ds:schemaRef ds:uri="http://www.w3.org/XML/1998/namespace"/>
    <ds:schemaRef ds:uri="http://schemas.microsoft.com/office/2006/documentManagement/types"/>
    <ds:schemaRef ds:uri="http://purl.org/dc/terms/"/>
    <ds:schemaRef ds:uri="d4dc1984-4e7d-439a-9f8d-a1b7ed460e00"/>
    <ds:schemaRef ds:uri="http://schemas.microsoft.com/office/infopath/2007/PartnerControls"/>
    <ds:schemaRef ds:uri="http://schemas.openxmlformats.org/package/2006/metadata/core-properties"/>
    <ds:schemaRef ds:uri="CAD7385A-07AE-43A6-842E-8B888B839729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Kryptoaktíva a ICOs</Template>
  <TotalTime>4368</TotalTime>
  <Words>3483</Words>
  <PresentationFormat>Widescreen</PresentationFormat>
  <Paragraphs>681</Paragraphs>
  <Slides>31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Cambria</vt:lpstr>
      <vt:lpstr>Verdana</vt:lpstr>
      <vt:lpstr>Wingdings</vt:lpstr>
      <vt:lpstr>NBS POWERPOINT WHITE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keywords/>
  <dc:description/>
  <cp:lastPrinted>2021-06-25T13:24:51Z</cp:lastPrinted>
  <dcterms:created xsi:type="dcterms:W3CDTF">2020-06-05T13:08:55Z</dcterms:created>
  <dcterms:modified xsi:type="dcterms:W3CDTF">2023-06-30T10:54:34Z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0x0101009148F5A04DDD49CBA7127AADA5FB792B00AADE34325A8B49CDA8BB4DB53328F2140086A59482652A074F90B377E714AC8AE8</vt:lpwstr>
  </property>
  <property fmtid="{D5CDD505-2E9C-101B-9397-08002B2CF9AE}" pid="3" name="_dlc_DocIdItemGuid">
    <vt:lpwstr>25d78560-6748-45f2-bf8f-0a5effee4a3f</vt:lpwstr>
  </property>
</Properties>
</file>