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7" r:id="rId2"/>
    <p:sldId id="579" r:id="rId3"/>
    <p:sldId id="582" r:id="rId4"/>
    <p:sldId id="567" r:id="rId5"/>
    <p:sldId id="569" r:id="rId6"/>
    <p:sldId id="577" r:id="rId7"/>
    <p:sldId id="578" r:id="rId8"/>
    <p:sldId id="583" r:id="rId9"/>
    <p:sldId id="265" r:id="rId10"/>
    <p:sldId id="283" r:id="rId11"/>
    <p:sldId id="285" r:id="rId12"/>
    <p:sldId id="277" r:id="rId13"/>
    <p:sldId id="267" r:id="rId14"/>
    <p:sldId id="580" r:id="rId15"/>
    <p:sldId id="584" r:id="rId16"/>
    <p:sldId id="276" r:id="rId17"/>
    <p:sldId id="288" r:id="rId18"/>
    <p:sldId id="581" r:id="rId19"/>
    <p:sldId id="568" r:id="rId20"/>
  </p:sldIdLst>
  <p:sldSz cx="12192000" cy="6858000"/>
  <p:notesSz cx="6797675" cy="9926638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4" userDrawn="1">
          <p15:clr>
            <a:srgbClr val="A4A3A4"/>
          </p15:clr>
        </p15:guide>
        <p15:guide id="2" pos="4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NDr. Ján Klacso PhD." initials="RJKP" lastIdx="4" clrIdx="0">
    <p:extLst>
      <p:ext uri="{19B8F6BF-5375-455C-9EA6-DF929625EA0E}">
        <p15:presenceInfo xmlns:p15="http://schemas.microsoft.com/office/powerpoint/2012/main" userId="S-1-5-21-4186961732-4048408527-4259111048-7097" providerId="AD"/>
      </p:ext>
    </p:extLst>
  </p:cmAuthor>
  <p:cmAuthor id="2" name="Rychtárik Štefan" initials="RŠ" lastIdx="1" clrIdx="1">
    <p:extLst>
      <p:ext uri="{19B8F6BF-5375-455C-9EA6-DF929625EA0E}">
        <p15:presenceInfo xmlns:p15="http://schemas.microsoft.com/office/powerpoint/2012/main" userId="S::Rychtarik@nbs.sk::ff331a01-433d-49f5-abfd-4d39f9e97ed6" providerId="AD"/>
      </p:ext>
    </p:extLst>
  </p:cmAuthor>
  <p:cmAuthor id="3" name="Latta Pavol" initials="LP" lastIdx="2" clrIdx="2">
    <p:extLst>
      <p:ext uri="{19B8F6BF-5375-455C-9EA6-DF929625EA0E}">
        <p15:presenceInfo xmlns:p15="http://schemas.microsoft.com/office/powerpoint/2012/main" userId="S::LattaP@nbs.sk::5eef83d6-6af9-473d-913e-2675fa0f9cc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AC"/>
    <a:srgbClr val="E5F0F7"/>
    <a:srgbClr val="A6835A"/>
    <a:srgbClr val="4472C4"/>
    <a:srgbClr val="A68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24" autoAdjust="0"/>
    <p:restoredTop sz="93762" autoAdjust="0"/>
  </p:normalViewPr>
  <p:slideViewPr>
    <p:cSldViewPr snapToGrid="0" snapToObjects="1">
      <p:cViewPr varScale="1">
        <p:scale>
          <a:sx n="114" d="100"/>
          <a:sy n="114" d="100"/>
        </p:scale>
        <p:origin x="108" y="378"/>
      </p:cViewPr>
      <p:guideLst>
        <p:guide orient="horz" pos="414"/>
        <p:guide pos="4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4" d="100"/>
          <a:sy n="114" d="100"/>
        </p:scale>
        <p:origin x="440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ondova\Documents\Andrea\PowerBI\FinancneUdaj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[FinancneUdaje.xlsx]GWPspolu!PivotTable2</c:name>
    <c:fmtId val="18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k-S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k-S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k-S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k-S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k-S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k-S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k-S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k-S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k-S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k-S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k-S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k-S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GWPspolu!$C$3:$C$6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GWPspolu!$B$7:$B$10</c:f>
              <c:strCache>
                <c:ptCount val="3"/>
                <c:pt idx="0">
                  <c:v>pobočka  z iného členského štátu</c:v>
                </c:pt>
                <c:pt idx="1">
                  <c:v>poisťovňa</c:v>
                </c:pt>
                <c:pt idx="2">
                  <c:v>SKP</c:v>
                </c:pt>
              </c:strCache>
            </c:strRef>
          </c:cat>
          <c:val>
            <c:numRef>
              <c:f>GWPspolu!$C$7:$C$10</c:f>
              <c:numCache>
                <c:formatCode>General</c:formatCode>
                <c:ptCount val="3"/>
                <c:pt idx="0">
                  <c:v>10606442</c:v>
                </c:pt>
                <c:pt idx="1">
                  <c:v>2235115996</c:v>
                </c:pt>
                <c:pt idx="2">
                  <c:v>12820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47-4426-B84C-ECA9A5DFA90E}"/>
            </c:ext>
          </c:extLst>
        </c:ser>
        <c:ser>
          <c:idx val="1"/>
          <c:order val="1"/>
          <c:tx>
            <c:strRef>
              <c:f>GWPspolu!$D$3:$D$6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GWPspolu!$B$7:$B$10</c:f>
              <c:strCache>
                <c:ptCount val="3"/>
                <c:pt idx="0">
                  <c:v>pobočka  z iného členského štátu</c:v>
                </c:pt>
                <c:pt idx="1">
                  <c:v>poisťovňa</c:v>
                </c:pt>
                <c:pt idx="2">
                  <c:v>SKP</c:v>
                </c:pt>
              </c:strCache>
            </c:strRef>
          </c:cat>
          <c:val>
            <c:numRef>
              <c:f>GWPspolu!$D$7:$D$10</c:f>
              <c:numCache>
                <c:formatCode>General</c:formatCode>
                <c:ptCount val="3"/>
                <c:pt idx="0">
                  <c:v>13014646</c:v>
                </c:pt>
                <c:pt idx="1">
                  <c:v>2273845113</c:v>
                </c:pt>
                <c:pt idx="2">
                  <c:v>15870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47-4426-B84C-ECA9A5DFA90E}"/>
            </c:ext>
          </c:extLst>
        </c:ser>
        <c:ser>
          <c:idx val="2"/>
          <c:order val="2"/>
          <c:tx>
            <c:strRef>
              <c:f>GWPspolu!$E$3:$E$6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GWPspolu!$B$7:$B$10</c:f>
              <c:strCache>
                <c:ptCount val="3"/>
                <c:pt idx="0">
                  <c:v>pobočka  z iného členského štátu</c:v>
                </c:pt>
                <c:pt idx="1">
                  <c:v>poisťovňa</c:v>
                </c:pt>
                <c:pt idx="2">
                  <c:v>SKP</c:v>
                </c:pt>
              </c:strCache>
            </c:strRef>
          </c:cat>
          <c:val>
            <c:numRef>
              <c:f>GWPspolu!$E$7:$E$10</c:f>
              <c:numCache>
                <c:formatCode>General</c:formatCode>
                <c:ptCount val="3"/>
                <c:pt idx="0">
                  <c:v>19738465</c:v>
                </c:pt>
                <c:pt idx="1">
                  <c:v>2217892205</c:v>
                </c:pt>
                <c:pt idx="2">
                  <c:v>6610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47-4426-B84C-ECA9A5DFA90E}"/>
            </c:ext>
          </c:extLst>
        </c:ser>
        <c:ser>
          <c:idx val="3"/>
          <c:order val="3"/>
          <c:tx>
            <c:strRef>
              <c:f>GWPspolu!$F$3:$F$6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GWPspolu!$B$7:$B$10</c:f>
              <c:strCache>
                <c:ptCount val="3"/>
                <c:pt idx="0">
                  <c:v>pobočka  z iného členského štátu</c:v>
                </c:pt>
                <c:pt idx="1">
                  <c:v>poisťovňa</c:v>
                </c:pt>
                <c:pt idx="2">
                  <c:v>SKP</c:v>
                </c:pt>
              </c:strCache>
            </c:strRef>
          </c:cat>
          <c:val>
            <c:numRef>
              <c:f>GWPspolu!$F$7:$F$10</c:f>
              <c:numCache>
                <c:formatCode>General</c:formatCode>
                <c:ptCount val="3"/>
                <c:pt idx="0">
                  <c:v>290443053</c:v>
                </c:pt>
                <c:pt idx="1">
                  <c:v>1848666238</c:v>
                </c:pt>
                <c:pt idx="2">
                  <c:v>10980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47-4426-B84C-ECA9A5DFA9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1267431232"/>
        <c:axId val="1267431648"/>
      </c:barChart>
      <c:catAx>
        <c:axId val="12674312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267431648"/>
        <c:crosses val="autoZero"/>
        <c:auto val="1"/>
        <c:lblAlgn val="ctr"/>
        <c:lblOffset val="100"/>
        <c:noMultiLvlLbl val="0"/>
      </c:catAx>
      <c:valAx>
        <c:axId val="12674316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6743123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C8304-6116-1C46-811E-1FEF8C4FB9B9}" type="datetimeFigureOut">
              <a:rPr lang="sk-SK" smtClean="0"/>
              <a:t>20. 9. 2022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446DF-9B5A-4940-A46B-E8523D7E98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4244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446DF-9B5A-4940-A46B-E8523D7E98F8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73821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446DF-9B5A-4940-A46B-E8523D7E98F8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8763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446DF-9B5A-4940-A46B-E8523D7E98F8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7046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446DF-9B5A-4940-A46B-E8523D7E98F8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15816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446DF-9B5A-4940-A46B-E8523D7E98F8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1915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446DF-9B5A-4940-A46B-E8523D7E98F8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97811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a strán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E047E5C-334D-8A43-BCD0-7183C90732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3039692"/>
            <a:ext cx="8867775" cy="1899861"/>
          </a:xfrm>
        </p:spPr>
        <p:txBody>
          <a:bodyPr/>
          <a:lstStyle>
            <a:lvl1pPr>
              <a:defRPr>
                <a:solidFill>
                  <a:srgbClr val="A6835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987D55B-CFE6-A240-995C-758E0ED0A5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931581"/>
            <a:ext cx="8867775" cy="2035737"/>
          </a:xfrm>
        </p:spPr>
        <p:txBody>
          <a:bodyPr>
            <a:noAutofit/>
          </a:bodyPr>
          <a:lstStyle>
            <a:lvl1pPr>
              <a:defRPr sz="6000" b="1"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87D5BADD-09D2-9748-B9CB-3CD64E8710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69234" y="5464816"/>
            <a:ext cx="2963761" cy="440676"/>
          </a:xfrm>
        </p:spPr>
        <p:txBody>
          <a:bodyPr anchor="ctr" anchorCtr="0">
            <a:normAutofit/>
          </a:bodyPr>
          <a:lstStyle>
            <a:lvl1pPr>
              <a:defRPr sz="1200"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4C20C2F8-78E5-2D42-8898-F8C6F4213C9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69233" y="5995487"/>
            <a:ext cx="2963761" cy="440676"/>
          </a:xfrm>
        </p:spPr>
        <p:txBody>
          <a:bodyPr anchor="ctr" anchorCtr="0">
            <a:normAutofit/>
          </a:bodyPr>
          <a:lstStyle>
            <a:lvl1pPr>
              <a:defRPr sz="1200"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8895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anie tabuľ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F0B43CEA-B5AB-DC4C-92D3-5B74497420A9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5296" y="1288799"/>
            <a:ext cx="5197567" cy="4795199"/>
          </a:xfrm>
        </p:spPr>
        <p:txBody>
          <a:bodyPr/>
          <a:lstStyle>
            <a:lvl1pPr>
              <a:defRPr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sk-SK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73400F2A-788B-4D47-8FE6-D8EBC29AE8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able Placeholder 4">
            <a:extLst>
              <a:ext uri="{FF2B5EF4-FFF2-40B4-BE49-F238E27FC236}">
                <a16:creationId xmlns:a16="http://schemas.microsoft.com/office/drawing/2014/main" id="{472F33DC-DA1D-2248-BBF8-5C7322CDB89A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838200" y="1288799"/>
            <a:ext cx="5197567" cy="4795199"/>
          </a:xfrm>
        </p:spPr>
        <p:txBody>
          <a:bodyPr/>
          <a:lstStyle>
            <a:lvl1pPr>
              <a:defRPr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sk-SK" dirty="0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47999E3C-0B57-EB4E-882D-C45B1953A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67AC"/>
                </a:solidFill>
              </a:defRPr>
            </a:lvl1pPr>
          </a:lstStyle>
          <a:p>
            <a:r>
              <a:rPr lang="sk-SK" dirty="0"/>
              <a:t>Názov prezentácie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6D3EADC-7807-6E4C-A852-E44F734D1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67AC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18674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abuľ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hart Placeholder 13">
            <a:extLst>
              <a:ext uri="{FF2B5EF4-FFF2-40B4-BE49-F238E27FC236}">
                <a16:creationId xmlns:a16="http://schemas.microsoft.com/office/drawing/2014/main" id="{B9BAFEA4-4946-AF49-9C77-648340E60852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275296" y="1288799"/>
            <a:ext cx="5197567" cy="4509833"/>
          </a:xfrm>
        </p:spPr>
        <p:txBody>
          <a:bodyPr/>
          <a:lstStyle>
            <a:lvl1pPr>
              <a:defRPr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sk-SK" dirty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414C1392-11A7-644B-818A-B404A12CD5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16">
            <a:extLst>
              <a:ext uri="{FF2B5EF4-FFF2-40B4-BE49-F238E27FC236}">
                <a16:creationId xmlns:a16="http://schemas.microsoft.com/office/drawing/2014/main" id="{A49D2DB0-F242-FC44-AF8E-92E1E21150D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288800"/>
            <a:ext cx="5078506" cy="4509834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3000">
                <a:solidFill>
                  <a:srgbClr val="0067AC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500">
                <a:solidFill>
                  <a:srgbClr val="0067AC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solidFill>
                  <a:srgbClr val="0067AC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800">
                <a:solidFill>
                  <a:srgbClr val="0067AC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500">
                <a:solidFill>
                  <a:srgbClr val="0067AC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04C87C30-0CDF-0745-8198-CF9E05A0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67AC"/>
                </a:solidFill>
              </a:defRPr>
            </a:lvl1pPr>
          </a:lstStyle>
          <a:p>
            <a:r>
              <a:rPr lang="sk-SK" dirty="0"/>
              <a:t>Názov prezentácie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AAB291D7-8CE8-2B48-8E17-774B38849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67AC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81278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anie tabuľ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hart Placeholder 13">
            <a:extLst>
              <a:ext uri="{FF2B5EF4-FFF2-40B4-BE49-F238E27FC236}">
                <a16:creationId xmlns:a16="http://schemas.microsoft.com/office/drawing/2014/main" id="{B9BAFEA4-4946-AF49-9C77-648340E60852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275296" y="1288799"/>
            <a:ext cx="5197567" cy="4509833"/>
          </a:xfrm>
        </p:spPr>
        <p:txBody>
          <a:bodyPr/>
          <a:lstStyle>
            <a:lvl1pPr>
              <a:defRPr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sk-SK" dirty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414C1392-11A7-644B-818A-B404A12CD5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hart Placeholder 13">
            <a:extLst>
              <a:ext uri="{FF2B5EF4-FFF2-40B4-BE49-F238E27FC236}">
                <a16:creationId xmlns:a16="http://schemas.microsoft.com/office/drawing/2014/main" id="{C696E328-21F3-D547-804C-B3A3332D04A7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838200" y="1291491"/>
            <a:ext cx="5197567" cy="4509833"/>
          </a:xfrm>
        </p:spPr>
        <p:txBody>
          <a:bodyPr/>
          <a:lstStyle>
            <a:lvl1pPr>
              <a:defRPr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sk-SK" dirty="0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1687C601-DC2C-2E45-A70D-76112306E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67AC"/>
                </a:solidFill>
              </a:defRPr>
            </a:lvl1pPr>
          </a:lstStyle>
          <a:p>
            <a:r>
              <a:rPr lang="sk-SK" dirty="0"/>
              <a:t>Názov prezentácie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0C62D56-688C-C745-9085-04ED406E0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67AC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00598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/ Predeľ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24E59-6FB1-9347-860E-CA1E9F231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09600"/>
            <a:ext cx="10515600" cy="4910400"/>
          </a:xfrm>
        </p:spPr>
        <p:txBody>
          <a:bodyPr tIns="72000" bIns="72000" anchor="ctr" anchorCtr="0"/>
          <a:lstStyle>
            <a:lvl1pPr algn="ctr">
              <a:defRPr sz="5000" b="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endParaRPr lang="sk-SK" dirty="0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153C02C4-4FA1-F043-91AA-15F5D3251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67AC"/>
                </a:solidFill>
              </a:defRPr>
            </a:lvl1pPr>
          </a:lstStyle>
          <a:p>
            <a:r>
              <a:rPr lang="sk-SK" dirty="0"/>
              <a:t>Názov prezentácie</a:t>
            </a:r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DB2F8825-FA6A-6D4C-AF21-A5576A9C5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67AC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64FA34EF-C986-D143-9AD1-837977851D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0838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00A439F-6CF7-204D-B667-263C858B2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1823898F-7705-E44C-BE86-A2A8C0102D5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267200"/>
            <a:ext cx="10515600" cy="4852800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3000">
                <a:solidFill>
                  <a:srgbClr val="0067AC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500">
                <a:solidFill>
                  <a:srgbClr val="0067AC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solidFill>
                  <a:srgbClr val="0067AC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800">
                <a:solidFill>
                  <a:srgbClr val="0067AC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500">
                <a:solidFill>
                  <a:srgbClr val="0067AC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E6C42478-1194-6344-84B2-D54A264CF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67AC"/>
                </a:solidFill>
              </a:defRPr>
            </a:lvl1pPr>
          </a:lstStyle>
          <a:p>
            <a:r>
              <a:rPr lang="sk-SK" dirty="0"/>
              <a:t>Názov prezentácie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FC8DE990-9189-C94E-995F-0CC9A3175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67AC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03898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popis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00A439F-6CF7-204D-B667-263C858B2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1823898F-7705-E44C-BE86-A2A8C0102D5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267200"/>
            <a:ext cx="3830619" cy="4852800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3000">
                <a:solidFill>
                  <a:srgbClr val="0067AC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500">
                <a:solidFill>
                  <a:srgbClr val="0067AC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solidFill>
                  <a:srgbClr val="0067AC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800">
                <a:solidFill>
                  <a:srgbClr val="0067AC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500">
                <a:solidFill>
                  <a:srgbClr val="0067AC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 dirty="0"/>
          </a:p>
        </p:txBody>
      </p:sp>
      <p:sp>
        <p:nvSpPr>
          <p:cNvPr id="7" name="Content Placeholder 16">
            <a:extLst>
              <a:ext uri="{FF2B5EF4-FFF2-40B4-BE49-F238E27FC236}">
                <a16:creationId xmlns:a16="http://schemas.microsoft.com/office/drawing/2014/main" id="{C8773CAC-334F-DD46-855F-72CFDFC255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975302" y="1267200"/>
            <a:ext cx="6378498" cy="4852800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3000">
                <a:solidFill>
                  <a:srgbClr val="0067AC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500">
                <a:solidFill>
                  <a:srgbClr val="0067AC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solidFill>
                  <a:srgbClr val="0067AC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800">
                <a:solidFill>
                  <a:srgbClr val="0067AC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500">
                <a:solidFill>
                  <a:srgbClr val="0067AC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 dirty="0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4CC8DADB-B0C7-F54F-8594-817520C81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67AC"/>
                </a:solidFill>
              </a:defRPr>
            </a:lvl1pPr>
          </a:lstStyle>
          <a:p>
            <a:r>
              <a:rPr lang="sk-SK" dirty="0"/>
              <a:t>Názov prezentácie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1066BAAC-371C-6547-B045-188244A60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67AC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05407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a stran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791FB48A-3A07-C34B-8600-92F5A06529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2911F75E-9BBC-9441-9022-4D40464FE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67AC"/>
                </a:solidFill>
              </a:defRPr>
            </a:lvl1pPr>
          </a:lstStyle>
          <a:p>
            <a:r>
              <a:rPr lang="sk-SK" dirty="0"/>
              <a:t>Názov prezentácie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808AF435-8ED8-EB4B-AD65-95E25C36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67AC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3712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obrázo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6">
            <a:extLst>
              <a:ext uri="{FF2B5EF4-FFF2-40B4-BE49-F238E27FC236}">
                <a16:creationId xmlns:a16="http://schemas.microsoft.com/office/drawing/2014/main" id="{5D1B7725-6829-0D4F-A72C-AC141F8490C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288800"/>
            <a:ext cx="5078506" cy="4795200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3000">
                <a:solidFill>
                  <a:srgbClr val="0067AC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500">
                <a:solidFill>
                  <a:srgbClr val="0067AC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solidFill>
                  <a:srgbClr val="0067AC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800">
                <a:solidFill>
                  <a:srgbClr val="0067AC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500">
                <a:solidFill>
                  <a:srgbClr val="0067AC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 dirty="0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DCBC7289-DC29-544C-9249-003F388F64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75296" y="1288758"/>
            <a:ext cx="5197567" cy="4794688"/>
          </a:xfrm>
        </p:spPr>
        <p:txBody>
          <a:bodyPr/>
          <a:lstStyle>
            <a:lvl1pPr>
              <a:defRPr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sk-SK" dirty="0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A403D6F-F274-3D4D-89AB-17C1DB2699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AB9E9B45-C928-924A-8FA3-72026C03C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67AC"/>
                </a:solidFill>
              </a:defRPr>
            </a:lvl1pPr>
          </a:lstStyle>
          <a:p>
            <a:r>
              <a:rPr lang="sk-SK" dirty="0"/>
              <a:t>Názov prezentácie</a:t>
            </a:r>
          </a:p>
        </p:txBody>
      </p:sp>
      <p:sp>
        <p:nvSpPr>
          <p:cNvPr id="12" name="Slide Number Placeholder 9">
            <a:extLst>
              <a:ext uri="{FF2B5EF4-FFF2-40B4-BE49-F238E27FC236}">
                <a16:creationId xmlns:a16="http://schemas.microsoft.com/office/drawing/2014/main" id="{42DE18CA-8E6B-8645-964B-602E6415B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67AC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65838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ok s popis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DCBC7289-DC29-544C-9249-003F388F64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8200" y="1288758"/>
            <a:ext cx="10469137" cy="4120554"/>
          </a:xfrm>
        </p:spPr>
        <p:txBody>
          <a:bodyPr/>
          <a:lstStyle>
            <a:lvl1pPr>
              <a:defRPr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sk-SK" dirty="0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A403D6F-F274-3D4D-89AB-17C1DB2699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6CEDBF15-7E0B-2E4F-85D4-17D63BA9DF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5679689"/>
            <a:ext cx="10469137" cy="42374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918D291C-082E-0441-9C75-F21E4882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67AC"/>
                </a:solidFill>
              </a:defRPr>
            </a:lvl1pPr>
          </a:lstStyle>
          <a:p>
            <a:r>
              <a:rPr lang="sk-SK" dirty="0"/>
              <a:t>Názov prezentácie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502D312-4770-FA4E-A049-B365AAFC0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67AC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38893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ananie obrazok s popisom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DCBC7289-DC29-544C-9249-003F388F64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8201" y="1288758"/>
            <a:ext cx="5012472" cy="4105686"/>
          </a:xfrm>
        </p:spPr>
        <p:txBody>
          <a:bodyPr/>
          <a:lstStyle>
            <a:lvl1pPr>
              <a:defRPr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sk-SK" dirty="0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A403D6F-F274-3D4D-89AB-17C1DB2699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6CEDBF15-7E0B-2E4F-85D4-17D63BA9DF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199" y="5672255"/>
            <a:ext cx="5012473" cy="42374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A9A5AC6E-146A-CE43-9043-A9CAF000B34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1288757"/>
            <a:ext cx="5211336" cy="4093564"/>
          </a:xfrm>
        </p:spPr>
        <p:txBody>
          <a:bodyPr/>
          <a:lstStyle>
            <a:lvl1pPr>
              <a:defRPr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sk-SK" dirty="0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EA036A9B-A1E3-9045-A629-19597A46D8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0" y="5666193"/>
            <a:ext cx="5012473" cy="42374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Footer Placeholder 8">
            <a:extLst>
              <a:ext uri="{FF2B5EF4-FFF2-40B4-BE49-F238E27FC236}">
                <a16:creationId xmlns:a16="http://schemas.microsoft.com/office/drawing/2014/main" id="{DFDFD298-29B7-8C49-8F37-ABB79FDCF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67AC"/>
                </a:solidFill>
              </a:defRPr>
            </a:lvl1pPr>
          </a:lstStyle>
          <a:p>
            <a:r>
              <a:rPr lang="sk-SK" dirty="0"/>
              <a:t>Názov prezentácie</a:t>
            </a:r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4CBEAFDC-2DAE-1848-8DAD-D8B4815A7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67AC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30864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gra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F0B43CEA-B5AB-DC4C-92D3-5B74497420A9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5296" y="1288799"/>
            <a:ext cx="5197567" cy="4795199"/>
          </a:xfrm>
        </p:spPr>
        <p:txBody>
          <a:bodyPr/>
          <a:lstStyle>
            <a:lvl1pPr>
              <a:defRPr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sk-SK" dirty="0"/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6E667F88-2B5B-FE4B-B81A-CE64F5A4365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288800"/>
            <a:ext cx="5078506" cy="4795200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3000">
                <a:solidFill>
                  <a:srgbClr val="0067AC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500">
                <a:solidFill>
                  <a:srgbClr val="0067AC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solidFill>
                  <a:srgbClr val="0067AC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800">
                <a:solidFill>
                  <a:srgbClr val="0067AC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500">
                <a:solidFill>
                  <a:srgbClr val="0067AC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73400F2A-788B-4D47-8FE6-D8EBC29AE8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1D50C2A6-953C-8141-9659-A931CD7A1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67AC"/>
                </a:solidFill>
              </a:defRPr>
            </a:lvl1pPr>
          </a:lstStyle>
          <a:p>
            <a:r>
              <a:rPr lang="sk-SK" dirty="0"/>
              <a:t>Názov prezentácie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2814408-B4A2-A241-831E-B6B58915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67AC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56686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A8F54B-A675-9F4E-8966-E13985D5F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6165"/>
            <a:ext cx="10515600" cy="2385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sk-S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0FAB9E-E14D-904E-9850-6668D345A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210339"/>
            <a:ext cx="7083287" cy="1083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0362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3" r:id="rId2"/>
    <p:sldLayoutId id="2147483652" r:id="rId3"/>
    <p:sldLayoutId id="2147483663" r:id="rId4"/>
    <p:sldLayoutId id="2147483655" r:id="rId5"/>
    <p:sldLayoutId id="2147483650" r:id="rId6"/>
    <p:sldLayoutId id="2147483661" r:id="rId7"/>
    <p:sldLayoutId id="2147483662" r:id="rId8"/>
    <p:sldLayoutId id="2147483656" r:id="rId9"/>
    <p:sldLayoutId id="2147483660" r:id="rId10"/>
    <p:sldLayoutId id="2147483654" r:id="rId11"/>
    <p:sldLayoutId id="2147483659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0067A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4000" kern="1200">
          <a:solidFill>
            <a:srgbClr val="A6835A"/>
          </a:solidFill>
          <a:latin typeface="Cambria" panose="0204050305040603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F208A-F657-854A-B168-2437DB45BD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931581"/>
            <a:ext cx="11172825" cy="2035737"/>
          </a:xfrm>
        </p:spPr>
        <p:txBody>
          <a:bodyPr/>
          <a:lstStyle/>
          <a:p>
            <a:endParaRPr lang="en-US" sz="4000" b="0" dirty="0">
              <a:solidFill>
                <a:srgbClr val="A6835A"/>
              </a:solidFill>
            </a:endParaRPr>
          </a:p>
          <a:p>
            <a:r>
              <a:rPr lang="sk-SK" sz="4000" dirty="0">
                <a:solidFill>
                  <a:srgbClr val="A6835A"/>
                </a:solidFill>
              </a:rPr>
              <a:t>Stretnutie predstaviteľov poisťovní a Národnej banky Slovenska</a:t>
            </a:r>
            <a:endParaRPr lang="en-US" sz="4000" dirty="0">
              <a:solidFill>
                <a:srgbClr val="A6835A"/>
              </a:solidFill>
            </a:endParaRPr>
          </a:p>
          <a:p>
            <a:endParaRPr lang="en-US" sz="3200" b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09E9ED-2936-C04D-A4C3-B3A99880170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k-SK" dirty="0"/>
              <a:t>Bratislava, 19. septembra 20</a:t>
            </a:r>
            <a:r>
              <a:rPr lang="en-US" dirty="0"/>
              <a:t>2</a:t>
            </a:r>
            <a:r>
              <a:rPr lang="sk-SK" dirty="0"/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D768F2C-9DF3-B24F-A425-52FCBF673B46}"/>
              </a:ext>
            </a:extLst>
          </p:cNvPr>
          <p:cNvSpPr/>
          <p:nvPr/>
        </p:nvSpPr>
        <p:spPr>
          <a:xfrm>
            <a:off x="7675663" y="5458067"/>
            <a:ext cx="447425" cy="447425"/>
          </a:xfrm>
          <a:prstGeom prst="ellipse">
            <a:avLst/>
          </a:prstGeom>
          <a:solidFill>
            <a:srgbClr val="A683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1802B4E-29BF-C44F-9505-E79536B3AA9C}"/>
              </a:ext>
            </a:extLst>
          </p:cNvPr>
          <p:cNvSpPr/>
          <p:nvPr/>
        </p:nvSpPr>
        <p:spPr>
          <a:xfrm>
            <a:off x="7680226" y="5993199"/>
            <a:ext cx="447425" cy="447425"/>
          </a:xfrm>
          <a:prstGeom prst="ellipse">
            <a:avLst/>
          </a:prstGeom>
          <a:solidFill>
            <a:srgbClr val="A683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92D153-23F1-FC49-BD4B-9C0375D54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2073" y="5573609"/>
            <a:ext cx="237488" cy="24936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DA3182-6570-F34B-9C6E-6147AC6E2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323" y="6076461"/>
            <a:ext cx="261032" cy="278729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6E2C297-3ECE-434D-B56B-15F48C67B1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k-SK" dirty="0"/>
              <a:t>Národná banka Slovenska</a:t>
            </a:r>
          </a:p>
        </p:txBody>
      </p:sp>
    </p:spTree>
    <p:extLst>
      <p:ext uri="{BB962C8B-B14F-4D97-AF65-F5344CB8AC3E}">
        <p14:creationId xmlns:p14="http://schemas.microsoft.com/office/powerpoint/2010/main" val="4006568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48D0F4-0F4E-4788-9E6A-92CB38B931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444" y="227281"/>
            <a:ext cx="10345119" cy="102131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sk-SK" sz="2800" dirty="0"/>
              <a:t>Dohľad dodržiavania zásad obozretného investovania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33750-A210-45EA-991B-5F6BE73909A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88540" y="1259990"/>
            <a:ext cx="10692015" cy="52963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>
                <a:ea typeface="Cambria" panose="02040503050406030204" pitchFamily="18" charset="0"/>
              </a:rPr>
              <a:t>Zisťovania sa zúčastnilo 8 vybraných poisťovní</a:t>
            </a:r>
          </a:p>
          <a:p>
            <a:pPr marL="0" indent="0">
              <a:buNone/>
            </a:pPr>
            <a:r>
              <a:rPr lang="sk-SK" sz="2400" dirty="0">
                <a:ea typeface="Cambria" panose="02040503050406030204" pitchFamily="18" charset="0"/>
              </a:rPr>
              <a:t>Zistenia:</a:t>
            </a:r>
          </a:p>
          <a:p>
            <a:pPr lvl="1" algn="just"/>
            <a:r>
              <a:rPr lang="sk-SK" sz="1800" dirty="0">
                <a:ea typeface="Cambria" panose="02040503050406030204" pitchFamily="18" charset="0"/>
              </a:rPr>
              <a:t>Písomná investičná stratégia schválená predstavenstvom u všetkých vybraných subjektov</a:t>
            </a:r>
          </a:p>
          <a:p>
            <a:pPr lvl="1" algn="just"/>
            <a:r>
              <a:rPr lang="sk-SK" sz="1800" dirty="0">
                <a:ea typeface="Cambria" panose="02040503050406030204" pitchFamily="18" charset="0"/>
              </a:rPr>
              <a:t>Kategórie aktív, do ktorých môžu investovať boli definované</a:t>
            </a:r>
          </a:p>
          <a:p>
            <a:pPr lvl="1" algn="just"/>
            <a:r>
              <a:rPr lang="sk-SK" sz="1800" dirty="0">
                <a:ea typeface="Cambria" panose="02040503050406030204" pitchFamily="18" charset="0"/>
              </a:rPr>
              <a:t>Preferované konzervatívne investovanie do bezpečných nástrojov finančného trhu</a:t>
            </a:r>
          </a:p>
          <a:p>
            <a:pPr lvl="1" algn="just"/>
            <a:r>
              <a:rPr lang="sk-SK" sz="1800" dirty="0">
                <a:ea typeface="Cambria" panose="02040503050406030204" pitchFamily="18" charset="0"/>
              </a:rPr>
              <a:t>Kvalitné portfólio dlhových cenných papierov</a:t>
            </a:r>
          </a:p>
          <a:p>
            <a:pPr lvl="2" algn="just"/>
            <a:r>
              <a:rPr lang="sk-SK" sz="1400" dirty="0">
                <a:ea typeface="Cambria" panose="02040503050406030204" pitchFamily="18" charset="0"/>
              </a:rPr>
              <a:t>priemerný rating portfólia dlhopisov = CQS 2 (vysoké)</a:t>
            </a:r>
          </a:p>
          <a:p>
            <a:pPr lvl="2" algn="just"/>
            <a:r>
              <a:rPr lang="sk-SK" sz="1400" dirty="0">
                <a:ea typeface="Cambria" panose="02040503050406030204" pitchFamily="18" charset="0"/>
              </a:rPr>
              <a:t>93 % dlhopisov investovaných do bezpečného investičného stupňa CQS ≤ 3 </a:t>
            </a:r>
          </a:p>
          <a:p>
            <a:pPr lvl="1" algn="just"/>
            <a:r>
              <a:rPr lang="sk-SK" sz="1800" dirty="0">
                <a:ea typeface="Cambria" panose="02040503050406030204" pitchFamily="18" charset="0"/>
              </a:rPr>
              <a:t>Likvidita v investičnej stratégii nedostatočne definovaná</a:t>
            </a:r>
          </a:p>
          <a:p>
            <a:pPr lvl="2" algn="just"/>
            <a:r>
              <a:rPr lang="sk-SK" sz="1400" dirty="0">
                <a:ea typeface="Cambria" panose="02040503050406030204" pitchFamily="18" charset="0"/>
              </a:rPr>
              <a:t>medián ukazovateľa pomeru likvidných aktív k celkovým aktívam na úrovni takmer 60%</a:t>
            </a:r>
          </a:p>
          <a:p>
            <a:pPr lvl="2" algn="just"/>
            <a:r>
              <a:rPr lang="sk-SK" sz="1400" dirty="0">
                <a:ea typeface="Cambria" panose="02040503050406030204" pitchFamily="18" charset="0"/>
              </a:rPr>
              <a:t>benchmark EU je na úrovni 46%</a:t>
            </a:r>
          </a:p>
          <a:p>
            <a:pPr lvl="1" algn="just"/>
            <a:r>
              <a:rPr lang="sk-SK" sz="1800" dirty="0">
                <a:ea typeface="Cambria" panose="02040503050406030204" pitchFamily="18" charset="0"/>
              </a:rPr>
              <a:t>Priestor na zlepšenie definovania investičných pravidiel, limitov a diverzifikačných kritérií pre skupinu</a:t>
            </a:r>
          </a:p>
          <a:p>
            <a:pPr lvl="1" algn="just"/>
            <a:r>
              <a:rPr lang="sk-SK" sz="1800" dirty="0">
                <a:ea typeface="Cambria" panose="02040503050406030204" pitchFamily="18" charset="0"/>
              </a:rPr>
              <a:t>Priestor na zlepšenie monitorovania investícií prostredníctvom KRI</a:t>
            </a:r>
          </a:p>
          <a:p>
            <a:pPr lvl="1"/>
            <a:endParaRPr lang="sk-SK" sz="1800" dirty="0">
              <a:ea typeface="Cambria" panose="02040503050406030204" pitchFamily="18" charset="0"/>
            </a:endParaRPr>
          </a:p>
          <a:p>
            <a:pPr marL="457200" lvl="1" indent="0">
              <a:buNone/>
            </a:pPr>
            <a:r>
              <a:rPr lang="sk-SK" sz="1800" i="1" dirty="0">
                <a:ea typeface="Cambria" panose="02040503050406030204" pitchFamily="18" charset="0"/>
              </a:rPr>
              <a:t>https://nbs.sk/dokument/c8c481e4-c58d-4303-a8d5-4fdc8961b71d/stiahnut/?force=true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EA83C7-511D-4847-89F2-407DA957B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10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58209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48D0F4-0F4E-4788-9E6A-92CB38B931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444" y="163537"/>
            <a:ext cx="10345119" cy="84985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sk-SK" sz="2800" dirty="0"/>
              <a:t>Dohľad dodržiavania zásad obozretného investovania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EA83C7-511D-4847-89F2-407DA957B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11</a:t>
            </a:fld>
            <a:endParaRPr lang="sk-SK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03DF5A-4E69-43F5-812A-4CB180C169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6" y="2117258"/>
            <a:ext cx="5063243" cy="2893741"/>
          </a:xfrm>
          <a:prstGeom prst="rect">
            <a:avLst/>
          </a:prstGeom>
          <a:noFill/>
        </p:spPr>
      </p:pic>
      <p:pic>
        <p:nvPicPr>
          <p:cNvPr id="10" name="Obrázok 20">
            <a:extLst>
              <a:ext uri="{FF2B5EF4-FFF2-40B4-BE49-F238E27FC236}">
                <a16:creationId xmlns:a16="http://schemas.microsoft.com/office/drawing/2014/main" id="{841A31D2-5378-46CF-A8EE-18017DF46E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934" y="2117258"/>
            <a:ext cx="5143086" cy="28937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0619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16E36A-1E2D-4E28-AED4-B8CF0C5376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800" dirty="0">
                <a:latin typeface="+mn-lt"/>
              </a:rPr>
              <a:t>Kybernetická bezpečnosť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D3E4004-5E61-4A56-9008-C0EACAABB95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sk-SK" sz="2000" dirty="0"/>
          </a:p>
          <a:p>
            <a:pPr marL="0" indent="0" algn="just">
              <a:buNone/>
            </a:pPr>
            <a:r>
              <a:rPr lang="sk-SK" sz="2000" dirty="0"/>
              <a:t>Poisťovniam bol zaslaný dotazník zameraný na oblasť IT (</a:t>
            </a:r>
            <a:r>
              <a:rPr lang="sk-SK" sz="2000" dirty="0" err="1"/>
              <a:t>FinTech</a:t>
            </a:r>
            <a:r>
              <a:rPr lang="sk-SK" sz="2000" dirty="0"/>
              <a:t>, </a:t>
            </a:r>
            <a:r>
              <a:rPr lang="sk-SK" sz="2000" dirty="0" err="1"/>
              <a:t>Cyber</a:t>
            </a:r>
            <a:r>
              <a:rPr lang="sk-SK" sz="2000" dirty="0"/>
              <a:t> </a:t>
            </a:r>
            <a:r>
              <a:rPr lang="sk-SK" sz="2000" dirty="0" err="1"/>
              <a:t>insurance</a:t>
            </a:r>
            <a:r>
              <a:rPr lang="sk-SK" sz="2000" dirty="0"/>
              <a:t> a bezpečnosť IKT) s termínom do 30.10.2022.</a:t>
            </a:r>
          </a:p>
          <a:p>
            <a:pPr marL="0" indent="0" algn="just">
              <a:buNone/>
            </a:pPr>
            <a:endParaRPr lang="sk-SK" sz="2000" dirty="0"/>
          </a:p>
          <a:p>
            <a:pPr marL="0" indent="0" algn="just">
              <a:buNone/>
            </a:pPr>
            <a:r>
              <a:rPr lang="sk-SK" sz="2000" dirty="0"/>
              <a:t>Revízia metodického usmernenia č. 5/2021 o bezpečnosti a riadení informačných a komunikačných technológií v procese</a:t>
            </a:r>
          </a:p>
          <a:p>
            <a:pPr marL="0" indent="0" algn="just">
              <a:buNone/>
            </a:pPr>
            <a:endParaRPr lang="sk-SK" sz="2000" dirty="0"/>
          </a:p>
          <a:p>
            <a:pPr marL="0" indent="0" algn="just">
              <a:buNone/>
            </a:pPr>
            <a:r>
              <a:rPr lang="sk-SK" sz="2000" dirty="0"/>
              <a:t>Úprava </a:t>
            </a:r>
            <a:r>
              <a:rPr lang="sk-SK" sz="2000" dirty="0" err="1"/>
              <a:t>reportovacích</a:t>
            </a:r>
            <a:r>
              <a:rPr lang="sk-SK" sz="2000" dirty="0"/>
              <a:t> povinností : </a:t>
            </a:r>
          </a:p>
          <a:p>
            <a:pPr lvl="1" algn="just"/>
            <a:r>
              <a:rPr lang="sk-SK" sz="1800" dirty="0"/>
              <a:t>Písomnej politiky v oblasti informačnej bezpečnosti</a:t>
            </a:r>
          </a:p>
          <a:p>
            <a:pPr lvl="1" algn="just"/>
            <a:r>
              <a:rPr lang="sk-SK" sz="1800" dirty="0"/>
              <a:t>Správy o stave a informačnej bezpečnosti a jej vývoji </a:t>
            </a:r>
          </a:p>
          <a:p>
            <a:pPr lvl="1" algn="just"/>
            <a:r>
              <a:rPr lang="sk-SK" sz="1800" dirty="0"/>
              <a:t>Hlásenia o prevádzkových alebo bezpečnostných incidentoch</a:t>
            </a:r>
          </a:p>
          <a:p>
            <a:pPr lvl="1" algn="just"/>
            <a:r>
              <a:rPr lang="sk-SK" sz="1800" dirty="0" err="1"/>
              <a:t>Samohodnotiacieho</a:t>
            </a:r>
            <a:r>
              <a:rPr lang="sk-SK" sz="1800" dirty="0"/>
              <a:t> dotazníka o procesoch IKT dohliadaných subjektoch</a:t>
            </a:r>
          </a:p>
          <a:p>
            <a:pPr algn="just"/>
            <a:endParaRPr lang="sk-SK" sz="2000" dirty="0"/>
          </a:p>
          <a:p>
            <a:pPr algn="just"/>
            <a:endParaRPr lang="sk-S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66804-8A2F-4C60-9947-E614526D4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12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00595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3B6836-1CB7-43B2-9D08-26DEC9AA6B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27281"/>
            <a:ext cx="9191401" cy="944294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r>
              <a:rPr lang="sk-SK" sz="2800" dirty="0">
                <a:latin typeface="+mn-lt"/>
              </a:rPr>
              <a:t>Dohľad nad produktmi a ich správou (POG)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4768F-4BFE-4F7C-BA7E-643D53E81BD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sk-SK" sz="2600" dirty="0"/>
          </a:p>
          <a:p>
            <a:pPr marL="0" indent="0" algn="just">
              <a:buNone/>
            </a:pPr>
            <a:r>
              <a:rPr lang="sk-SK" sz="2600" dirty="0"/>
              <a:t>Od roku 2021 </a:t>
            </a:r>
            <a:r>
              <a:rPr lang="sk-SK" sz="2600" dirty="0" err="1"/>
              <a:t>celotrhový</a:t>
            </a:r>
            <a:r>
              <a:rPr lang="sk-SK" sz="2600" dirty="0"/>
              <a:t> dohľad na diaľku nad POG v sektore poisťovníctva </a:t>
            </a:r>
          </a:p>
          <a:p>
            <a:pPr lvl="1" algn="just"/>
            <a:r>
              <a:rPr lang="sk-SK" dirty="0"/>
              <a:t>10 poisťovní a 5 najvýznamnejších  pobočiek z iných členských štátov</a:t>
            </a:r>
          </a:p>
          <a:p>
            <a:pPr lvl="1" algn="just"/>
            <a:r>
              <a:rPr lang="sk-SK" dirty="0"/>
              <a:t>579 produktov </a:t>
            </a:r>
          </a:p>
          <a:p>
            <a:pPr lvl="1" algn="just"/>
            <a:r>
              <a:rPr lang="sk-SK" dirty="0"/>
              <a:t>začlenenie princípov „</a:t>
            </a:r>
            <a:r>
              <a:rPr lang="sk-SK" dirty="0" err="1"/>
              <a:t>value</a:t>
            </a:r>
            <a:r>
              <a:rPr lang="sk-SK" dirty="0"/>
              <a:t>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money</a:t>
            </a:r>
            <a:r>
              <a:rPr lang="sk-SK" dirty="0"/>
              <a:t>“ a orientácie procesu POG na klienta</a:t>
            </a:r>
          </a:p>
          <a:p>
            <a:pPr lvl="1" algn="just"/>
            <a:r>
              <a:rPr lang="sk-SK" dirty="0"/>
              <a:t>3 etapy</a:t>
            </a:r>
          </a:p>
          <a:p>
            <a:pPr marL="1428750" lvl="2" indent="-514350" algn="just">
              <a:buFont typeface="+mj-lt"/>
              <a:buAutoNum type="romanUcPeriod"/>
            </a:pPr>
            <a:r>
              <a:rPr lang="sk-SK" dirty="0"/>
              <a:t>hodnotenie interných predpisov a zmapovanie produktov</a:t>
            </a:r>
          </a:p>
          <a:p>
            <a:pPr marL="1428750" lvl="2" indent="-514350" algn="just">
              <a:buFont typeface="+mj-lt"/>
              <a:buAutoNum type="romanUcPeriod"/>
            </a:pPr>
            <a:r>
              <a:rPr lang="sk-SK" dirty="0"/>
              <a:t>hodnotenie uplatnenia procesu POG v prípade konkrétnych produktov poisťovní </a:t>
            </a:r>
          </a:p>
          <a:p>
            <a:pPr marL="1428750" lvl="2" indent="-514350" algn="just">
              <a:buFont typeface="+mj-lt"/>
              <a:buAutoNum type="romanUcPeriod"/>
            </a:pPr>
            <a:r>
              <a:rPr lang="sk-SK" dirty="0"/>
              <a:t>kontrola a hodnotenie predaja produktov na cieľový trh</a:t>
            </a:r>
          </a:p>
          <a:p>
            <a:pPr lvl="1" algn="just"/>
            <a:endParaRPr lang="sk-SK" dirty="0"/>
          </a:p>
          <a:p>
            <a:pPr marL="114300" indent="0" algn="just">
              <a:buNone/>
            </a:pPr>
            <a:r>
              <a:rPr lang="sk-SK" dirty="0"/>
              <a:t>Závery dohľadu začiatkom roku 2023 </a:t>
            </a:r>
          </a:p>
          <a:p>
            <a:pPr lvl="1" algn="just"/>
            <a:r>
              <a:rPr lang="sk-SK" dirty="0"/>
              <a:t>štandard minimálnych požiadaviek v  druhej polovici roku 2023 po diskusii s trhom</a:t>
            </a:r>
          </a:p>
          <a:p>
            <a:endParaRPr lang="sk-S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08E4F4-262A-40A6-90B0-70874822B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13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56000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E0897E-422B-42FC-869A-A03F1B691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8941" y="227281"/>
            <a:ext cx="9650659" cy="687119"/>
          </a:xfrm>
        </p:spPr>
        <p:txBody>
          <a:bodyPr>
            <a:noAutofit/>
          </a:bodyPr>
          <a:lstStyle/>
          <a:p>
            <a:pPr marL="457200" lvl="1" indent="0" algn="ctr">
              <a:buNone/>
            </a:pPr>
            <a:r>
              <a:rPr lang="sk-SK" sz="2800" dirty="0">
                <a:latin typeface="+mn-lt"/>
              </a:rPr>
              <a:t>Monitoring poistného sektora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3C58C-9D1E-41A1-A562-2FE53CA42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14</a:t>
            </a:fld>
            <a:endParaRPr lang="sk-SK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375395EC-A2B4-4F95-9FF3-6E12DAF6593A}"/>
              </a:ext>
            </a:extLst>
          </p:cNvPr>
          <p:cNvGraphicFramePr>
            <a:graphicFrameLocks noGrp="1"/>
          </p:cNvGraphicFramePr>
          <p:nvPr>
            <p:ph sz="quarter" idx="14"/>
          </p:nvPr>
        </p:nvGraphicFramePr>
        <p:xfrm>
          <a:off x="1247775" y="1152525"/>
          <a:ext cx="8858249" cy="55528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0452">
                  <a:extLst>
                    <a:ext uri="{9D8B030D-6E8A-4147-A177-3AD203B41FA5}">
                      <a16:colId xmlns:a16="http://schemas.microsoft.com/office/drawing/2014/main" val="930184148"/>
                    </a:ext>
                  </a:extLst>
                </a:gridCol>
                <a:gridCol w="911554">
                  <a:extLst>
                    <a:ext uri="{9D8B030D-6E8A-4147-A177-3AD203B41FA5}">
                      <a16:colId xmlns:a16="http://schemas.microsoft.com/office/drawing/2014/main" val="2386060307"/>
                    </a:ext>
                  </a:extLst>
                </a:gridCol>
                <a:gridCol w="911554">
                  <a:extLst>
                    <a:ext uri="{9D8B030D-6E8A-4147-A177-3AD203B41FA5}">
                      <a16:colId xmlns:a16="http://schemas.microsoft.com/office/drawing/2014/main" val="4021968752"/>
                    </a:ext>
                  </a:extLst>
                </a:gridCol>
                <a:gridCol w="725017">
                  <a:extLst>
                    <a:ext uri="{9D8B030D-6E8A-4147-A177-3AD203B41FA5}">
                      <a16:colId xmlns:a16="http://schemas.microsoft.com/office/drawing/2014/main" val="1075200260"/>
                    </a:ext>
                  </a:extLst>
                </a:gridCol>
                <a:gridCol w="992418">
                  <a:extLst>
                    <a:ext uri="{9D8B030D-6E8A-4147-A177-3AD203B41FA5}">
                      <a16:colId xmlns:a16="http://schemas.microsoft.com/office/drawing/2014/main" val="19778968"/>
                    </a:ext>
                  </a:extLst>
                </a:gridCol>
                <a:gridCol w="992418">
                  <a:extLst>
                    <a:ext uri="{9D8B030D-6E8A-4147-A177-3AD203B41FA5}">
                      <a16:colId xmlns:a16="http://schemas.microsoft.com/office/drawing/2014/main" val="914824827"/>
                    </a:ext>
                  </a:extLst>
                </a:gridCol>
                <a:gridCol w="992418">
                  <a:extLst>
                    <a:ext uri="{9D8B030D-6E8A-4147-A177-3AD203B41FA5}">
                      <a16:colId xmlns:a16="http://schemas.microsoft.com/office/drawing/2014/main" val="3052944815"/>
                    </a:ext>
                  </a:extLst>
                </a:gridCol>
                <a:gridCol w="992418">
                  <a:extLst>
                    <a:ext uri="{9D8B030D-6E8A-4147-A177-3AD203B41FA5}">
                      <a16:colId xmlns:a16="http://schemas.microsoft.com/office/drawing/2014/main" val="537773898"/>
                    </a:ext>
                  </a:extLst>
                </a:gridCol>
              </a:tblGrid>
              <a:tr h="405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 dirty="0">
                          <a:effectLst/>
                        </a:rPr>
                        <a:t>II. Odhad (</a:t>
                      </a:r>
                      <a:r>
                        <a:rPr lang="sk-SK" sz="700" dirty="0" err="1">
                          <a:effectLst/>
                        </a:rPr>
                        <a:t>forecast</a:t>
                      </a:r>
                      <a:r>
                        <a:rPr lang="sk-SK" sz="700" dirty="0">
                          <a:effectLst/>
                        </a:rPr>
                        <a:t> 2) podľa IFRS</a:t>
                      </a:r>
                      <a:endParaRPr lang="sk-SK" sz="7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 dirty="0">
                          <a:effectLst/>
                        </a:rPr>
                        <a:t>Stav k 31.12.2021  (Skutočnosť) </a:t>
                      </a:r>
                      <a:endParaRPr lang="sk-SK" sz="7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 dirty="0">
                          <a:effectLst/>
                        </a:rPr>
                        <a:t>Odhad YE 2022 (FC2)</a:t>
                      </a:r>
                      <a:endParaRPr lang="sk-SK" sz="7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Plán YE 2022  (Plán)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Nárast/Pokles FC2 vs. Plán v mil. Eur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Nárast/Pokles FC12vs.Plán v %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Nárast/Pokles FC2 vs. skutočnosť (YE2021) v mil. Eur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Nárast/Pokles FC2 vs. skutočnosť YE2021 v  %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extLst>
                  <a:ext uri="{0D108BD9-81ED-4DB2-BD59-A6C34878D82A}">
                    <a16:rowId xmlns:a16="http://schemas.microsoft.com/office/drawing/2014/main" val="2097891739"/>
                  </a:ext>
                </a:extLst>
              </a:tr>
              <a:tr h="252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Hrubé predpísané poistné, z toho: 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 dirty="0">
                          <a:effectLst/>
                        </a:rPr>
                        <a:t>1840,8</a:t>
                      </a:r>
                      <a:endParaRPr lang="sk-SK" sz="7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 dirty="0">
                          <a:effectLst/>
                        </a:rPr>
                        <a:t>1913,8</a:t>
                      </a:r>
                      <a:endParaRPr lang="sk-SK" sz="7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 dirty="0">
                          <a:effectLst/>
                        </a:rPr>
                        <a:t>1943,1</a:t>
                      </a:r>
                      <a:endParaRPr lang="sk-SK" sz="7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-29,3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-1,51%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73,05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3,97%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extLst>
                  <a:ext uri="{0D108BD9-81ED-4DB2-BD59-A6C34878D82A}">
                    <a16:rowId xmlns:a16="http://schemas.microsoft.com/office/drawing/2014/main" val="551301032"/>
                  </a:ext>
                </a:extLst>
              </a:tr>
              <a:tr h="179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 dirty="0">
                          <a:effectLst/>
                        </a:rPr>
                        <a:t>   - neživotné poistenie</a:t>
                      </a:r>
                      <a:endParaRPr lang="sk-SK" sz="7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955,3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 dirty="0">
                          <a:effectLst/>
                        </a:rPr>
                        <a:t>1002,2</a:t>
                      </a:r>
                      <a:endParaRPr lang="sk-SK" sz="7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 dirty="0">
                          <a:effectLst/>
                        </a:rPr>
                        <a:t>1001,6</a:t>
                      </a:r>
                      <a:endParaRPr lang="sk-SK" sz="7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 dirty="0">
                          <a:effectLst/>
                        </a:rPr>
                        <a:t>0,6</a:t>
                      </a:r>
                      <a:endParaRPr lang="sk-SK" sz="7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0,06%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46,95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4,91%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extLst>
                  <a:ext uri="{0D108BD9-81ED-4DB2-BD59-A6C34878D82A}">
                    <a16:rowId xmlns:a16="http://schemas.microsoft.com/office/drawing/2014/main" val="2907927292"/>
                  </a:ext>
                </a:extLst>
              </a:tr>
              <a:tr h="140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   - životné poistenie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885,5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911,6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 dirty="0">
                          <a:effectLst/>
                        </a:rPr>
                        <a:t>941,5</a:t>
                      </a:r>
                      <a:endParaRPr lang="sk-SK" sz="7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-29,9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 dirty="0">
                          <a:effectLst/>
                        </a:rPr>
                        <a:t>-3,17%</a:t>
                      </a:r>
                      <a:endParaRPr lang="sk-SK" sz="7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26,10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2,95%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extLst>
                  <a:ext uri="{0D108BD9-81ED-4DB2-BD59-A6C34878D82A}">
                    <a16:rowId xmlns:a16="http://schemas.microsoft.com/office/drawing/2014/main" val="1528943199"/>
                  </a:ext>
                </a:extLst>
              </a:tr>
              <a:tr h="2809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Hrubé náklady na poistné plnenia, z toho: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950,8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1050,9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1040,0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 dirty="0">
                          <a:effectLst/>
                        </a:rPr>
                        <a:t>10,9</a:t>
                      </a:r>
                      <a:endParaRPr lang="sk-SK" sz="7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 dirty="0">
                          <a:effectLst/>
                        </a:rPr>
                        <a:t>1,05%</a:t>
                      </a:r>
                      <a:endParaRPr lang="sk-SK" sz="7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100,09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10,53%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extLst>
                  <a:ext uri="{0D108BD9-81ED-4DB2-BD59-A6C34878D82A}">
                    <a16:rowId xmlns:a16="http://schemas.microsoft.com/office/drawing/2014/main" val="3648202342"/>
                  </a:ext>
                </a:extLst>
              </a:tr>
              <a:tr h="162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   - neživotné poistenie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414,2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498,9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491,5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7,4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 dirty="0">
                          <a:effectLst/>
                        </a:rPr>
                        <a:t>1,51%</a:t>
                      </a:r>
                      <a:endParaRPr lang="sk-SK" sz="7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84,70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20,45%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extLst>
                  <a:ext uri="{0D108BD9-81ED-4DB2-BD59-A6C34878D82A}">
                    <a16:rowId xmlns:a16="http://schemas.microsoft.com/office/drawing/2014/main" val="2432537351"/>
                  </a:ext>
                </a:extLst>
              </a:tr>
              <a:tr h="140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   - životné poistenie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574,4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598,7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593,2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5,54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0,93%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24,30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4,23%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extLst>
                  <a:ext uri="{0D108BD9-81ED-4DB2-BD59-A6C34878D82A}">
                    <a16:rowId xmlns:a16="http://schemas.microsoft.com/office/drawing/2014/main" val="4271700187"/>
                  </a:ext>
                </a:extLst>
              </a:tr>
              <a:tr h="140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Technický výsledok 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-1,8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191,4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119,0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72,4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 dirty="0">
                          <a:effectLst/>
                        </a:rPr>
                        <a:t>60,86%</a:t>
                      </a:r>
                      <a:endParaRPr lang="sk-SK" sz="7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193,20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-10938,12%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extLst>
                  <a:ext uri="{0D108BD9-81ED-4DB2-BD59-A6C34878D82A}">
                    <a16:rowId xmlns:a16="http://schemas.microsoft.com/office/drawing/2014/main" val="726792991"/>
                  </a:ext>
                </a:extLst>
              </a:tr>
              <a:tr h="140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Finančný výsledok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207,7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25,3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117,9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-92,7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-78,57%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-182,48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-87,84%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extLst>
                  <a:ext uri="{0D108BD9-81ED-4DB2-BD59-A6C34878D82A}">
                    <a16:rowId xmlns:a16="http://schemas.microsoft.com/office/drawing/2014/main" val="3566693512"/>
                  </a:ext>
                </a:extLst>
              </a:tr>
              <a:tr h="2809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Hospodársky výsledok pred zdanením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200,5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226,9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236,8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-9,8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 dirty="0">
                          <a:effectLst/>
                        </a:rPr>
                        <a:t>-4,16%</a:t>
                      </a:r>
                      <a:endParaRPr lang="sk-SK" sz="7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26,37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13,15%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extLst>
                  <a:ext uri="{0D108BD9-81ED-4DB2-BD59-A6C34878D82A}">
                    <a16:rowId xmlns:a16="http://schemas.microsoft.com/office/drawing/2014/main" val="1149316280"/>
                  </a:ext>
                </a:extLst>
              </a:tr>
              <a:tr h="2809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Bilančné položky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k-SK" sz="7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k-SK" sz="7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k-SK" sz="7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 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 dirty="0">
                          <a:effectLst/>
                        </a:rPr>
                        <a:t> </a:t>
                      </a:r>
                      <a:endParaRPr lang="sk-SK" sz="7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 dirty="0">
                          <a:effectLst/>
                        </a:rPr>
                        <a:t> </a:t>
                      </a:r>
                      <a:endParaRPr lang="sk-SK" sz="7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 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extLst>
                  <a:ext uri="{0D108BD9-81ED-4DB2-BD59-A6C34878D82A}">
                    <a16:rowId xmlns:a16="http://schemas.microsoft.com/office/drawing/2014/main" val="3014181343"/>
                  </a:ext>
                </a:extLst>
              </a:tr>
              <a:tr h="335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Finančné umiestnenie (v mene poisťovne), z toho: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4059,3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3708,2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4096,5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-388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 dirty="0">
                          <a:effectLst/>
                        </a:rPr>
                        <a:t>-9,48%</a:t>
                      </a:r>
                      <a:endParaRPr lang="sk-SK" sz="7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 dirty="0">
                          <a:effectLst/>
                        </a:rPr>
                        <a:t>-351,12</a:t>
                      </a:r>
                      <a:endParaRPr lang="sk-SK" sz="7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-8,65%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extLst>
                  <a:ext uri="{0D108BD9-81ED-4DB2-BD59-A6C34878D82A}">
                    <a16:rowId xmlns:a16="http://schemas.microsoft.com/office/drawing/2014/main" val="4103371976"/>
                  </a:ext>
                </a:extLst>
              </a:tr>
              <a:tr h="129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   - štátne dlhopisy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2048,5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1878,0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2061,2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-183,1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-8,89%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 dirty="0">
                          <a:effectLst/>
                        </a:rPr>
                        <a:t>-170,47</a:t>
                      </a:r>
                      <a:endParaRPr lang="sk-SK" sz="7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-8,32%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extLst>
                  <a:ext uri="{0D108BD9-81ED-4DB2-BD59-A6C34878D82A}">
                    <a16:rowId xmlns:a16="http://schemas.microsoft.com/office/drawing/2014/main" val="2176667714"/>
                  </a:ext>
                </a:extLst>
              </a:tr>
              <a:tr h="1905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   - podnikové dlhopisy 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1567,7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1425,3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1557,1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-132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-8,46%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 dirty="0">
                          <a:effectLst/>
                        </a:rPr>
                        <a:t>-142,42</a:t>
                      </a:r>
                      <a:endParaRPr lang="sk-SK" sz="7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-9,08%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extLst>
                  <a:ext uri="{0D108BD9-81ED-4DB2-BD59-A6C34878D82A}">
                    <a16:rowId xmlns:a16="http://schemas.microsoft.com/office/drawing/2014/main" val="935885561"/>
                  </a:ext>
                </a:extLst>
              </a:tr>
              <a:tr h="129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   - akcie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119,1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120,1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125,4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-5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-4,26%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 dirty="0">
                          <a:effectLst/>
                        </a:rPr>
                        <a:t>1,00</a:t>
                      </a:r>
                      <a:endParaRPr lang="sk-SK" sz="7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0,84%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extLst>
                  <a:ext uri="{0D108BD9-81ED-4DB2-BD59-A6C34878D82A}">
                    <a16:rowId xmlns:a16="http://schemas.microsoft.com/office/drawing/2014/main" val="3449977326"/>
                  </a:ext>
                </a:extLst>
              </a:tr>
              <a:tr h="2809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   - podniky kolektívneho investovania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285,3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252,9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310,9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-58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-18,66%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 dirty="0">
                          <a:effectLst/>
                        </a:rPr>
                        <a:t>-32,40</a:t>
                      </a:r>
                      <a:endParaRPr lang="sk-SK" sz="7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-11,36%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extLst>
                  <a:ext uri="{0D108BD9-81ED-4DB2-BD59-A6C34878D82A}">
                    <a16:rowId xmlns:a16="http://schemas.microsoft.com/office/drawing/2014/main" val="1064771283"/>
                  </a:ext>
                </a:extLst>
              </a:tr>
              <a:tr h="2809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Finančné umiestnenie v mene poistených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1148,8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1034,1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1168,8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-135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-11,52%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 dirty="0">
                          <a:effectLst/>
                        </a:rPr>
                        <a:t>-114,63</a:t>
                      </a:r>
                      <a:endParaRPr lang="sk-SK" sz="7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-9,98%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extLst>
                  <a:ext uri="{0D108BD9-81ED-4DB2-BD59-A6C34878D82A}">
                    <a16:rowId xmlns:a16="http://schemas.microsoft.com/office/drawing/2014/main" val="2484866548"/>
                  </a:ext>
                </a:extLst>
              </a:tr>
              <a:tr h="155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Vlastné imanie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1150,1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798,4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1217,7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-419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-34,43%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 dirty="0">
                          <a:effectLst/>
                        </a:rPr>
                        <a:t>-351,68</a:t>
                      </a:r>
                      <a:endParaRPr lang="sk-SK" sz="7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-30,58%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extLst>
                  <a:ext uri="{0D108BD9-81ED-4DB2-BD59-A6C34878D82A}">
                    <a16:rowId xmlns:a16="http://schemas.microsoft.com/office/drawing/2014/main" val="4063795387"/>
                  </a:ext>
                </a:extLst>
              </a:tr>
              <a:tr h="464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Technické rezervy na poistné zmluvy vrátane rezervy na krytie rizika v mene poistených (pasíva) 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4824,3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4772,4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4835,5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-63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-1,31%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 dirty="0">
                          <a:effectLst/>
                        </a:rPr>
                        <a:t>-51,87</a:t>
                      </a:r>
                      <a:endParaRPr lang="sk-SK" sz="7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 dirty="0">
                          <a:effectLst/>
                        </a:rPr>
                        <a:t>-1,08%</a:t>
                      </a:r>
                      <a:endParaRPr lang="sk-SK" sz="7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extLst>
                  <a:ext uri="{0D108BD9-81ED-4DB2-BD59-A6C34878D82A}">
                    <a16:rowId xmlns:a16="http://schemas.microsoft.com/office/drawing/2014/main" val="1438501569"/>
                  </a:ext>
                </a:extLst>
              </a:tr>
              <a:tr h="2809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II. Odhad SII ukazovateľov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k-SK" sz="7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k-SK" sz="7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k-SK" sz="7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 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 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 dirty="0">
                          <a:effectLst/>
                        </a:rPr>
                        <a:t> </a:t>
                      </a:r>
                      <a:endParaRPr lang="sk-SK" sz="7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 dirty="0">
                          <a:effectLst/>
                        </a:rPr>
                        <a:t> </a:t>
                      </a:r>
                      <a:endParaRPr lang="sk-SK" sz="7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extLst>
                  <a:ext uri="{0D108BD9-81ED-4DB2-BD59-A6C34878D82A}">
                    <a16:rowId xmlns:a16="http://schemas.microsoft.com/office/drawing/2014/main" val="3158676238"/>
                  </a:ext>
                </a:extLst>
              </a:tr>
              <a:tr h="412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SCR v %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102% -1088,45%</a:t>
                      </a:r>
                      <a:br>
                        <a:rPr lang="sk-SK" sz="700">
                          <a:effectLst/>
                        </a:rPr>
                      </a:br>
                      <a:r>
                        <a:rPr lang="sk-SK" sz="700">
                          <a:effectLst/>
                        </a:rPr>
                        <a:t>median: 191%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117% - 238.1%</a:t>
                      </a:r>
                      <a:br>
                        <a:rPr lang="sk-SK" sz="700">
                          <a:effectLst/>
                        </a:rPr>
                      </a:br>
                      <a:r>
                        <a:rPr lang="sk-SK" sz="700">
                          <a:effectLst/>
                        </a:rPr>
                        <a:t>median: 177.4%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125% - 208%</a:t>
                      </a:r>
                      <a:br>
                        <a:rPr lang="sk-SK" sz="700">
                          <a:effectLst/>
                        </a:rPr>
                      </a:br>
                      <a:r>
                        <a:rPr lang="sk-SK" sz="700">
                          <a:effectLst/>
                        </a:rPr>
                        <a:t>median: 182.5%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x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+30 p.b.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 dirty="0">
                          <a:effectLst/>
                        </a:rPr>
                        <a:t>x</a:t>
                      </a:r>
                      <a:endParaRPr lang="sk-SK" sz="7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 dirty="0">
                          <a:effectLst/>
                        </a:rPr>
                        <a:t>-972 </a:t>
                      </a:r>
                      <a:r>
                        <a:rPr lang="sk-SK" sz="700" dirty="0" err="1">
                          <a:effectLst/>
                        </a:rPr>
                        <a:t>p.b</a:t>
                      </a:r>
                      <a:r>
                        <a:rPr lang="sk-SK" sz="700" dirty="0">
                          <a:effectLst/>
                        </a:rPr>
                        <a:t>.</a:t>
                      </a:r>
                      <a:endParaRPr lang="sk-SK" sz="7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extLst>
                  <a:ext uri="{0D108BD9-81ED-4DB2-BD59-A6C34878D82A}">
                    <a16:rowId xmlns:a16="http://schemas.microsoft.com/office/drawing/2014/main" val="640349457"/>
                  </a:ext>
                </a:extLst>
              </a:tr>
              <a:tr h="412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MCR v %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121% - 820,2%</a:t>
                      </a:r>
                      <a:br>
                        <a:rPr lang="sk-SK" sz="700">
                          <a:effectLst/>
                        </a:rPr>
                      </a:br>
                      <a:r>
                        <a:rPr lang="sk-SK" sz="700">
                          <a:effectLst/>
                        </a:rPr>
                        <a:t>median: 403%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189.3% - 886.4%</a:t>
                      </a:r>
                      <a:br>
                        <a:rPr lang="sk-SK" sz="700">
                          <a:effectLst/>
                        </a:rPr>
                      </a:br>
                      <a:r>
                        <a:rPr lang="sk-SK" sz="700">
                          <a:effectLst/>
                        </a:rPr>
                        <a:t>median: 442%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189% - 832%</a:t>
                      </a:r>
                      <a:br>
                        <a:rPr lang="sk-SK" sz="700">
                          <a:effectLst/>
                        </a:rPr>
                      </a:br>
                      <a:r>
                        <a:rPr lang="sk-SK" sz="700">
                          <a:effectLst/>
                        </a:rPr>
                        <a:t>median: 423%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x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65 p.b.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>
                          <a:effectLst/>
                        </a:rPr>
                        <a:t>x</a:t>
                      </a:r>
                      <a:endParaRPr lang="sk-SK" sz="7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k-SK" sz="700" dirty="0">
                          <a:effectLst/>
                        </a:rPr>
                        <a:t>-10 </a:t>
                      </a:r>
                      <a:r>
                        <a:rPr lang="sk-SK" sz="700" dirty="0" err="1">
                          <a:effectLst/>
                        </a:rPr>
                        <a:t>p.b</a:t>
                      </a:r>
                      <a:r>
                        <a:rPr lang="sk-SK" sz="700" dirty="0">
                          <a:effectLst/>
                        </a:rPr>
                        <a:t>.</a:t>
                      </a:r>
                      <a:endParaRPr lang="sk-SK" sz="7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72" marR="23372" marT="0" marB="0" anchor="ctr"/>
                </a:tc>
                <a:extLst>
                  <a:ext uri="{0D108BD9-81ED-4DB2-BD59-A6C34878D82A}">
                    <a16:rowId xmlns:a16="http://schemas.microsoft.com/office/drawing/2014/main" val="1345880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2849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8CD36-1C5B-40B0-BC7F-AAD503904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sk-SK" sz="2000" dirty="0"/>
            </a:br>
            <a:br>
              <a:rPr lang="sk-SK" sz="2000" dirty="0"/>
            </a:br>
            <a:br>
              <a:rPr lang="sk-SK" sz="2000" dirty="0"/>
            </a:br>
            <a:br>
              <a:rPr lang="sk-SK" sz="2000" dirty="0"/>
            </a:br>
            <a:r>
              <a:rPr lang="sk-SK" sz="2800" dirty="0"/>
              <a:t>Rôzne</a:t>
            </a:r>
            <a:br>
              <a:rPr lang="sk-SK" sz="2800" dirty="0"/>
            </a:br>
            <a:br>
              <a:rPr lang="sk-SK" dirty="0"/>
            </a:br>
            <a:br>
              <a:rPr lang="sk-SK" dirty="0"/>
            </a:br>
            <a:endParaRPr lang="sk-S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4DC805-5B61-4C4B-B178-CA40F121E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15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53103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48D0F4-0F4E-4788-9E6A-92CB38B931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sk-SK" sz="2800" dirty="0"/>
              <a:t>Transformácia poistného trhu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33750-A210-45EA-991B-5F6BE73909A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7450" y="1014350"/>
            <a:ext cx="11410950" cy="264926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sk-SK" sz="2000" dirty="0"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sk-SK" sz="2000" dirty="0"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lvl="1">
              <a:lnSpc>
                <a:spcPct val="80000"/>
              </a:lnSpc>
              <a:spcBef>
                <a:spcPts val="0"/>
              </a:spcBef>
            </a:pPr>
            <a:endParaRPr lang="sk-SK" sz="2000" dirty="0"/>
          </a:p>
          <a:p>
            <a:pPr lvl="1">
              <a:lnSpc>
                <a:spcPct val="80000"/>
              </a:lnSpc>
              <a:spcBef>
                <a:spcPts val="0"/>
              </a:spcBef>
            </a:pPr>
            <a:r>
              <a:rPr lang="sk-SK" sz="2000" dirty="0"/>
              <a:t>2 poisťovne na pobočku</a:t>
            </a:r>
          </a:p>
          <a:p>
            <a:pPr lvl="1">
              <a:lnSpc>
                <a:spcPct val="80000"/>
              </a:lnSpc>
              <a:spcBef>
                <a:spcPts val="0"/>
              </a:spcBef>
            </a:pPr>
            <a:endParaRPr lang="sk-SK" sz="2000" dirty="0"/>
          </a:p>
          <a:p>
            <a:pPr lvl="1">
              <a:lnSpc>
                <a:spcPct val="80000"/>
              </a:lnSpc>
              <a:spcBef>
                <a:spcPts val="0"/>
              </a:spcBef>
            </a:pPr>
            <a:r>
              <a:rPr lang="sk-SK" sz="2000" dirty="0"/>
              <a:t>zlúčenie 2 poisťovní</a:t>
            </a:r>
            <a:endParaRPr lang="sk-SK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EA83C7-511D-4847-89F2-407DA957B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16</a:t>
            </a:fld>
            <a:endParaRPr lang="sk-SK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0B21769-D24B-4945-A8D3-4C965D77D6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376325"/>
              </p:ext>
            </p:extLst>
          </p:nvPr>
        </p:nvGraphicFramePr>
        <p:xfrm>
          <a:off x="381149" y="4028743"/>
          <a:ext cx="6113157" cy="145714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998007">
                  <a:extLst>
                    <a:ext uri="{9D8B030D-6E8A-4147-A177-3AD203B41FA5}">
                      <a16:colId xmlns:a16="http://schemas.microsoft.com/office/drawing/2014/main" val="1761565126"/>
                    </a:ext>
                  </a:extLst>
                </a:gridCol>
                <a:gridCol w="859461">
                  <a:extLst>
                    <a:ext uri="{9D8B030D-6E8A-4147-A177-3AD203B41FA5}">
                      <a16:colId xmlns:a16="http://schemas.microsoft.com/office/drawing/2014/main" val="3448355944"/>
                    </a:ext>
                  </a:extLst>
                </a:gridCol>
                <a:gridCol w="678107">
                  <a:extLst>
                    <a:ext uri="{9D8B030D-6E8A-4147-A177-3AD203B41FA5}">
                      <a16:colId xmlns:a16="http://schemas.microsoft.com/office/drawing/2014/main" val="811773541"/>
                    </a:ext>
                  </a:extLst>
                </a:gridCol>
                <a:gridCol w="743717">
                  <a:extLst>
                    <a:ext uri="{9D8B030D-6E8A-4147-A177-3AD203B41FA5}">
                      <a16:colId xmlns:a16="http://schemas.microsoft.com/office/drawing/2014/main" val="1800468578"/>
                    </a:ext>
                  </a:extLst>
                </a:gridCol>
                <a:gridCol w="833865">
                  <a:extLst>
                    <a:ext uri="{9D8B030D-6E8A-4147-A177-3AD203B41FA5}">
                      <a16:colId xmlns:a16="http://schemas.microsoft.com/office/drawing/2014/main" val="1919695719"/>
                    </a:ext>
                  </a:extLst>
                </a:gridCol>
              </a:tblGrid>
              <a:tr h="75090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100" b="1" u="none" strike="noStrike" dirty="0">
                          <a:effectLst/>
                        </a:rPr>
                        <a:t>Podiel na predpísanom poistnom v hrubej výške</a:t>
                      </a:r>
                      <a:endParaRPr lang="sk-SK" sz="1100" b="1" u="none" strike="noStrike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b"/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74" marR="4674" marT="46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u="none" strike="noStrike" dirty="0">
                          <a:effectLst/>
                        </a:rPr>
                        <a:t>2018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74" marR="4674" marT="46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u="none" strike="noStrike" dirty="0">
                          <a:effectLst/>
                        </a:rPr>
                        <a:t>2019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74" marR="4674" marT="46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u="none" strike="noStrike" dirty="0">
                          <a:effectLst/>
                        </a:rPr>
                        <a:t>2020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74" marR="4674" marT="46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u="none" strike="noStrike" dirty="0">
                          <a:effectLst/>
                        </a:rPr>
                        <a:t>2021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74" marR="4674" marT="4674" marB="0" anchor="b"/>
                </a:tc>
                <a:extLst>
                  <a:ext uri="{0D108BD9-81ED-4DB2-BD59-A6C34878D82A}">
                    <a16:rowId xmlns:a16="http://schemas.microsoft.com/office/drawing/2014/main" val="3742965729"/>
                  </a:ext>
                </a:extLst>
              </a:tr>
              <a:tr h="255369">
                <a:tc>
                  <a:txBody>
                    <a:bodyPr/>
                    <a:lstStyle/>
                    <a:p>
                      <a:pPr lvl="1" algn="l" fontAlgn="b"/>
                      <a:r>
                        <a:rPr lang="sk-SK" sz="1100" b="1" u="none" strike="noStrike" dirty="0">
                          <a:effectLst/>
                        </a:rPr>
                        <a:t>pobočka  z iného členského štátu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74" marR="4674" marT="4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100" u="none" strike="noStrike" dirty="0">
                          <a:effectLst/>
                        </a:rPr>
                        <a:t>0,47%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74" marR="4674" marT="4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100" u="none" strike="noStrike">
                          <a:effectLst/>
                        </a:rPr>
                        <a:t>0,57%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74" marR="4674" marT="4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100" u="none" strike="noStrike">
                          <a:effectLst/>
                        </a:rPr>
                        <a:t>0,88%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74" marR="4674" marT="4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100" u="none" strike="noStrike" dirty="0">
                          <a:effectLst/>
                        </a:rPr>
                        <a:t>13,58%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74" marR="4674" marT="4674" marB="0" anchor="b"/>
                </a:tc>
                <a:extLst>
                  <a:ext uri="{0D108BD9-81ED-4DB2-BD59-A6C34878D82A}">
                    <a16:rowId xmlns:a16="http://schemas.microsoft.com/office/drawing/2014/main" val="3118253015"/>
                  </a:ext>
                </a:extLst>
              </a:tr>
              <a:tr h="366280">
                <a:tc>
                  <a:txBody>
                    <a:bodyPr/>
                    <a:lstStyle/>
                    <a:p>
                      <a:pPr lvl="1" algn="l" fontAlgn="b"/>
                      <a:r>
                        <a:rPr lang="sk-SK" sz="1100" b="1" u="none" strike="noStrike" dirty="0">
                          <a:effectLst/>
                        </a:rPr>
                        <a:t>poisťovňa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74" marR="4674" marT="4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100" u="none" strike="noStrike" dirty="0">
                          <a:effectLst/>
                        </a:rPr>
                        <a:t>99,53%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74" marR="4674" marT="4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100" u="none" strike="noStrike">
                          <a:effectLst/>
                        </a:rPr>
                        <a:t>99,43%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74" marR="4674" marT="4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100" u="none" strike="noStrike">
                          <a:effectLst/>
                        </a:rPr>
                        <a:t>99,12%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74" marR="4674" marT="46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100" u="none" strike="noStrike" dirty="0">
                          <a:effectLst/>
                        </a:rPr>
                        <a:t>86,42%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74" marR="4674" marT="4674" marB="0" anchor="b"/>
                </a:tc>
                <a:extLst>
                  <a:ext uri="{0D108BD9-81ED-4DB2-BD59-A6C34878D82A}">
                    <a16:rowId xmlns:a16="http://schemas.microsoft.com/office/drawing/2014/main" val="406348367"/>
                  </a:ext>
                </a:extLst>
              </a:tr>
            </a:tbl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FDCC340-F68C-4E75-B889-5DF3B9D986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9971545"/>
              </p:ext>
            </p:extLst>
          </p:nvPr>
        </p:nvGraphicFramePr>
        <p:xfrm>
          <a:off x="6600607" y="1410511"/>
          <a:ext cx="5014983" cy="4963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28971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386FF6-E80F-4DDC-8A0B-1AD8016C99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800" dirty="0"/>
              <a:t>Legislatívne iniciatívy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07883-AEDA-4B05-8C9A-5283FD167D7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267200"/>
            <a:ext cx="10515600" cy="51066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sz="2400" dirty="0"/>
              <a:t>Zmena zákona o PZP</a:t>
            </a:r>
          </a:p>
          <a:p>
            <a:pPr lvl="1"/>
            <a:r>
              <a:rPr lang="sk-SK" sz="2000" dirty="0"/>
              <a:t>Implementácia smernice</a:t>
            </a:r>
          </a:p>
          <a:p>
            <a:pPr lvl="1"/>
            <a:r>
              <a:rPr lang="sk-SK" sz="2000" dirty="0"/>
              <a:t>Problematika nepoistených vozidiel</a:t>
            </a:r>
          </a:p>
          <a:p>
            <a:pPr lvl="1"/>
            <a:r>
              <a:rPr lang="sk-SK" sz="2000" dirty="0"/>
              <a:t>Prepojenie znaleckej vyhlášky</a:t>
            </a:r>
          </a:p>
          <a:p>
            <a:pPr marL="0" indent="0">
              <a:buNone/>
            </a:pPr>
            <a:endParaRPr lang="sk-SK" sz="2400" dirty="0"/>
          </a:p>
          <a:p>
            <a:pPr marL="0" indent="0">
              <a:buNone/>
            </a:pPr>
            <a:r>
              <a:rPr lang="sk-SK" sz="2400" dirty="0"/>
              <a:t>Zmena zákona o poisťovníctve</a:t>
            </a:r>
          </a:p>
          <a:p>
            <a:pPr lvl="1"/>
            <a:r>
              <a:rPr lang="sk-SK" sz="2000" dirty="0"/>
              <a:t>Doplnenie požiadaviek na členov dozorných rád</a:t>
            </a:r>
          </a:p>
          <a:p>
            <a:pPr lvl="1"/>
            <a:r>
              <a:rPr lang="sk-SK" sz="2000" dirty="0"/>
              <a:t>Doplnenie ustanovení pre pobočky zahraničných poisťovní</a:t>
            </a:r>
          </a:p>
          <a:p>
            <a:pPr lvl="1"/>
            <a:r>
              <a:rPr lang="sk-SK" sz="2000" dirty="0"/>
              <a:t>Diskusia ohľadom nastavenia investovania poistného pre IBIPS</a:t>
            </a:r>
          </a:p>
          <a:p>
            <a:pPr marL="0" indent="0">
              <a:buNone/>
            </a:pPr>
            <a:endParaRPr lang="sk-SK" sz="2400" dirty="0"/>
          </a:p>
          <a:p>
            <a:pPr marL="0" indent="0">
              <a:buNone/>
            </a:pPr>
            <a:r>
              <a:rPr lang="sk-SK" sz="2400" dirty="0"/>
              <a:t>Ďalšie iniciatívy</a:t>
            </a:r>
          </a:p>
          <a:p>
            <a:pPr lvl="1"/>
            <a:r>
              <a:rPr lang="sk-SK" sz="2000" dirty="0"/>
              <a:t>Zákon o dohľade (e-</a:t>
            </a:r>
            <a:r>
              <a:rPr lang="sk-SK" sz="2000" dirty="0" err="1"/>
              <a:t>government</a:t>
            </a:r>
            <a:r>
              <a:rPr lang="sk-SK" sz="2000" dirty="0"/>
              <a:t>)</a:t>
            </a:r>
          </a:p>
          <a:p>
            <a:pPr lvl="1"/>
            <a:r>
              <a:rPr lang="sk-SK" sz="2000" dirty="0"/>
              <a:t>Cezhraničný prenos sídla poisťovne</a:t>
            </a:r>
          </a:p>
          <a:p>
            <a:pPr lvl="1"/>
            <a:r>
              <a:rPr lang="sk-SK" sz="2000" dirty="0"/>
              <a:t>Zmena občianskeho zákonníka (nemajetková ujma, poistná zmluva)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AF1DB2-8540-4953-90FC-1CF79138C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17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42118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A801FD-CEFD-4222-A6EA-7C479D35A8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800" dirty="0"/>
              <a:t>Ochrana spotrebiteľa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82041-923D-4F55-9A96-C9E39DD466B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/>
              <a:t>Likvidácia poistných udalostí</a:t>
            </a:r>
          </a:p>
          <a:p>
            <a:pPr marL="0" indent="0">
              <a:buNone/>
            </a:pPr>
            <a:endParaRPr lang="sk-SK" sz="2400" dirty="0"/>
          </a:p>
          <a:p>
            <a:pPr algn="just"/>
            <a:r>
              <a:rPr lang="sk-SK" sz="2000" dirty="0"/>
              <a:t>Máme záujem diskutovať s trhom zásady likvidácie poistných udalostí z hľadiska ochrany spotrebiteľa.</a:t>
            </a:r>
          </a:p>
          <a:p>
            <a:pPr algn="just"/>
            <a:r>
              <a:rPr lang="sk-SK" sz="2000" dirty="0"/>
              <a:t>Cieľom je predísť možným nekalým obchodným praktikám pri likvidácii (životné aj neživotné poistenie).</a:t>
            </a:r>
          </a:p>
          <a:p>
            <a:pPr algn="just"/>
            <a:r>
              <a:rPr lang="sk-SK" sz="2000" dirty="0"/>
              <a:t>Ustáliť zásady pre to čo sa preukazuje, ako sa preukazuje a ako poisťovňa môže ukončiť prešetrenie, ako má klientovi odôvodniť svoj postup a aké sú práva a povinnosti poisteného v tejto súvislosti</a:t>
            </a:r>
          </a:p>
          <a:p>
            <a:r>
              <a:rPr lang="sk-SK" sz="2000" dirty="0"/>
              <a:t>Nemáme záujem vstupovať do detailných procesov poisťovní</a:t>
            </a:r>
            <a:br>
              <a:rPr lang="sk-SK" sz="2000" dirty="0"/>
            </a:br>
            <a:br>
              <a:rPr lang="sk-SK" sz="2000" dirty="0"/>
            </a:br>
            <a:endParaRPr lang="sk-SK" sz="2000" dirty="0"/>
          </a:p>
          <a:p>
            <a:pPr marL="0" indent="0">
              <a:buNone/>
            </a:pPr>
            <a:r>
              <a:rPr lang="sk-SK" sz="2000" dirty="0"/>
              <a:t>čas: v priebehu budúceho roka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741AEF-6B51-4F16-9F93-FC5D58AF3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18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56883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8AEB606-54B7-4387-BBFB-F7ED5EC4DF1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pPr marL="0" indent="0" algn="ctr">
              <a:buNone/>
            </a:pPr>
            <a:endParaRPr lang="sk-SK" dirty="0"/>
          </a:p>
          <a:p>
            <a:pPr marL="0" indent="0" algn="ctr">
              <a:buNone/>
            </a:pPr>
            <a:endParaRPr lang="sk-SK" dirty="0"/>
          </a:p>
          <a:p>
            <a:pPr marL="0" indent="0" algn="ctr">
              <a:buNone/>
            </a:pPr>
            <a:r>
              <a:rPr lang="sk-SK" dirty="0"/>
              <a:t>Ďakujeme za pozornosť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4CBA86-5F19-4266-BE6B-450AAFD6A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19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17800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8CD36-1C5B-40B0-BC7F-AAD503904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br>
              <a:rPr lang="sk-SK" sz="2400" dirty="0"/>
            </a:br>
            <a:br>
              <a:rPr lang="sk-SK" sz="2400" dirty="0"/>
            </a:br>
            <a:r>
              <a:rPr lang="sk-SK" sz="2400" dirty="0"/>
              <a:t>Obsah</a:t>
            </a:r>
            <a:br>
              <a:rPr lang="sk-SK" sz="2000" dirty="0"/>
            </a:br>
            <a:br>
              <a:rPr lang="sk-SK" sz="2000" dirty="0"/>
            </a:br>
            <a:r>
              <a:rPr lang="sk-SK" sz="2000" dirty="0"/>
              <a:t>	</a:t>
            </a:r>
            <a:br>
              <a:rPr lang="sk-SK" sz="2000" dirty="0"/>
            </a:br>
            <a:r>
              <a:rPr lang="sk-SK" sz="2000" dirty="0"/>
              <a:t>	Trendy poistného sektora</a:t>
            </a:r>
            <a:br>
              <a:rPr lang="sk-SK" sz="2000" dirty="0"/>
            </a:br>
            <a:br>
              <a:rPr lang="sk-SK" sz="2000" dirty="0"/>
            </a:br>
            <a:r>
              <a:rPr lang="sk-SK" sz="2000" dirty="0"/>
              <a:t>	Ubi </a:t>
            </a:r>
            <a:r>
              <a:rPr lang="sk-SK" sz="2000" dirty="0" err="1"/>
              <a:t>sumus</a:t>
            </a:r>
            <a:r>
              <a:rPr lang="sk-SK" sz="2000" dirty="0"/>
              <a:t> </a:t>
            </a:r>
            <a:r>
              <a:rPr lang="sk-SK" sz="2000" dirty="0" err="1"/>
              <a:t>Quo</a:t>
            </a:r>
            <a:r>
              <a:rPr lang="sk-SK" sz="2000" dirty="0"/>
              <a:t> </a:t>
            </a:r>
            <a:r>
              <a:rPr lang="sk-SK" sz="2000" dirty="0" err="1"/>
              <a:t>vademus</a:t>
            </a:r>
            <a:br>
              <a:rPr lang="sk-SK" sz="2000" dirty="0"/>
            </a:br>
            <a:br>
              <a:rPr lang="sk-SK" sz="2000" dirty="0"/>
            </a:br>
            <a:r>
              <a:rPr lang="sk-SK" sz="2000" dirty="0"/>
              <a:t>	Rôzne</a:t>
            </a:r>
            <a:br>
              <a:rPr lang="sk-SK" dirty="0"/>
            </a:br>
            <a:br>
              <a:rPr lang="sk-SK" dirty="0"/>
            </a:br>
            <a:br>
              <a:rPr lang="sk-SK" dirty="0"/>
            </a:br>
            <a:endParaRPr lang="sk-S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4DC805-5B61-4C4B-B178-CA40F121E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2</a:t>
            </a:fld>
            <a:endParaRPr lang="sk-S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F199F0-76AD-461A-9F0C-45B448E6F9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sk-SK" dirty="0"/>
              <a:t>Stav poistného sektora</a:t>
            </a:r>
          </a:p>
        </p:txBody>
      </p:sp>
    </p:spTree>
    <p:extLst>
      <p:ext uri="{BB962C8B-B14F-4D97-AF65-F5344CB8AC3E}">
        <p14:creationId xmlns:p14="http://schemas.microsoft.com/office/powerpoint/2010/main" val="3825025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8CD36-1C5B-40B0-BC7F-AAD503904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sk-SK" sz="2000" dirty="0"/>
            </a:br>
            <a:br>
              <a:rPr lang="sk-SK" sz="2000" dirty="0"/>
            </a:br>
            <a:br>
              <a:rPr lang="sk-SK" sz="2000" dirty="0"/>
            </a:br>
            <a:br>
              <a:rPr lang="sk-SK" sz="2000" dirty="0"/>
            </a:br>
            <a:br>
              <a:rPr lang="sk-SK" sz="2000" dirty="0"/>
            </a:br>
            <a:br>
              <a:rPr lang="sk-SK" sz="2000" dirty="0"/>
            </a:br>
            <a:r>
              <a:rPr lang="sk-SK" sz="2800" dirty="0"/>
              <a:t>Trendy poistného sektora</a:t>
            </a:r>
            <a:br>
              <a:rPr lang="sk-SK" sz="2800" dirty="0"/>
            </a:br>
            <a:br>
              <a:rPr lang="sk-SK" sz="2800" dirty="0"/>
            </a:br>
            <a:br>
              <a:rPr lang="sk-SK" dirty="0"/>
            </a:br>
            <a:br>
              <a:rPr lang="sk-SK" dirty="0"/>
            </a:br>
            <a:endParaRPr lang="sk-S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4DC805-5B61-4C4B-B178-CA40F121E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3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18287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974BEEA-461D-459A-A2B3-3C6055437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27281"/>
            <a:ext cx="9289869" cy="687119"/>
          </a:xfrm>
        </p:spPr>
        <p:txBody>
          <a:bodyPr>
            <a:normAutofit/>
          </a:bodyPr>
          <a:lstStyle/>
          <a:p>
            <a:pPr algn="ctr"/>
            <a:r>
              <a:rPr lang="sk-SK" sz="2800" dirty="0"/>
              <a:t>Externé riziká pre finančnú stabilitu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8AEB606-54B7-4387-BBFB-F7ED5EC4DF1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Z dôvodu externých šokov sa riziká pre finančnú stabilitu zvýšili</a:t>
            </a:r>
          </a:p>
          <a:p>
            <a:pPr lvl="1"/>
            <a:r>
              <a:rPr lang="sk-SK" sz="1900" dirty="0"/>
              <a:t>Svetová ekonomika spomaľuje na pozadí vojny a rastúcej inflácie</a:t>
            </a:r>
          </a:p>
          <a:p>
            <a:pPr lvl="1"/>
            <a:r>
              <a:rPr lang="sk-SK" sz="1900" dirty="0"/>
              <a:t>Inflácia a sprísňovanie menovej politiky do veľkej miery ovplyvňujú dianie na finančných trhoch</a:t>
            </a:r>
          </a:p>
          <a:p>
            <a:pPr lvl="1"/>
            <a:r>
              <a:rPr lang="sk-SK" sz="1900" dirty="0"/>
              <a:t>Domáca ekonomika sa po koronakríze začala zotavovať, čo však skomplikovala vojna na Ukrajine a rastúce ceny energií</a:t>
            </a:r>
          </a:p>
          <a:p>
            <a:pPr lvl="1"/>
            <a:r>
              <a:rPr lang="sk-SK" sz="1900" dirty="0"/>
              <a:t>Slovenský verejný dlh dosahuje historické úrovne</a:t>
            </a:r>
          </a:p>
          <a:p>
            <a:endParaRPr lang="sk-SK" sz="2400" dirty="0"/>
          </a:p>
          <a:p>
            <a:pPr marL="0" indent="0">
              <a:buNone/>
            </a:pPr>
            <a:endParaRPr lang="sk-SK" sz="2400" dirty="0"/>
          </a:p>
          <a:p>
            <a:endParaRPr lang="sk-SK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4CBA86-5F19-4266-BE6B-450AAFD6A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4</a:t>
            </a:fld>
            <a:endParaRPr lang="sk-SK" dirty="0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4A7B8596-A9CF-478E-99C4-9D6DE7E055F1}"/>
              </a:ext>
            </a:extLst>
          </p:cNvPr>
          <p:cNvSpPr/>
          <p:nvPr/>
        </p:nvSpPr>
        <p:spPr>
          <a:xfrm>
            <a:off x="838200" y="5619643"/>
            <a:ext cx="10635762" cy="998782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9554455-6DE1-4E29-8133-468E156A9A49}"/>
              </a:ext>
            </a:extLst>
          </p:cNvPr>
          <p:cNvSpPr/>
          <p:nvPr/>
        </p:nvSpPr>
        <p:spPr>
          <a:xfrm>
            <a:off x="838200" y="4144501"/>
            <a:ext cx="3257202" cy="162657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 anchorCtr="0"/>
          <a:lstStyle/>
          <a:p>
            <a:pPr marL="87313">
              <a:spcAft>
                <a:spcPts val="600"/>
              </a:spcAft>
              <a:tabLst>
                <a:tab pos="1527175" algn="l"/>
              </a:tabLst>
            </a:pPr>
            <a:r>
              <a:rPr lang="sk-SK" sz="1400" b="1" dirty="0"/>
              <a:t>COVID-19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2326E8F-466D-40E2-A589-98EAE07846BB}"/>
              </a:ext>
            </a:extLst>
          </p:cNvPr>
          <p:cNvSpPr/>
          <p:nvPr/>
        </p:nvSpPr>
        <p:spPr>
          <a:xfrm>
            <a:off x="4218495" y="4144501"/>
            <a:ext cx="3257202" cy="162657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 anchorCtr="0"/>
          <a:lstStyle/>
          <a:p>
            <a:pPr marL="87313">
              <a:spcAft>
                <a:spcPts val="600"/>
              </a:spcAft>
              <a:tabLst>
                <a:tab pos="1527175" algn="l"/>
              </a:tabLst>
            </a:pPr>
            <a:r>
              <a:rPr lang="sk-SK" sz="1400" b="1" dirty="0"/>
              <a:t>COVID-19</a:t>
            </a:r>
          </a:p>
          <a:p>
            <a:pPr marL="87313">
              <a:spcAft>
                <a:spcPts val="600"/>
              </a:spcAft>
              <a:tabLst>
                <a:tab pos="1527175" algn="l"/>
              </a:tabLst>
            </a:pPr>
            <a:r>
              <a:rPr lang="sk-SK" sz="1400" b="1" dirty="0"/>
              <a:t>Narušené dodávateľsko-odberateľské vzťahy</a:t>
            </a:r>
          </a:p>
          <a:p>
            <a:pPr marL="87313">
              <a:spcAft>
                <a:spcPts val="600"/>
              </a:spcAft>
              <a:tabLst>
                <a:tab pos="1527175" algn="l"/>
              </a:tabLst>
            </a:pPr>
            <a:r>
              <a:rPr lang="sk-SK" sz="1400" b="1" dirty="0"/>
              <a:t>Rastúca inflácia</a:t>
            </a:r>
          </a:p>
          <a:p>
            <a:pPr marL="87313">
              <a:tabLst>
                <a:tab pos="1527175" algn="l"/>
              </a:tabLst>
            </a:pPr>
            <a:endParaRPr lang="sk-SK" sz="1400" b="1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17E4696-C272-45B7-9D0E-64FF39876758}"/>
              </a:ext>
            </a:extLst>
          </p:cNvPr>
          <p:cNvSpPr/>
          <p:nvPr/>
        </p:nvSpPr>
        <p:spPr>
          <a:xfrm>
            <a:off x="7594497" y="4144501"/>
            <a:ext cx="3257201" cy="162657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 anchorCtr="0"/>
          <a:lstStyle/>
          <a:p>
            <a:pPr marL="87313">
              <a:spcAft>
                <a:spcPts val="600"/>
              </a:spcAft>
              <a:tabLst>
                <a:tab pos="1527175" algn="l"/>
              </a:tabLst>
            </a:pPr>
            <a:r>
              <a:rPr lang="sk-SK" sz="1400" b="1" dirty="0"/>
              <a:t>Vojna na Ukrajine</a:t>
            </a:r>
          </a:p>
          <a:p>
            <a:pPr marL="87313">
              <a:spcAft>
                <a:spcPts val="600"/>
              </a:spcAft>
              <a:tabLst>
                <a:tab pos="1527175" algn="l"/>
              </a:tabLst>
            </a:pPr>
            <a:r>
              <a:rPr lang="sk-SK" sz="1400" b="1" dirty="0"/>
              <a:t>Narušené dodávateľsko-odberateľské vzťahy</a:t>
            </a:r>
          </a:p>
          <a:p>
            <a:pPr marL="87313">
              <a:spcAft>
                <a:spcPts val="600"/>
              </a:spcAft>
              <a:tabLst>
                <a:tab pos="1527175" algn="l"/>
              </a:tabLst>
            </a:pPr>
            <a:r>
              <a:rPr lang="sk-SK" sz="1400" b="1" dirty="0"/>
              <a:t>Zvýšená inflácia</a:t>
            </a:r>
          </a:p>
          <a:p>
            <a:pPr marL="87313">
              <a:spcAft>
                <a:spcPts val="600"/>
              </a:spcAft>
              <a:tabLst>
                <a:tab pos="1527175" algn="l"/>
              </a:tabLst>
            </a:pPr>
            <a:r>
              <a:rPr lang="sk-SK" sz="1400" b="1" dirty="0"/>
              <a:t>Sprísňovanie menovej politiky</a:t>
            </a:r>
          </a:p>
          <a:p>
            <a:pPr marL="87313">
              <a:tabLst>
                <a:tab pos="1527175" algn="l"/>
              </a:tabLst>
            </a:pPr>
            <a:endParaRPr lang="sk-SK" sz="1400" b="1" dirty="0"/>
          </a:p>
        </p:txBody>
      </p:sp>
      <p:pic>
        <p:nvPicPr>
          <p:cNvPr id="35" name="Picture 34" descr="Logo, icon&#10;&#10;Description automatically generated">
            <a:extLst>
              <a:ext uri="{FF2B5EF4-FFF2-40B4-BE49-F238E27FC236}">
                <a16:creationId xmlns:a16="http://schemas.microsoft.com/office/drawing/2014/main" id="{A5C38F0A-8A08-475F-841F-2EBE6DEB4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383" y="3741992"/>
            <a:ext cx="805019" cy="805019"/>
          </a:xfrm>
          <a:prstGeom prst="rect">
            <a:avLst/>
          </a:prstGeom>
        </p:spPr>
      </p:pic>
      <p:pic>
        <p:nvPicPr>
          <p:cNvPr id="36" name="Picture 35" descr="Logo, icon&#10;&#10;Description automatically generated">
            <a:extLst>
              <a:ext uri="{FF2B5EF4-FFF2-40B4-BE49-F238E27FC236}">
                <a16:creationId xmlns:a16="http://schemas.microsoft.com/office/drawing/2014/main" id="{748ADE16-854D-4133-8556-FBB4BE1A4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515" y="3745912"/>
            <a:ext cx="805019" cy="805019"/>
          </a:xfrm>
          <a:prstGeom prst="rect">
            <a:avLst/>
          </a:prstGeom>
        </p:spPr>
      </p:pic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4A94E909-0172-486B-BEA9-69E2D4F69C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5298" y="3740611"/>
            <a:ext cx="806400" cy="806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1DCA50A-202B-4437-9167-8D13FE292BA5}"/>
              </a:ext>
            </a:extLst>
          </p:cNvPr>
          <p:cNvSpPr txBox="1"/>
          <p:nvPr/>
        </p:nvSpPr>
        <p:spPr>
          <a:xfrm>
            <a:off x="1896208" y="5889167"/>
            <a:ext cx="1063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>
                <a:solidFill>
                  <a:schemeClr val="bg1"/>
                </a:solidFill>
              </a:rPr>
              <a:t>2020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1CD6F3-6E6C-4C23-9B06-06FA1BCB769C}"/>
              </a:ext>
            </a:extLst>
          </p:cNvPr>
          <p:cNvSpPr txBox="1"/>
          <p:nvPr/>
        </p:nvSpPr>
        <p:spPr>
          <a:xfrm>
            <a:off x="5276503" y="5903055"/>
            <a:ext cx="1063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>
                <a:solidFill>
                  <a:schemeClr val="bg1"/>
                </a:solidFill>
              </a:rPr>
              <a:t>2021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19E5D7-5EFC-4A11-910D-E9C2CCA13BAB}"/>
              </a:ext>
            </a:extLst>
          </p:cNvPr>
          <p:cNvSpPr txBox="1"/>
          <p:nvPr/>
        </p:nvSpPr>
        <p:spPr>
          <a:xfrm>
            <a:off x="8656798" y="5903055"/>
            <a:ext cx="1063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>
                <a:solidFill>
                  <a:schemeClr val="bg1"/>
                </a:solidFill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119902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974BEEA-461D-459A-A2B3-3C6055437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3443" y="162053"/>
            <a:ext cx="9191400" cy="687119"/>
          </a:xfrm>
        </p:spPr>
        <p:txBody>
          <a:bodyPr>
            <a:normAutofit/>
          </a:bodyPr>
          <a:lstStyle/>
          <a:p>
            <a:pPr algn="ctr"/>
            <a:r>
              <a:rPr lang="sk-SK" sz="2800" dirty="0"/>
              <a:t>Ziskovosť sektora poisťovní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8AEB606-54B7-4387-BBFB-F7ED5EC4DF1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62697" y="1168211"/>
            <a:ext cx="5336177" cy="4852800"/>
          </a:xfrm>
        </p:spPr>
        <p:txBody>
          <a:bodyPr>
            <a:normAutofit/>
          </a:bodyPr>
          <a:lstStyle/>
          <a:p>
            <a:r>
              <a:rPr lang="sk-SK" sz="2400" dirty="0"/>
              <a:t>Zisk stúpol o 3,6 %, no len vďaka mimoriadnym vplyvom</a:t>
            </a:r>
          </a:p>
          <a:p>
            <a:pPr lvl="1" algn="just"/>
            <a:r>
              <a:rPr lang="sk-SK" sz="2000" dirty="0"/>
              <a:t>Rozpustenie </a:t>
            </a:r>
            <a:r>
              <a:rPr lang="sk-SK" sz="2000" dirty="0" err="1"/>
              <a:t>pandemických</a:t>
            </a:r>
            <a:r>
              <a:rPr lang="sk-SK" sz="2000" dirty="0"/>
              <a:t> rezerv na riziko insolventnosti cestovných kancelárií (pozitívny vplyv) </a:t>
            </a:r>
          </a:p>
          <a:p>
            <a:pPr lvl="1" algn="just"/>
            <a:r>
              <a:rPr lang="sk-SK" sz="2000" dirty="0"/>
              <a:t>Navýšenie rezervy SKP (negatívny vplyv)</a:t>
            </a:r>
          </a:p>
          <a:p>
            <a:pPr lvl="1"/>
            <a:r>
              <a:rPr lang="sk-SK" sz="1900" dirty="0"/>
              <a:t>Bez nich by poklesol o 6,5 %</a:t>
            </a:r>
          </a:p>
          <a:p>
            <a:r>
              <a:rPr lang="sk-SK" sz="2400" dirty="0"/>
              <a:t>ROE vzrástol z </a:t>
            </a:r>
            <a:r>
              <a:rPr lang="sk-SK" sz="2400" b="1" dirty="0"/>
              <a:t>13,92 % </a:t>
            </a:r>
            <a:r>
              <a:rPr lang="sk-SK" sz="2400" dirty="0"/>
              <a:t>(</a:t>
            </a:r>
            <a:r>
              <a:rPr lang="sk-SK" sz="2400" dirty="0" err="1"/>
              <a:t>dec</a:t>
            </a:r>
            <a:r>
              <a:rPr lang="sk-SK" sz="2400" dirty="0"/>
              <a:t>. 2020) na </a:t>
            </a:r>
            <a:r>
              <a:rPr lang="sk-SK" sz="2400" b="1" dirty="0"/>
              <a:t>13,98 %</a:t>
            </a:r>
            <a:r>
              <a:rPr lang="sk-SK" sz="2400" dirty="0"/>
              <a:t> (</a:t>
            </a:r>
            <a:r>
              <a:rPr lang="sk-SK" sz="2400" dirty="0" err="1"/>
              <a:t>dec</a:t>
            </a:r>
            <a:r>
              <a:rPr lang="sk-SK" sz="2400" dirty="0"/>
              <a:t>. 2021)</a:t>
            </a:r>
          </a:p>
          <a:p>
            <a:pPr lvl="1" algn="just"/>
            <a:r>
              <a:rPr lang="sk-SK" sz="1900" dirty="0"/>
              <a:t>Najpomalší rast za 3 roky, ale naďalej jedna z najvyšších hodnôt v EÚ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4CBA86-5F19-4266-BE6B-450AAFD6A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5</a:t>
            </a:fld>
            <a:endParaRPr lang="sk-SK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4676319-27E9-4EF3-86EF-8B1809C48CDF}"/>
              </a:ext>
            </a:extLst>
          </p:cNvPr>
          <p:cNvSpPr txBox="1">
            <a:spLocks/>
          </p:cNvSpPr>
          <p:nvPr/>
        </p:nvSpPr>
        <p:spPr>
          <a:xfrm>
            <a:off x="6272440" y="1168211"/>
            <a:ext cx="5625961" cy="451583"/>
          </a:xfrm>
          <a:prstGeom prst="rect">
            <a:avLst/>
          </a:prstGeom>
        </p:spPr>
        <p:txBody>
          <a:bodyPr vert="horz" lIns="91440" tIns="72000" rIns="91440" bIns="720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kern="1200"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k-SK" sz="1600" b="1" dirty="0">
                <a:solidFill>
                  <a:schemeClr val="tx1"/>
                </a:solidFill>
              </a:rPr>
              <a:t>Rozklad čistého zisku poisťovní na zložky a jeho medziročný rast (mil. EUR, %)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B9F7B6-C620-4F0D-B8D7-BABD654C6292}"/>
              </a:ext>
            </a:extLst>
          </p:cNvPr>
          <p:cNvSpPr/>
          <p:nvPr/>
        </p:nvSpPr>
        <p:spPr>
          <a:xfrm>
            <a:off x="6252753" y="6138277"/>
            <a:ext cx="505830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000" dirty="0"/>
              <a:t>Zdroj: NBS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DA9823-7A8C-4F76-AD98-38808016E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9248" y="1689517"/>
            <a:ext cx="5730737" cy="449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649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974BEEA-461D-459A-A2B3-3C6055437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800" dirty="0"/>
              <a:t>Ziskovosť sektora poisťovní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8AEB606-54B7-4387-BBFB-F7ED5EC4DF1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46222" y="1168211"/>
            <a:ext cx="5832566" cy="5185851"/>
          </a:xfrm>
        </p:spPr>
        <p:txBody>
          <a:bodyPr>
            <a:normAutofit/>
          </a:bodyPr>
          <a:lstStyle/>
          <a:p>
            <a:pPr algn="just"/>
            <a:r>
              <a:rPr lang="sk-SK" sz="2400" dirty="0"/>
              <a:t>Priaznivý vplyv najmä v oblasti neživotného poistenia, technický výsledok vzrástol takmer o 20 %</a:t>
            </a:r>
          </a:p>
          <a:p>
            <a:pPr lvl="1" algn="just"/>
            <a:r>
              <a:rPr lang="sk-SK" sz="1900" dirty="0"/>
              <a:t>Poistné vzrástlo a kombinovaný ukazovateľ v poistení áut zatiaľ zostal pod 100 %</a:t>
            </a:r>
          </a:p>
          <a:p>
            <a:pPr lvl="1" algn="just"/>
            <a:r>
              <a:rPr lang="sk-SK" sz="1900" dirty="0"/>
              <a:t>Aj pod tento vývoj sa podpísali mimoriadne vplyvy, bez nich by išlo o pokles o takmer 13 %</a:t>
            </a:r>
          </a:p>
          <a:p>
            <a:pPr algn="just"/>
            <a:r>
              <a:rPr lang="sk-SK" sz="2400" dirty="0"/>
              <a:t>V životnom poistení technický výsledok mierne poklesol, no naďalej ostal v kladných číslach</a:t>
            </a:r>
          </a:p>
          <a:p>
            <a:pPr lvl="1" algn="just"/>
            <a:r>
              <a:rPr lang="sk-SK" sz="1900" dirty="0"/>
              <a:t>Životné poistenie je dlhodobo mierne ziskové aj bez investičného výnosu</a:t>
            </a:r>
          </a:p>
          <a:p>
            <a:pPr algn="just"/>
            <a:r>
              <a:rPr lang="sk-SK" sz="2400" dirty="0"/>
              <a:t>Investičný výnos bol vyšší než priemerná garantovaná úroková sadzba</a:t>
            </a:r>
          </a:p>
          <a:p>
            <a:endParaRPr lang="sk-SK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4CBA86-5F19-4266-BE6B-450AAFD6A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6</a:t>
            </a:fld>
            <a:endParaRPr lang="sk-SK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9DC399D-0A21-44A7-94CD-D3AF0FF21317}"/>
              </a:ext>
            </a:extLst>
          </p:cNvPr>
          <p:cNvSpPr txBox="1">
            <a:spLocks/>
          </p:cNvSpPr>
          <p:nvPr/>
        </p:nvSpPr>
        <p:spPr>
          <a:xfrm>
            <a:off x="6801394" y="1168211"/>
            <a:ext cx="4879292" cy="451583"/>
          </a:xfrm>
          <a:prstGeom prst="rect">
            <a:avLst/>
          </a:prstGeom>
        </p:spPr>
        <p:txBody>
          <a:bodyPr vert="horz" lIns="91440" tIns="72000" rIns="91440" bIns="720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kern="1200"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k-SK" sz="1600" b="1" dirty="0">
                <a:solidFill>
                  <a:schemeClr val="tx1"/>
                </a:solidFill>
              </a:rPr>
              <a:t>Garantovaná sadzba a investičný výnos z aktív (%)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78219B-9351-44C3-83B5-0885F8F7FCB3}"/>
              </a:ext>
            </a:extLst>
          </p:cNvPr>
          <p:cNvSpPr/>
          <p:nvPr/>
        </p:nvSpPr>
        <p:spPr>
          <a:xfrm>
            <a:off x="6740434" y="5669987"/>
            <a:ext cx="505830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000" dirty="0"/>
              <a:t>Zdroj: NBS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7F50AF-5E48-48EA-93CF-E08321A93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7351" y="1742773"/>
            <a:ext cx="4767485" cy="380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35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974BEEA-461D-459A-A2B3-3C6055437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5865" y="227281"/>
            <a:ext cx="9191400" cy="687119"/>
          </a:xfrm>
        </p:spPr>
        <p:txBody>
          <a:bodyPr>
            <a:normAutofit/>
          </a:bodyPr>
          <a:lstStyle/>
          <a:p>
            <a:pPr algn="ctr"/>
            <a:r>
              <a:rPr lang="sk-SK" sz="2800" dirty="0"/>
              <a:t>Solventnosť sektora poisťovníctva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8AEB606-54B7-4387-BBFB-F7ED5EC4DF1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82220" y="1160108"/>
            <a:ext cx="5058304" cy="4852800"/>
          </a:xfrm>
        </p:spPr>
        <p:txBody>
          <a:bodyPr>
            <a:normAutofit/>
          </a:bodyPr>
          <a:lstStyle/>
          <a:p>
            <a:pPr algn="just"/>
            <a:r>
              <a:rPr lang="sk-SK" sz="2400" dirty="0"/>
              <a:t>Solventnosť mierne vzrástla zo </a:t>
            </a:r>
            <a:r>
              <a:rPr lang="sk-SK" sz="2400" b="1" dirty="0"/>
              <a:t>190 %</a:t>
            </a:r>
            <a:r>
              <a:rPr lang="sk-SK" sz="2400" dirty="0"/>
              <a:t> (</a:t>
            </a:r>
            <a:r>
              <a:rPr lang="sk-SK" sz="2400" dirty="0" err="1"/>
              <a:t>dec</a:t>
            </a:r>
            <a:r>
              <a:rPr lang="sk-SK" sz="2400" dirty="0"/>
              <a:t>. 2020) na </a:t>
            </a:r>
            <a:r>
              <a:rPr lang="sk-SK" sz="2400" b="1" dirty="0"/>
              <a:t>208 %</a:t>
            </a:r>
            <a:r>
              <a:rPr lang="sk-SK" sz="2400" dirty="0"/>
              <a:t> (</a:t>
            </a:r>
            <a:r>
              <a:rPr lang="sk-SK" sz="2400" dirty="0" err="1"/>
              <a:t>dec</a:t>
            </a:r>
            <a:r>
              <a:rPr lang="sk-SK" sz="2400" dirty="0"/>
              <a:t>. 2021)</a:t>
            </a:r>
          </a:p>
          <a:p>
            <a:pPr lvl="1" algn="just"/>
            <a:r>
              <a:rPr lang="sk-SK" sz="1900" dirty="0"/>
              <a:t>Pomerne veľa zmien v solventnosti jednotlivých poisťovní</a:t>
            </a:r>
          </a:p>
          <a:p>
            <a:pPr algn="just"/>
            <a:r>
              <a:rPr lang="sk-SK" sz="2400" dirty="0"/>
              <a:t>V stresovom testovaní sa potvrdila odolnosť sektora</a:t>
            </a:r>
          </a:p>
          <a:p>
            <a:pPr lvl="1" algn="just"/>
            <a:r>
              <a:rPr lang="sk-SK" sz="2000" dirty="0"/>
              <a:t>Tradične najväčší vplyv by mal negatívny vývoj na finančných trhoch</a:t>
            </a:r>
          </a:p>
          <a:p>
            <a:pPr lvl="1" algn="just"/>
            <a:r>
              <a:rPr lang="sk-SK" sz="1900" dirty="0"/>
              <a:t>Prevažná väčšina sektora zostala bezpečne vzdialená od hranice solventnosti</a:t>
            </a:r>
          </a:p>
          <a:p>
            <a:pPr lvl="1" algn="just"/>
            <a:r>
              <a:rPr lang="sk-SK" sz="1900" dirty="0"/>
              <a:t>Nevýznamná skupina by sa pohybovala okolo hraničnej hodnoty 100 %</a:t>
            </a:r>
          </a:p>
          <a:p>
            <a:pPr lvl="1"/>
            <a:endParaRPr lang="sk-SK" sz="2000" dirty="0"/>
          </a:p>
          <a:p>
            <a:pPr lvl="1"/>
            <a:endParaRPr lang="sk-SK" sz="1900" dirty="0"/>
          </a:p>
          <a:p>
            <a:pPr lvl="1"/>
            <a:endParaRPr lang="sk-SK" sz="1900" dirty="0"/>
          </a:p>
          <a:p>
            <a:pPr lvl="1"/>
            <a:endParaRPr lang="sk-SK" sz="19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4CBA86-5F19-4266-BE6B-450AAFD6A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7</a:t>
            </a:fld>
            <a:endParaRPr lang="sk-SK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BB7C251-6E50-413A-B1D6-B595C99C575A}"/>
              </a:ext>
            </a:extLst>
          </p:cNvPr>
          <p:cNvSpPr txBox="1">
            <a:spLocks/>
          </p:cNvSpPr>
          <p:nvPr/>
        </p:nvSpPr>
        <p:spPr>
          <a:xfrm>
            <a:off x="6383819" y="1275528"/>
            <a:ext cx="5625961" cy="829379"/>
          </a:xfrm>
          <a:prstGeom prst="rect">
            <a:avLst/>
          </a:prstGeom>
        </p:spPr>
        <p:txBody>
          <a:bodyPr vert="horz" lIns="91440" tIns="72000" rIns="91440" bIns="720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kern="1200"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k-SK" sz="1600" b="1" dirty="0">
                <a:solidFill>
                  <a:schemeClr val="tx1"/>
                </a:solidFill>
              </a:rPr>
              <a:t>Simulované zisky/straty poisťovní v</a:t>
            </a:r>
            <a:r>
              <a:rPr lang="en-US" sz="1600" b="1" dirty="0">
                <a:solidFill>
                  <a:schemeClr val="tx1"/>
                </a:solidFill>
              </a:rPr>
              <a:t> </a:t>
            </a:r>
            <a:r>
              <a:rPr lang="sk-SK" sz="1600" b="1" dirty="0">
                <a:solidFill>
                  <a:schemeClr val="tx1"/>
                </a:solidFill>
              </a:rPr>
              <a:t>jednotlivých moduloch stresového testovania (mil. EUR)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DF01DA-63F8-4E16-8FA5-D6E67A07356C}"/>
              </a:ext>
            </a:extLst>
          </p:cNvPr>
          <p:cNvSpPr/>
          <p:nvPr/>
        </p:nvSpPr>
        <p:spPr>
          <a:xfrm>
            <a:off x="6557553" y="4909275"/>
            <a:ext cx="505830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000" dirty="0"/>
              <a:t>Zdroj: NBS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BAF3C5-C00F-4A74-8A58-D41DEFBDB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9589" y="2064525"/>
            <a:ext cx="5285690" cy="26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61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8CD36-1C5B-40B0-BC7F-AAD503904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sk-SK" sz="2000" dirty="0"/>
            </a:br>
            <a:br>
              <a:rPr lang="sk-SK" sz="2000" dirty="0"/>
            </a:br>
            <a:br>
              <a:rPr lang="sk-SK" sz="2000" dirty="0"/>
            </a:br>
            <a:br>
              <a:rPr lang="sk-SK" sz="2000" dirty="0"/>
            </a:br>
            <a:br>
              <a:rPr lang="sk-SK" sz="2000" dirty="0"/>
            </a:br>
            <a:br>
              <a:rPr lang="sk-SK" sz="2000" dirty="0"/>
            </a:br>
            <a:br>
              <a:rPr lang="sk-SK" sz="2000" dirty="0"/>
            </a:br>
            <a:br>
              <a:rPr lang="sk-SK" sz="2000" dirty="0"/>
            </a:br>
            <a:br>
              <a:rPr lang="sk-SK" sz="2000" dirty="0"/>
            </a:br>
            <a:br>
              <a:rPr lang="sk-SK" sz="2000" dirty="0"/>
            </a:br>
            <a:br>
              <a:rPr lang="sk-SK" sz="2000" dirty="0"/>
            </a:br>
            <a:r>
              <a:rPr lang="sk-SK" sz="2800" dirty="0"/>
              <a:t>Ubi </a:t>
            </a:r>
            <a:r>
              <a:rPr lang="sk-SK" sz="2800" dirty="0" err="1"/>
              <a:t>sumus</a:t>
            </a:r>
            <a:r>
              <a:rPr lang="sk-SK" sz="2800" dirty="0"/>
              <a:t> </a:t>
            </a:r>
            <a:r>
              <a:rPr lang="sk-SK" sz="2800" dirty="0" err="1"/>
              <a:t>Quo</a:t>
            </a:r>
            <a:r>
              <a:rPr lang="sk-SK" sz="2800" dirty="0"/>
              <a:t> </a:t>
            </a:r>
            <a:r>
              <a:rPr lang="sk-SK" sz="2800" dirty="0" err="1"/>
              <a:t>vademus</a:t>
            </a:r>
            <a:br>
              <a:rPr lang="sk-SK" sz="2000" dirty="0"/>
            </a:br>
            <a:br>
              <a:rPr lang="sk-SK" sz="2000" dirty="0"/>
            </a:br>
            <a:br>
              <a:rPr lang="sk-SK" sz="2000" dirty="0"/>
            </a:br>
            <a:br>
              <a:rPr lang="sk-SK" sz="2000" dirty="0"/>
            </a:br>
            <a:br>
              <a:rPr lang="sk-SK" dirty="0"/>
            </a:br>
            <a:br>
              <a:rPr lang="sk-SK" dirty="0"/>
            </a:br>
            <a:br>
              <a:rPr lang="sk-SK" dirty="0"/>
            </a:br>
            <a:endParaRPr lang="sk-S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4DC805-5B61-4C4B-B178-CA40F121E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8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59108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16E36A-1E2D-4E28-AED4-B8CF0C5376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800" dirty="0"/>
              <a:t>Ubi </a:t>
            </a:r>
            <a:r>
              <a:rPr lang="sk-SK" sz="2800" dirty="0" err="1"/>
              <a:t>sumus</a:t>
            </a:r>
            <a:r>
              <a:rPr lang="sk-SK" sz="2800" dirty="0"/>
              <a:t> </a:t>
            </a:r>
            <a:r>
              <a:rPr lang="sk-SK" sz="2800" dirty="0" err="1"/>
              <a:t>Quo</a:t>
            </a:r>
            <a:r>
              <a:rPr lang="sk-SK" sz="2800" dirty="0"/>
              <a:t> </a:t>
            </a:r>
            <a:r>
              <a:rPr lang="sk-SK" sz="2800" dirty="0" err="1"/>
              <a:t>vademus</a:t>
            </a:r>
            <a:endParaRPr lang="sk-SK" sz="28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D3E4004-5E61-4A56-9008-C0EACAABB95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047750"/>
            <a:ext cx="10515600" cy="50722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k-SK" sz="2400" dirty="0"/>
          </a:p>
          <a:p>
            <a:pPr marL="0" indent="0" algn="just">
              <a:buNone/>
            </a:pPr>
            <a:r>
              <a:rPr lang="sk-SK" sz="2400" dirty="0"/>
              <a:t>Pravidelný proces dohľadu</a:t>
            </a:r>
          </a:p>
          <a:p>
            <a:pPr marL="0" indent="0" algn="just">
              <a:buNone/>
            </a:pPr>
            <a:endParaRPr lang="sk-SK" sz="2400" dirty="0"/>
          </a:p>
          <a:p>
            <a:pPr algn="just"/>
            <a:r>
              <a:rPr lang="sk-SK" sz="2400" dirty="0"/>
              <a:t>Dohľad na mieste</a:t>
            </a:r>
          </a:p>
          <a:p>
            <a:pPr lvl="1" algn="just"/>
            <a:r>
              <a:rPr lang="sk-SK" sz="2000" dirty="0"/>
              <a:t>spolupráca s inými orgánmi dohľadu (</a:t>
            </a:r>
            <a:r>
              <a:rPr lang="sk-SK" sz="2000" dirty="0" err="1"/>
              <a:t>joint</a:t>
            </a:r>
            <a:r>
              <a:rPr lang="sk-SK" sz="2000" dirty="0"/>
              <a:t> on-site)</a:t>
            </a:r>
          </a:p>
          <a:p>
            <a:pPr marL="457200" lvl="1" indent="0" algn="just">
              <a:buNone/>
            </a:pPr>
            <a:endParaRPr lang="sk-SK" sz="2000" dirty="0"/>
          </a:p>
          <a:p>
            <a:pPr algn="just"/>
            <a:r>
              <a:rPr lang="sk-SK" sz="2400" dirty="0"/>
              <a:t>Dohľad na diaľku</a:t>
            </a:r>
          </a:p>
          <a:p>
            <a:pPr lvl="1" algn="just"/>
            <a:r>
              <a:rPr lang="sk-SK" sz="2000" dirty="0"/>
              <a:t>dohľad dodržiavania zásad obozretného investovania </a:t>
            </a:r>
          </a:p>
          <a:p>
            <a:pPr lvl="1" algn="just"/>
            <a:r>
              <a:rPr lang="sk-SK" sz="2000" dirty="0"/>
              <a:t>kybernetická bezpečnosť</a:t>
            </a:r>
          </a:p>
          <a:p>
            <a:pPr lvl="1" algn="just"/>
            <a:r>
              <a:rPr lang="sk-SK" sz="2000" dirty="0"/>
              <a:t>dohľad nad produktmi a ich správou (POG)</a:t>
            </a:r>
          </a:p>
          <a:p>
            <a:pPr lvl="1" algn="just"/>
            <a:r>
              <a:rPr lang="sk-SK" sz="2000" dirty="0"/>
              <a:t>monitoring poistného sektora</a:t>
            </a:r>
          </a:p>
          <a:p>
            <a:pPr marL="457200" lvl="1" indent="0" algn="just">
              <a:buNone/>
            </a:pPr>
            <a:endParaRPr lang="sk-SK" dirty="0"/>
          </a:p>
          <a:p>
            <a:pPr lvl="2" algn="just"/>
            <a:endParaRPr lang="sk-SK" dirty="0"/>
          </a:p>
          <a:p>
            <a:pPr algn="just"/>
            <a:endParaRPr lang="sk-S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66804-8A2F-4C60-9947-E614526D4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9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34838794"/>
      </p:ext>
    </p:extLst>
  </p:cSld>
  <p:clrMapOvr>
    <a:masterClrMapping/>
  </p:clrMapOvr>
</p:sld>
</file>

<file path=ppt/theme/theme1.xml><?xml version="1.0" encoding="utf-8"?>
<a:theme xmlns:a="http://schemas.openxmlformats.org/drawingml/2006/main" name="NBS POWERPOINT WHITE">
  <a:themeElements>
    <a:clrScheme name="NBS_Stud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7AC"/>
      </a:accent1>
      <a:accent2>
        <a:srgbClr val="D15F27"/>
      </a:accent2>
      <a:accent3>
        <a:srgbClr val="A2A9AD"/>
      </a:accent3>
      <a:accent4>
        <a:srgbClr val="005A4E"/>
      </a:accent4>
      <a:accent5>
        <a:srgbClr val="73253E"/>
      </a:accent5>
      <a:accent6>
        <a:srgbClr val="A6835A"/>
      </a:accent6>
      <a:hlink>
        <a:srgbClr val="1C355E"/>
      </a:hlink>
      <a:folHlink>
        <a:srgbClr val="73253E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BS - 16x9 - SK - BIELA - 18.6.2019.potx" id="{48F1F963-CE31-481A-B6BF-12D439F361AF}" vid="{3D70A79B-29E3-4657-B0B9-09DD6D1A6D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NBS - 16x9 - SK - BIELA - 18.6.2019</Template>
  <TotalTime>15852</TotalTime>
  <Words>1447</Words>
  <Application>Microsoft Office PowerPoint</Application>
  <PresentationFormat>Širokouhlá</PresentationFormat>
  <Paragraphs>356</Paragraphs>
  <Slides>19</Slides>
  <Notes>6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4" baseType="lpstr">
      <vt:lpstr>Arial</vt:lpstr>
      <vt:lpstr>Calibri</vt:lpstr>
      <vt:lpstr>Cambria</vt:lpstr>
      <vt:lpstr>Verdana</vt:lpstr>
      <vt:lpstr>NBS POWERPOINT WHITE</vt:lpstr>
      <vt:lpstr>Prezentácia programu PowerPoint</vt:lpstr>
      <vt:lpstr>  Obsah     Trendy poistného sektora   Ubi sumus Quo vademus   Rôzne   </vt:lpstr>
      <vt:lpstr>      Trendy poistného sektora    </vt:lpstr>
      <vt:lpstr>Prezentácia programu PowerPoint</vt:lpstr>
      <vt:lpstr>Prezentácia programu PowerPoint</vt:lpstr>
      <vt:lpstr>Prezentácia programu PowerPoint</vt:lpstr>
      <vt:lpstr>Prezentácia programu PowerPoint</vt:lpstr>
      <vt:lpstr>           Ubi sumus Quo vademus      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    Rôzne   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Jurča</dc:creator>
  <cp:lastModifiedBy>Madelová Ľubica</cp:lastModifiedBy>
  <cp:revision>402</cp:revision>
  <cp:lastPrinted>2022-09-12T10:44:05Z</cp:lastPrinted>
  <dcterms:created xsi:type="dcterms:W3CDTF">2019-08-09T10:45:04Z</dcterms:created>
  <dcterms:modified xsi:type="dcterms:W3CDTF">2022-09-20T11:11:51Z</dcterms:modified>
</cp:coreProperties>
</file>