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60" r:id="rId6"/>
    <p:sldId id="263" r:id="rId7"/>
    <p:sldId id="265" r:id="rId8"/>
    <p:sldId id="266" r:id="rId9"/>
    <p:sldId id="261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78"/>
  </p:normalViewPr>
  <p:slideViewPr>
    <p:cSldViewPr snapToGrid="0">
      <p:cViewPr varScale="1">
        <p:scale>
          <a:sx n="90" d="100"/>
          <a:sy n="90" d="100"/>
        </p:scale>
        <p:origin x="23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A2D5CF-8909-0340-B5EA-5F8DBC0D1BB9}" type="doc">
      <dgm:prSet loTypeId="urn:microsoft.com/office/officeart/2005/8/layout/venn1" loCatId="" qsTypeId="urn:microsoft.com/office/officeart/2005/8/quickstyle/simple1" qsCatId="simple" csTypeId="urn:microsoft.com/office/officeart/2005/8/colors/accent1_2" csCatId="accent1" phldr="1"/>
      <dgm:spPr/>
    </dgm:pt>
    <dgm:pt modelId="{BD280C38-A1CE-DC44-B6FD-3D606D62984C}">
      <dgm:prSet phldrT="[Text]"/>
      <dgm:spPr/>
      <dgm:t>
        <a:bodyPr/>
        <a:lstStyle/>
        <a:p>
          <a:r>
            <a:rPr lang="cs-CZ" dirty="0"/>
            <a:t>Evropská centrální banka</a:t>
          </a:r>
        </a:p>
      </dgm:t>
    </dgm:pt>
    <dgm:pt modelId="{C2659657-A7ED-3041-9E46-3D223E5C43F3}" type="parTrans" cxnId="{51A7C00B-54C1-194D-A023-9471528F3FC3}">
      <dgm:prSet/>
      <dgm:spPr/>
      <dgm:t>
        <a:bodyPr/>
        <a:lstStyle/>
        <a:p>
          <a:endParaRPr lang="cs-CZ"/>
        </a:p>
      </dgm:t>
    </dgm:pt>
    <dgm:pt modelId="{073FAB44-6510-8A47-9ABC-CC0C505BF52E}" type="sibTrans" cxnId="{51A7C00B-54C1-194D-A023-9471528F3FC3}">
      <dgm:prSet/>
      <dgm:spPr/>
      <dgm:t>
        <a:bodyPr/>
        <a:lstStyle/>
        <a:p>
          <a:endParaRPr lang="cs-CZ"/>
        </a:p>
      </dgm:t>
    </dgm:pt>
    <dgm:pt modelId="{606FB8B8-4825-8D46-9CCC-29927F87C2AC}">
      <dgm:prSet phldrT="[Text]"/>
      <dgm:spPr/>
      <dgm:t>
        <a:bodyPr/>
        <a:lstStyle/>
        <a:p>
          <a:r>
            <a:rPr lang="cs-CZ" dirty="0"/>
            <a:t>Česká národní banka</a:t>
          </a:r>
        </a:p>
      </dgm:t>
    </dgm:pt>
    <dgm:pt modelId="{B9D3CAF8-321E-7545-ACA9-99A2715C24C3}" type="parTrans" cxnId="{F92D8418-5B0A-3347-AD8D-AF7FE1C858F2}">
      <dgm:prSet/>
      <dgm:spPr/>
      <dgm:t>
        <a:bodyPr/>
        <a:lstStyle/>
        <a:p>
          <a:endParaRPr lang="cs-CZ"/>
        </a:p>
      </dgm:t>
    </dgm:pt>
    <dgm:pt modelId="{B228CF5A-F3F4-B044-9774-A24AFDC37E83}" type="sibTrans" cxnId="{F92D8418-5B0A-3347-AD8D-AF7FE1C858F2}">
      <dgm:prSet/>
      <dgm:spPr/>
      <dgm:t>
        <a:bodyPr/>
        <a:lstStyle/>
        <a:p>
          <a:endParaRPr lang="cs-CZ"/>
        </a:p>
      </dgm:t>
    </dgm:pt>
    <dgm:pt modelId="{5EE51825-7EF2-3940-8A5C-928EA7EE1558}">
      <dgm:prSet/>
      <dgm:spPr/>
      <dgm:t>
        <a:bodyPr/>
        <a:lstStyle/>
        <a:p>
          <a:pPr rtl="0"/>
          <a:r>
            <a:rPr lang="cs-CZ"/>
            <a:t>Národná banka Slovenska</a:t>
          </a:r>
          <a:endParaRPr lang="cs-CZ" dirty="0"/>
        </a:p>
      </dgm:t>
    </dgm:pt>
    <dgm:pt modelId="{4B91A502-20C0-B242-8282-1B90BA2216A1}" type="parTrans" cxnId="{1B3F89BA-075F-1A49-8362-8716559F7B23}">
      <dgm:prSet/>
      <dgm:spPr/>
      <dgm:t>
        <a:bodyPr/>
        <a:lstStyle/>
        <a:p>
          <a:endParaRPr lang="cs-CZ"/>
        </a:p>
      </dgm:t>
    </dgm:pt>
    <dgm:pt modelId="{C96A4DCD-F116-1D4F-944B-6C788F53069D}" type="sibTrans" cxnId="{1B3F89BA-075F-1A49-8362-8716559F7B23}">
      <dgm:prSet/>
      <dgm:spPr/>
      <dgm:t>
        <a:bodyPr/>
        <a:lstStyle/>
        <a:p>
          <a:endParaRPr lang="cs-CZ"/>
        </a:p>
      </dgm:t>
    </dgm:pt>
    <dgm:pt modelId="{58D0C968-44E4-8142-B453-C729A4BC8396}" type="pres">
      <dgm:prSet presAssocID="{F6A2D5CF-8909-0340-B5EA-5F8DBC0D1BB9}" presName="compositeShape" presStyleCnt="0">
        <dgm:presLayoutVars>
          <dgm:chMax val="7"/>
          <dgm:dir/>
          <dgm:resizeHandles val="exact"/>
        </dgm:presLayoutVars>
      </dgm:prSet>
      <dgm:spPr/>
    </dgm:pt>
    <dgm:pt modelId="{5C00F32B-6048-E84C-93FF-2EA2B32014B0}" type="pres">
      <dgm:prSet presAssocID="{BD280C38-A1CE-DC44-B6FD-3D606D62984C}" presName="circ1" presStyleLbl="vennNode1" presStyleIdx="0" presStyleCnt="3"/>
      <dgm:spPr/>
    </dgm:pt>
    <dgm:pt modelId="{95FD9692-7A72-EB45-9517-243FBED332D6}" type="pres">
      <dgm:prSet presAssocID="{BD280C38-A1CE-DC44-B6FD-3D606D62984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8ABB0C3-8BE9-8440-97CE-FB3B0C5A2233}" type="pres">
      <dgm:prSet presAssocID="{606FB8B8-4825-8D46-9CCC-29927F87C2AC}" presName="circ2" presStyleLbl="vennNode1" presStyleIdx="1" presStyleCnt="3" custScaleX="60988" custScaleY="63184" custLinFactNeighborX="6704" custLinFactNeighborY="-10100"/>
      <dgm:spPr/>
    </dgm:pt>
    <dgm:pt modelId="{A68CE789-36CF-FF48-9EBF-601FE7E2F9EA}" type="pres">
      <dgm:prSet presAssocID="{606FB8B8-4825-8D46-9CCC-29927F87C2A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BCF6E38-BC15-3946-A49C-2D9627FCD8E4}" type="pres">
      <dgm:prSet presAssocID="{5EE51825-7EF2-3940-8A5C-928EA7EE1558}" presName="circ3" presStyleLbl="vennNode1" presStyleIdx="2" presStyleCnt="3" custScaleX="62792" custScaleY="66699" custLinFactNeighborX="21533" custLinFactNeighborY="-32878"/>
      <dgm:spPr/>
    </dgm:pt>
    <dgm:pt modelId="{C89209E2-BC5D-424F-B8BE-67AF53892E16}" type="pres">
      <dgm:prSet presAssocID="{5EE51825-7EF2-3940-8A5C-928EA7EE155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1A7C00B-54C1-194D-A023-9471528F3FC3}" srcId="{F6A2D5CF-8909-0340-B5EA-5F8DBC0D1BB9}" destId="{BD280C38-A1CE-DC44-B6FD-3D606D62984C}" srcOrd="0" destOrd="0" parTransId="{C2659657-A7ED-3041-9E46-3D223E5C43F3}" sibTransId="{073FAB44-6510-8A47-9ABC-CC0C505BF52E}"/>
    <dgm:cxn modelId="{6D755A0F-26E8-5040-9E90-E30407697A49}" type="presOf" srcId="{BD280C38-A1CE-DC44-B6FD-3D606D62984C}" destId="{95FD9692-7A72-EB45-9517-243FBED332D6}" srcOrd="1" destOrd="0" presId="urn:microsoft.com/office/officeart/2005/8/layout/venn1"/>
    <dgm:cxn modelId="{F92D8418-5B0A-3347-AD8D-AF7FE1C858F2}" srcId="{F6A2D5CF-8909-0340-B5EA-5F8DBC0D1BB9}" destId="{606FB8B8-4825-8D46-9CCC-29927F87C2AC}" srcOrd="1" destOrd="0" parTransId="{B9D3CAF8-321E-7545-ACA9-99A2715C24C3}" sibTransId="{B228CF5A-F3F4-B044-9774-A24AFDC37E83}"/>
    <dgm:cxn modelId="{A428854F-9C20-DD42-8C06-3BE306DAC6CC}" type="presOf" srcId="{BD280C38-A1CE-DC44-B6FD-3D606D62984C}" destId="{5C00F32B-6048-E84C-93FF-2EA2B32014B0}" srcOrd="0" destOrd="0" presId="urn:microsoft.com/office/officeart/2005/8/layout/venn1"/>
    <dgm:cxn modelId="{7086FA5E-813F-D642-9409-D5A649662118}" type="presOf" srcId="{F6A2D5CF-8909-0340-B5EA-5F8DBC0D1BB9}" destId="{58D0C968-44E4-8142-B453-C729A4BC8396}" srcOrd="0" destOrd="0" presId="urn:microsoft.com/office/officeart/2005/8/layout/venn1"/>
    <dgm:cxn modelId="{E72DA876-746C-C442-8D21-0566AA3863EB}" type="presOf" srcId="{606FB8B8-4825-8D46-9CCC-29927F87C2AC}" destId="{D8ABB0C3-8BE9-8440-97CE-FB3B0C5A2233}" srcOrd="0" destOrd="0" presId="urn:microsoft.com/office/officeart/2005/8/layout/venn1"/>
    <dgm:cxn modelId="{9859BA81-EF43-1E4F-81FB-C5B1BCFDA39F}" type="presOf" srcId="{5EE51825-7EF2-3940-8A5C-928EA7EE1558}" destId="{C89209E2-BC5D-424F-B8BE-67AF53892E16}" srcOrd="1" destOrd="0" presId="urn:microsoft.com/office/officeart/2005/8/layout/venn1"/>
    <dgm:cxn modelId="{C322AA8B-D6F8-9543-BAA4-FD3A1A879AD1}" type="presOf" srcId="{606FB8B8-4825-8D46-9CCC-29927F87C2AC}" destId="{A68CE789-36CF-FF48-9EBF-601FE7E2F9EA}" srcOrd="1" destOrd="0" presId="urn:microsoft.com/office/officeart/2005/8/layout/venn1"/>
    <dgm:cxn modelId="{1B3F89BA-075F-1A49-8362-8716559F7B23}" srcId="{F6A2D5CF-8909-0340-B5EA-5F8DBC0D1BB9}" destId="{5EE51825-7EF2-3940-8A5C-928EA7EE1558}" srcOrd="2" destOrd="0" parTransId="{4B91A502-20C0-B242-8282-1B90BA2216A1}" sibTransId="{C96A4DCD-F116-1D4F-944B-6C788F53069D}"/>
    <dgm:cxn modelId="{665662F4-BCA2-1E45-8923-73CC2AB7C63F}" type="presOf" srcId="{5EE51825-7EF2-3940-8A5C-928EA7EE1558}" destId="{4BCF6E38-BC15-3946-A49C-2D9627FCD8E4}" srcOrd="0" destOrd="0" presId="urn:microsoft.com/office/officeart/2005/8/layout/venn1"/>
    <dgm:cxn modelId="{10AA335A-7C73-604A-894B-4F5ACE81A6BC}" type="presParOf" srcId="{58D0C968-44E4-8142-B453-C729A4BC8396}" destId="{5C00F32B-6048-E84C-93FF-2EA2B32014B0}" srcOrd="0" destOrd="0" presId="urn:microsoft.com/office/officeart/2005/8/layout/venn1"/>
    <dgm:cxn modelId="{B16BC617-2F5F-0047-B74B-C267DFCAC294}" type="presParOf" srcId="{58D0C968-44E4-8142-B453-C729A4BC8396}" destId="{95FD9692-7A72-EB45-9517-243FBED332D6}" srcOrd="1" destOrd="0" presId="urn:microsoft.com/office/officeart/2005/8/layout/venn1"/>
    <dgm:cxn modelId="{F6C6A00A-D3EC-294F-9271-393D9E0BB00F}" type="presParOf" srcId="{58D0C968-44E4-8142-B453-C729A4BC8396}" destId="{D8ABB0C3-8BE9-8440-97CE-FB3B0C5A2233}" srcOrd="2" destOrd="0" presId="urn:microsoft.com/office/officeart/2005/8/layout/venn1"/>
    <dgm:cxn modelId="{C46DC9D1-CDB9-1C40-A095-F9B230AA551E}" type="presParOf" srcId="{58D0C968-44E4-8142-B453-C729A4BC8396}" destId="{A68CE789-36CF-FF48-9EBF-601FE7E2F9EA}" srcOrd="3" destOrd="0" presId="urn:microsoft.com/office/officeart/2005/8/layout/venn1"/>
    <dgm:cxn modelId="{E8A8BF47-06D5-174B-A134-6984EB573311}" type="presParOf" srcId="{58D0C968-44E4-8142-B453-C729A4BC8396}" destId="{4BCF6E38-BC15-3946-A49C-2D9627FCD8E4}" srcOrd="4" destOrd="0" presId="urn:microsoft.com/office/officeart/2005/8/layout/venn1"/>
    <dgm:cxn modelId="{24A1CEB8-1D14-2544-8834-CFDC9F5B7996}" type="presParOf" srcId="{58D0C968-44E4-8142-B453-C729A4BC8396}" destId="{C89209E2-BC5D-424F-B8BE-67AF53892E1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0F32B-6048-E84C-93FF-2EA2B32014B0}">
      <dsp:nvSpPr>
        <dsp:cNvPr id="0" name=""/>
        <dsp:cNvSpPr/>
      </dsp:nvSpPr>
      <dsp:spPr>
        <a:xfrm>
          <a:off x="2873750" y="338403"/>
          <a:ext cx="3251200" cy="3251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Evropská centrální banka</a:t>
          </a:r>
        </a:p>
      </dsp:txBody>
      <dsp:txXfrm>
        <a:off x="3307243" y="907363"/>
        <a:ext cx="2384213" cy="1463040"/>
      </dsp:txXfrm>
    </dsp:sp>
    <dsp:sp modelId="{D8ABB0C3-8BE9-8440-97CE-FB3B0C5A2233}">
      <dsp:nvSpPr>
        <dsp:cNvPr id="0" name=""/>
        <dsp:cNvSpPr/>
      </dsp:nvSpPr>
      <dsp:spPr>
        <a:xfrm>
          <a:off x="4899031" y="2640513"/>
          <a:ext cx="1982841" cy="20542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Česká národní banka</a:t>
          </a:r>
        </a:p>
      </dsp:txBody>
      <dsp:txXfrm>
        <a:off x="5505450" y="3171191"/>
        <a:ext cx="1189705" cy="1129831"/>
      </dsp:txXfrm>
    </dsp:sp>
    <dsp:sp modelId="{4BCF6E38-BC15-3946-A49C-2D9627FCD8E4}">
      <dsp:nvSpPr>
        <dsp:cNvPr id="0" name=""/>
        <dsp:cNvSpPr/>
      </dsp:nvSpPr>
      <dsp:spPr>
        <a:xfrm>
          <a:off x="3005543" y="1842815"/>
          <a:ext cx="2041493" cy="216851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Národná banka Slovenska</a:t>
          </a:r>
          <a:endParaRPr lang="cs-CZ" sz="2400" kern="1200" dirty="0"/>
        </a:p>
      </dsp:txBody>
      <dsp:txXfrm>
        <a:off x="3197783" y="2403015"/>
        <a:ext cx="1224896" cy="1192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88549-BAB2-35BB-1533-B33C59D6F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55F4CC-8E1D-60BE-9998-ED1C24178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7C91BA-BD06-D5E5-5114-1480B7465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B535-DC9A-0646-916C-E8F99C51C410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A1D615-A59C-DFE9-23BE-45C874F6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2EBE9A-5BF3-F18F-05D4-A68A62F77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FF51-0EA4-7C43-ABD3-E916107B7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52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A4A36-8CB5-436E-4F62-6516735BD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39CD38-98A8-7845-1EFA-EE557285C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25A213-A8BA-CB0B-41AF-F02D55CAD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B535-DC9A-0646-916C-E8F99C51C410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60769C-FFF0-6EA6-53AD-5A0CFBFB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5BBA0C-1D3C-2BBC-163D-0D846A08E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FF51-0EA4-7C43-ABD3-E916107B7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250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6A062DA-EB34-1EA4-0AC3-BC3089A6D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B320D4-4E6D-893D-3C4E-86811ECB4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DBB300-37DA-21B1-929B-998F1EC2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B535-DC9A-0646-916C-E8F99C51C410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A356A4-DF99-D097-9F94-648DD4087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63D5E0-19F1-3C9A-D52E-6013C4B89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FF51-0EA4-7C43-ABD3-E916107B7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17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79C178-C6A3-6B72-4AA2-D0A82C216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05C9C0-ED76-B3F1-F2C3-FD64B3143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16460A-D170-2DB1-667D-B6FD10B92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B535-DC9A-0646-916C-E8F99C51C410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1AF955-D565-4E53-4441-5FEF66A9F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63A216-2164-7CA9-F818-442D3BF57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FF51-0EA4-7C43-ABD3-E916107B7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97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B9D28-B80E-731E-5430-B9D9A6D0C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97EEEC-9D0A-99F9-D0A3-0C4F9AD2A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D21A20-D176-4ADC-A69C-17020CA2B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B535-DC9A-0646-916C-E8F99C51C410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5FAC53-CBB3-B598-BE63-93CE5D97A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7F24A3-55E4-C746-94E8-FB9967749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FF51-0EA4-7C43-ABD3-E916107B7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18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211B3-4AA6-45A7-82DD-EABD19E8D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90B057-35EE-1D31-A9E6-5DEFF1E31C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34198A-8819-1FAB-E6C4-7B5DB3F0D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3759FA-75A9-6605-244A-3D3321B6E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B535-DC9A-0646-916C-E8F99C51C410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A9ABF3-6499-39D3-04CC-9D248DC9E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F4842F-D12F-7ABD-A0FE-9D478A69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FF51-0EA4-7C43-ABD3-E916107B7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26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726DC-99F3-7A14-B76D-B471A5A40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6AA6DA-8BFD-8303-D228-A08A98A4C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DF8EF2-2946-006D-B176-BED923A9B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83CA07F-2F7A-BAC9-22B8-39C2C38F25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96A681-6B50-4A01-EF07-EC2A001B1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9A2B838-8DE9-7C9D-07D6-85CF50A85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B535-DC9A-0646-916C-E8F99C51C410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5AC7D6A-A188-4AB9-C6DA-5DAD2DFE7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A8728C-C74A-C594-E68D-8D2B30FAE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FF51-0EA4-7C43-ABD3-E916107B7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64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01A95-2350-03E1-3CC4-DDF234E24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8ED897-B1AC-3131-D042-417D00D94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B535-DC9A-0646-916C-E8F99C51C410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91D5FE-3B4F-F3A4-159C-2609DE94A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322A33A-E892-6494-C183-0AF828BA2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FF51-0EA4-7C43-ABD3-E916107B7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57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D01D54D-07FC-8130-85B7-C969EEF8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B535-DC9A-0646-916C-E8F99C51C410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2176EFE-A5C9-CC71-100F-1E26EE7CC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7F2E13A-90E2-E26D-640B-761D75F14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FF51-0EA4-7C43-ABD3-E916107B7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FD3BEA-B6D3-B7F2-99C5-E2ADEBA50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EC3FBE-104B-1417-7170-3FFDF4018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D0F5CC3-6B4B-6A87-08DF-C2EEEDF82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B0D5EC-5D8C-B47E-A40A-AC128285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B535-DC9A-0646-916C-E8F99C51C410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BEB2D6-2B0F-713B-6854-704266B6E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E365FB-8D77-6665-EAD3-6B051ED7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FF51-0EA4-7C43-ABD3-E916107B7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25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5F476-3AE8-91A2-5E84-672C63E24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D216B17-A69F-DCBC-6EC3-5E648ACDA6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A959A5-7BF4-6BDE-1182-F4DA006F1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B6AE13-3205-B5B7-8C27-DA64D24A0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B535-DC9A-0646-916C-E8F99C51C410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80856F-5EC6-8526-F877-8D6773A43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7C4E3B-0015-7240-157C-7511A0D1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FF51-0EA4-7C43-ABD3-E916107B7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88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9BC63B5-BA45-80A2-4584-40E4522E4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AAB415-1FE5-0A02-FEB5-0D8B20025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DF0F28-277D-5CD0-B3FF-735EA3253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AB535-DC9A-0646-916C-E8F99C51C410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70C7EC-2A7A-3161-47A9-18BA0588FE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E0141D-8899-9B69-0B3B-ECE2F100D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0FF51-0EA4-7C43-ABD3-E916107B7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67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BD5A1-A39F-CBB1-54A4-D82E54D3C5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Evropský bankovní balíček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49326A-80E3-08E7-2424-A174D212A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Dominik Králik, LL.M., Ph.D.</a:t>
            </a:r>
          </a:p>
        </p:txBody>
      </p:sp>
    </p:spTree>
    <p:extLst>
      <p:ext uri="{BB962C8B-B14F-4D97-AF65-F5344CB8AC3E}">
        <p14:creationId xmlns:p14="http://schemas.microsoft.com/office/powerpoint/2010/main" val="4261811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C3B5C-CB2F-B350-A898-36788FF1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305485-BA2F-A40E-9221-081577CA2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Děkuji moc za pozornost. </a:t>
            </a:r>
          </a:p>
          <a:p>
            <a:pPr marL="0" indent="0" algn="ctr">
              <a:buNone/>
            </a:pPr>
            <a:r>
              <a:rPr lang="cs-CZ" dirty="0"/>
              <a:t>JUDr. Dominik Králik, LL.M., Ph.D. </a:t>
            </a:r>
          </a:p>
          <a:p>
            <a:pPr marL="0" indent="0" algn="ctr">
              <a:buNone/>
            </a:pPr>
            <a:r>
              <a:rPr lang="cs-CZ" dirty="0"/>
              <a:t>(</a:t>
            </a:r>
            <a:r>
              <a:rPr lang="cs-CZ" dirty="0" err="1"/>
              <a:t>kralikdominik@gmail.com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536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975555-0A12-801A-A90E-6847130F5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Společně v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B07596-AE6E-64FF-FB13-AECDED90E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CBE0546-EC85-08CA-DC49-702D283A33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854440"/>
              </p:ext>
            </p:extLst>
          </p:nvPr>
        </p:nvGraphicFramePr>
        <p:xfrm>
          <a:off x="1489074" y="1291960"/>
          <a:ext cx="896937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26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67F94-DE26-2BC6-FB28-EEA6A5238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1. Hlavní cíle bankovního balíčku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83B30E-8F21-7849-B00F-E036E2851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„Zvyšujeme sílu a odolnost bank působících v Unii. Dokončujeme provádění mezinárodních reforem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Basel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III. Přitom je důležité, abychom zohlednili specifika bankovního sektoru v EU a konkrétní situaci v našich členských státech. Jsem přesvědčen, že díky aktualizovaným textům, na nichž jsme se dnes dohodli, těchto cílů dosáhneme.“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Zbyněk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Stanjura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ministr financí České republiky, 8.11.2022 (ECOFIN)</a:t>
            </a:r>
          </a:p>
          <a:p>
            <a:pPr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 plánuje dokončit implementaci mezinárodních dohod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III (také známých jak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IV) do práva EU. </a:t>
            </a:r>
          </a:p>
          <a:p>
            <a:pPr algn="just"/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 přijetím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Bakovního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balíčku posílí bankovní unii a sníží rizika ve finančním systému.</a:t>
            </a:r>
          </a:p>
          <a:p>
            <a:pPr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Bankovní balíček se skládá z návrhů novelizací směrnic CRD VI, BRRD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nařízení CRR III.</a:t>
            </a:r>
          </a:p>
          <a:p>
            <a:pPr marL="0" indent="0" algn="just"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důsledku toho </a:t>
            </a:r>
            <a:r>
              <a:rPr lang="cs-CZ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bankovní sektor bude muset provést mnoho změn.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95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418E4A-DECA-CAD2-FED0-3F89ADF6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2. Novely předpisů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AF4D4D-657C-7681-5AEB-244A9C25F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návrhu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novely směrnice o kapitálových požadavcích CRD IV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který předložila Komise, je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posílit regulační a dohledové prostředí pro banky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působící v EU tím, že </a:t>
            </a:r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odstraní mezery pro pobočky ze třetích zemí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posílí a harmonizuje dohledové nástroje a pravomoci v důležitých oblastech, a tím, že zajistí, aby </a:t>
            </a:r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orgány dohledu byly dostatečně nezávislé na ekonomickém a politickém vlivu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začlení environmentální, sociální a správní rizika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novely </a:t>
            </a:r>
            <a:r>
              <a:rPr lang="cs-CZ" sz="20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nařízení o kapitálových požadavcích CRR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předloženého Komisí je posílit a </a:t>
            </a:r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usnadnit alokaci kapitálu a likvidity v rámci bankovních skupin v Evropě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aniž by došlo k výraznému zvýšení jejich kapitálových požadavků. Rámec pro úvěrové riziko a operační riziko bude dále zlepšen a podpořen tzv. minimální výstupní úrovní, jejímž </a:t>
            </a:r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je snížit neodůvodněné rozdíly v měření rizik bank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/>
              <a:t>EK zavedla některé změny v oblasti pro řešení bankovních krizí, které mají dopad na </a:t>
            </a:r>
            <a:r>
              <a:rPr lang="cs-CZ" sz="2000" b="1" dirty="0">
                <a:highlight>
                  <a:srgbClr val="FFFF00"/>
                </a:highlight>
              </a:rPr>
              <a:t>směrnici o ozdravných postupech a řešení krizí úvěrových institucí a investičních podniků BRRD</a:t>
            </a:r>
            <a:r>
              <a:rPr lang="cs-CZ" sz="2000" dirty="0"/>
              <a:t>. Týkají se </a:t>
            </a:r>
            <a:r>
              <a:rPr lang="cs-CZ" sz="2000" u="sng" dirty="0"/>
              <a:t>interního systému absorpce celkových ztrát kapacity (TLAC</a:t>
            </a:r>
            <a:r>
              <a:rPr lang="cs-CZ" sz="2000" dirty="0"/>
              <a:t>),  stanovení parametrů </a:t>
            </a:r>
            <a:r>
              <a:rPr lang="cs-CZ" sz="2000" u="sng" dirty="0"/>
              <a:t>regulační technické normy (RTS) orgánu EBA</a:t>
            </a:r>
            <a:r>
              <a:rPr lang="cs-CZ" sz="2000" dirty="0"/>
              <a:t> a řeší některé </a:t>
            </a:r>
            <a:r>
              <a:rPr lang="cs-CZ" sz="2000" u="sng" dirty="0"/>
              <a:t>další otázky související s řešením problémů týkající se regulačního zacházení se skupinami G-SII s vícenásobnou účastí s více místy vstupu (MPE).</a:t>
            </a:r>
          </a:p>
          <a:p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6741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C1174-6A89-8DB3-58F8-AF65755DD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3. Navrhované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C8595-B191-2810-5780-CC29A6E48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highlight>
                  <a:srgbClr val="00FFFF"/>
                </a:highlight>
              </a:rPr>
              <a:t>Změny na základě </a:t>
            </a:r>
            <a:r>
              <a:rPr lang="cs-CZ" b="1" dirty="0" err="1">
                <a:highlight>
                  <a:srgbClr val="00FFFF"/>
                </a:highlight>
              </a:rPr>
              <a:t>Basel</a:t>
            </a:r>
            <a:r>
              <a:rPr lang="cs-CZ" b="1" dirty="0">
                <a:highlight>
                  <a:srgbClr val="00FFFF"/>
                </a:highlight>
              </a:rPr>
              <a:t> IV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Oblast působnosti CRR III a CRD VI zahrnuje změny:</a:t>
            </a:r>
          </a:p>
          <a:p>
            <a:r>
              <a:rPr lang="cs-CZ" dirty="0"/>
              <a:t>standardizovaného přístupu pro úvěrové riziko</a:t>
            </a:r>
          </a:p>
          <a:p>
            <a:r>
              <a:rPr lang="cs-CZ" dirty="0"/>
              <a:t>přístupu k úvěrovému riziku založenému na interních ratingových kritériích (IRB)</a:t>
            </a:r>
          </a:p>
          <a:p>
            <a:r>
              <a:rPr lang="cs-CZ" dirty="0"/>
              <a:t>výpočtu úpravy ocenění úvěru (CVA)</a:t>
            </a:r>
          </a:p>
          <a:p>
            <a:r>
              <a:rPr lang="cs-CZ" dirty="0"/>
              <a:t>rámce operačního rizika</a:t>
            </a:r>
          </a:p>
          <a:p>
            <a:r>
              <a:rPr lang="cs-CZ" dirty="0"/>
              <a:t>dolní hranici výstupu, která omezuje kapitálový přínos z rizika modelů</a:t>
            </a:r>
          </a:p>
        </p:txBody>
      </p:sp>
    </p:spTree>
    <p:extLst>
      <p:ext uri="{BB962C8B-B14F-4D97-AF65-F5344CB8AC3E}">
        <p14:creationId xmlns:p14="http://schemas.microsoft.com/office/powerpoint/2010/main" val="1826960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FAF5E3A-78E9-53AC-8975-4C32AEA91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3. Navrhované změny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8C4365A-C136-29DF-3AC9-5A6C23BB3A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>
                <a:highlight>
                  <a:srgbClr val="00FFFF"/>
                </a:highlight>
              </a:rPr>
              <a:t>Změny nad rámec </a:t>
            </a:r>
            <a:r>
              <a:rPr lang="cs-CZ" b="1" dirty="0" err="1">
                <a:highlight>
                  <a:srgbClr val="00FFFF"/>
                </a:highlight>
              </a:rPr>
              <a:t>Basel</a:t>
            </a:r>
            <a:r>
              <a:rPr lang="cs-CZ" sz="1100" b="1" dirty="0">
                <a:highlight>
                  <a:srgbClr val="00FFFF"/>
                </a:highlight>
              </a:rPr>
              <a:t> </a:t>
            </a:r>
            <a:r>
              <a:rPr lang="cs-CZ" b="1" dirty="0">
                <a:highlight>
                  <a:srgbClr val="00FFFF"/>
                </a:highlight>
              </a:rPr>
              <a:t>IV</a:t>
            </a:r>
            <a:endParaRPr lang="cs-CZ" dirty="0">
              <a:highlight>
                <a:srgbClr val="00FFFF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164BD5-7E67-B964-50EB-9C8D8DC603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4200" dirty="0"/>
              <a:t>Změny CRR a CRD za účelem </a:t>
            </a:r>
            <a:r>
              <a:rPr lang="cs-CZ" sz="4200" b="1" dirty="0">
                <a:highlight>
                  <a:srgbClr val="FFFF00"/>
                </a:highlight>
              </a:rPr>
              <a:t>začlenění ESG požadavků  (environmentální, sociální, </a:t>
            </a:r>
            <a:r>
              <a:rPr lang="cs-CZ" sz="4200" b="1" dirty="0" err="1">
                <a:highlight>
                  <a:srgbClr val="FFFF00"/>
                </a:highlight>
              </a:rPr>
              <a:t>governance</a:t>
            </a:r>
            <a:r>
              <a:rPr lang="cs-CZ" sz="4200" b="1" dirty="0">
                <a:highlight>
                  <a:srgbClr val="FFFF00"/>
                </a:highlight>
              </a:rPr>
              <a:t> – faktory)</a:t>
            </a:r>
          </a:p>
          <a:p>
            <a:r>
              <a:rPr lang="cs-CZ" sz="4200" dirty="0"/>
              <a:t>Nový rámec pro regulaci a dohled nad pobočkami ze třetích zemí (TCB) v EU</a:t>
            </a:r>
          </a:p>
          <a:p>
            <a:r>
              <a:rPr lang="cs-CZ" sz="4200" dirty="0"/>
              <a:t>Úpravy požadavků 2. pilíře (P2R) a systémové rizikové rezervy (</a:t>
            </a:r>
            <a:r>
              <a:rPr lang="cs-CZ" sz="4200" dirty="0" err="1"/>
              <a:t>SyRB</a:t>
            </a:r>
            <a:r>
              <a:rPr lang="cs-CZ" sz="4200" dirty="0"/>
              <a:t>), které doprovázejí zavedení dolní hranice výstupu</a:t>
            </a:r>
          </a:p>
          <a:p>
            <a:r>
              <a:rPr lang="cs-CZ" sz="4200" b="1" dirty="0"/>
              <a:t>Rozšíření definice subjektů, které mají být zahrnuty do rozsahu obezřetnostní konsolidace</a:t>
            </a:r>
            <a:r>
              <a:rPr lang="cs-CZ" sz="4200" dirty="0"/>
              <a:t>, zachycující </a:t>
            </a:r>
            <a:r>
              <a:rPr lang="cs-CZ" sz="4200" dirty="0" err="1"/>
              <a:t>FinTech</a:t>
            </a:r>
            <a:r>
              <a:rPr lang="cs-CZ" sz="4200" dirty="0"/>
              <a:t> vlastnictví a zapojení do finančních činností </a:t>
            </a:r>
          </a:p>
          <a:p>
            <a:r>
              <a:rPr lang="cs-CZ" sz="4200" b="1" dirty="0"/>
              <a:t>Orgánu EBA byla svěřena pravomoc centralizovat zveřejňování ročních, pololetních a čtvrtletních institucionálních informací </a:t>
            </a:r>
            <a:r>
              <a:rPr lang="cs-CZ" sz="4200" dirty="0"/>
              <a:t>o obezřetnosti pro největší instituce v EU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757AB7-150D-5621-07CB-BCA4265878D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4400" b="1" dirty="0"/>
              <a:t>Ustanovení týkající se nezávislosti příslušných orgánů a řešení střetu zájmů</a:t>
            </a:r>
          </a:p>
          <a:p>
            <a:r>
              <a:rPr lang="cs-CZ" sz="4400" b="1" u="sng" dirty="0">
                <a:highlight>
                  <a:srgbClr val="FF00FF"/>
                </a:highlight>
              </a:rPr>
              <a:t>Rozšíření pravomocí v oblasti dohledu příslušných orgánů v EU s cílem vytvořit společný standard</a:t>
            </a:r>
          </a:p>
          <a:p>
            <a:r>
              <a:rPr lang="cs-CZ" sz="4400" dirty="0"/>
              <a:t>Zavedení </a:t>
            </a:r>
            <a:r>
              <a:rPr lang="cs-CZ" sz="4400" b="1" dirty="0"/>
              <a:t>požadavku na provádění hodnocení způsobilosti a bezúhonnosti členů správních orgánů podle společného standardu</a:t>
            </a:r>
          </a:p>
          <a:p>
            <a:r>
              <a:rPr lang="cs-CZ" sz="4400" b="1" dirty="0">
                <a:highlight>
                  <a:srgbClr val="FFFF00"/>
                </a:highlight>
              </a:rPr>
              <a:t>Vyjasnění vzájemného vztahu mezi selháním nebo pravděpodobným selháním</a:t>
            </a:r>
          </a:p>
          <a:p>
            <a:r>
              <a:rPr lang="cs-CZ" sz="4400" b="1" dirty="0"/>
              <a:t>Změna přístupu k dohledu benchmarkingu očekávaných ztrát z úvěrového rizika </a:t>
            </a:r>
            <a:r>
              <a:rPr lang="cs-CZ" sz="4400" dirty="0"/>
              <a:t>pro pro účely výpočtu požadavků na vlastní zdroje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08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2F4C9-8D22-B315-6CF3-5D9DF61FF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4. Implementace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470F6D-7076-2F80-BA28-99BA7767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EK: ok , </a:t>
            </a:r>
            <a:r>
              <a:rPr lang="cs-CZ" dirty="0" err="1"/>
              <a:t>RE:ok</a:t>
            </a:r>
            <a:r>
              <a:rPr lang="cs-CZ" dirty="0"/>
              <a:t>, EP:? + implementace + přechodná období (CRD: 18 měsíců)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94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C3B5C-CB2F-B350-A898-36788FF1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5. Příprava na nový právní rámec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305485-BA2F-A40E-9221-081577CA2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Návrhy obsažené v balíčku musí být projednány v Evropském parlamentu a mohou ještě doznat změn. </a:t>
            </a:r>
            <a:r>
              <a:rPr lang="cs-CZ" b="1" u="sng" dirty="0"/>
              <a:t>Přesto by se banky měly na nový regulační rámec začít připravovat již nyní. Jako první krok mohou instituce zvážit šest následujících opatření: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Provedení </a:t>
            </a:r>
            <a:r>
              <a:rPr lang="cs-CZ" b="1" dirty="0"/>
              <a:t>hodnocení dopadů na kapitálové plánování.</a:t>
            </a:r>
          </a:p>
          <a:p>
            <a:r>
              <a:rPr lang="cs-CZ" dirty="0"/>
              <a:t>Analýza oblastí </a:t>
            </a:r>
            <a:r>
              <a:rPr lang="cs-CZ" b="1" dirty="0"/>
              <a:t>zranitelnosti a expozice vůči případným idiosynkratickým dopadům</a:t>
            </a:r>
            <a:r>
              <a:rPr lang="cs-CZ" dirty="0"/>
              <a:t>.</a:t>
            </a:r>
          </a:p>
          <a:p>
            <a:r>
              <a:rPr lang="cs-CZ" b="1" dirty="0"/>
              <a:t>Optimalizace výpočtu rizikově vážených aktiv (RWA), </a:t>
            </a:r>
            <a:r>
              <a:rPr lang="cs-CZ" dirty="0"/>
              <a:t>počínaje standardizovaným přístupem pro úvěrové riziko.</a:t>
            </a:r>
          </a:p>
          <a:p>
            <a:r>
              <a:rPr lang="cs-CZ" dirty="0"/>
              <a:t>Provedení </a:t>
            </a:r>
            <a:r>
              <a:rPr lang="cs-CZ" b="1" dirty="0"/>
              <a:t>analýzy mezer </a:t>
            </a:r>
            <a:r>
              <a:rPr lang="cs-CZ" dirty="0"/>
              <a:t>(nebo aktualizace předchozích analýz </a:t>
            </a:r>
            <a:r>
              <a:rPr lang="cs-CZ" dirty="0" err="1"/>
              <a:t>Basel</a:t>
            </a:r>
            <a:r>
              <a:rPr lang="cs-CZ" dirty="0"/>
              <a:t> III), včetně klíčových změn v IT infrastruktuře a datech.</a:t>
            </a:r>
          </a:p>
          <a:p>
            <a:r>
              <a:rPr lang="cs-CZ" dirty="0"/>
              <a:t>Využití výsledků této analýzy k úpravě rizikového managementu, rámců úvěrového rizika nebo rozhodnutí o obchodních modelech - včetně návrhu produktů - s cílem zmírnit dopady balíčku.</a:t>
            </a:r>
          </a:p>
          <a:p>
            <a:r>
              <a:rPr lang="cs-CZ" b="1" dirty="0">
                <a:highlight>
                  <a:srgbClr val="FFFF00"/>
                </a:highlight>
              </a:rPr>
              <a:t>Posílení "kultury ESG" </a:t>
            </a:r>
            <a:r>
              <a:rPr lang="cs-CZ" dirty="0"/>
              <a:t>a zajištění možnosti identifikovat, řídit a zveřejňovat expozici vůči rizikům ESG.</a:t>
            </a:r>
          </a:p>
        </p:txBody>
      </p:sp>
    </p:spTree>
    <p:extLst>
      <p:ext uri="{BB962C8B-B14F-4D97-AF65-F5344CB8AC3E}">
        <p14:creationId xmlns:p14="http://schemas.microsoft.com/office/powerpoint/2010/main" val="3058851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D640E-7721-FC01-5F4C-5EBE8CA54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5. Ekonomický dopad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B6B723-0B78-C52F-83DC-53A38C02B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EK uvádí, že dopad provádění navrhovaných možností reformy </a:t>
            </a:r>
            <a:r>
              <a:rPr lang="cs-CZ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Basel</a:t>
            </a:r>
            <a:r>
              <a:rPr lang="cs-CZ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3 a zvážení všech opatření v návrhu povede k váženému průměrnému </a:t>
            </a:r>
            <a:r>
              <a:rPr lang="cs-CZ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zvýšení minimálního kapitálu bank v EU o +6,4 % až +8,4 % v dlouhodobém horizontu (do roku 2030) </a:t>
            </a:r>
            <a:r>
              <a:rPr lang="cs-CZ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po předpokládaném přechodném období. </a:t>
            </a:r>
          </a:p>
          <a:p>
            <a:pPr marL="0" indent="0">
              <a:buNone/>
            </a:pPr>
            <a:endParaRPr lang="cs-CZ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Ve střednědobém horizontu (do roku 2025) se očekává zvýšení v rozmezí mezi +0,7 % a +2,7 %. </a:t>
            </a:r>
          </a:p>
          <a:p>
            <a:endParaRPr lang="cs-CZ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To by mohlo vést k tomu, že </a:t>
            </a:r>
            <a:r>
              <a:rPr lang="cs-CZ" sz="2400" b="1" dirty="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omezený počet velkých bank v EU (10 z 99 bank v testu) bude muset kolektivně navýšit dodatečný kapitál</a:t>
            </a:r>
            <a:r>
              <a:rPr lang="cs-CZ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ve výši přibližně 27 miliard EUR, aby splnily nové minimální kapitálové požadavky požadavků.</a:t>
            </a:r>
          </a:p>
        </p:txBody>
      </p:sp>
    </p:spTree>
    <p:extLst>
      <p:ext uri="{BB962C8B-B14F-4D97-AF65-F5344CB8AC3E}">
        <p14:creationId xmlns:p14="http://schemas.microsoft.com/office/powerpoint/2010/main" val="33638524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918</Words>
  <Application>Microsoft Macintosh PowerPoint</Application>
  <PresentationFormat>Širokoúhlá obrazovka</PresentationFormat>
  <Paragraphs>69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Evropský bankovní balíček </vt:lpstr>
      <vt:lpstr>Společně v EU</vt:lpstr>
      <vt:lpstr>1. Hlavní cíle bankovního balíčku</vt:lpstr>
      <vt:lpstr>2. Novely předpisů EU</vt:lpstr>
      <vt:lpstr>3. Navrhované změny</vt:lpstr>
      <vt:lpstr>3. Navrhované změny</vt:lpstr>
      <vt:lpstr>4. Implementace</vt:lpstr>
      <vt:lpstr>5. Příprava na nový právní rámec  </vt:lpstr>
      <vt:lpstr>5. Ekonomický dopad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Evropský bankovní balíček </dc:title>
  <dc:creator>Dominik Králik</dc:creator>
  <cp:lastModifiedBy>Mikhalek Kristina</cp:lastModifiedBy>
  <cp:revision>207</cp:revision>
  <dcterms:created xsi:type="dcterms:W3CDTF">2022-11-23T06:59:17Z</dcterms:created>
  <dcterms:modified xsi:type="dcterms:W3CDTF">2022-11-24T09:44:12Z</dcterms:modified>
</cp:coreProperties>
</file>