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523" r:id="rId3"/>
    <p:sldId id="524" r:id="rId4"/>
    <p:sldId id="525" r:id="rId5"/>
    <p:sldId id="527" r:id="rId6"/>
    <p:sldId id="526" r:id="rId7"/>
    <p:sldId id="528" r:id="rId8"/>
    <p:sldId id="529" r:id="rId9"/>
    <p:sldId id="530" r:id="rId10"/>
    <p:sldId id="531" r:id="rId11"/>
    <p:sldId id="532" r:id="rId12"/>
    <p:sldId id="533" r:id="rId13"/>
    <p:sldId id="534" r:id="rId14"/>
    <p:sldId id="535" r:id="rId15"/>
    <p:sldId id="53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9" autoAdjust="0"/>
    <p:restoredTop sz="75265" autoAdjust="0"/>
  </p:normalViewPr>
  <p:slideViewPr>
    <p:cSldViewPr snapToGrid="0" showGuides="1">
      <p:cViewPr varScale="1">
        <p:scale>
          <a:sx n="104" d="100"/>
          <a:sy n="104" d="100"/>
        </p:scale>
        <p:origin x="11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Vybrané poskytovatelé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České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848</c:v>
                </c:pt>
                <c:pt idx="1">
                  <c:v>948</c:v>
                </c:pt>
                <c:pt idx="2">
                  <c:v>2083</c:v>
                </c:pt>
                <c:pt idx="3">
                  <c:v>287</c:v>
                </c:pt>
                <c:pt idx="4">
                  <c:v>167</c:v>
                </c:pt>
                <c:pt idx="5">
                  <c:v>426</c:v>
                </c:pt>
                <c:pt idx="6">
                  <c:v>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9F-4C71-8102-119C4204C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044671"/>
        <c:axId val="1737046335"/>
      </c:barChart>
      <c:catAx>
        <c:axId val="173704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7046335"/>
        <c:crosses val="autoZero"/>
        <c:auto val="1"/>
        <c:lblAlgn val="ctr"/>
        <c:lblOffset val="100"/>
        <c:noMultiLvlLbl val="0"/>
      </c:catAx>
      <c:valAx>
        <c:axId val="17370463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7044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Česká republika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84.823529411764696</c:v>
                </c:pt>
                <c:pt idx="1">
                  <c:v>98.8888888888889</c:v>
                </c:pt>
                <c:pt idx="2">
                  <c:v>29.941902081378782</c:v>
                </c:pt>
                <c:pt idx="3">
                  <c:v>3.9306898504294203</c:v>
                </c:pt>
                <c:pt idx="4">
                  <c:v>16.926486486486485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C-4555-9710-B4B5F5CD13C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Maďarsko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List1!$C$2:$C$6</c:f>
              <c:numCache>
                <c:formatCode>General</c:formatCode>
                <c:ptCount val="5"/>
                <c:pt idx="0">
                  <c:v>94.294117647058826</c:v>
                </c:pt>
                <c:pt idx="1">
                  <c:v>92.166666666666671</c:v>
                </c:pt>
                <c:pt idx="2">
                  <c:v>16.206824420584454</c:v>
                </c:pt>
                <c:pt idx="3">
                  <c:v>10.316429941674579</c:v>
                </c:pt>
                <c:pt idx="4">
                  <c:v>34.766486486486485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2C-4555-9710-B4B5F5CD13C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Polsko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List1!$D$2:$D$6</c:f>
              <c:numCache>
                <c:formatCode>General</c:formatCode>
                <c:ptCount val="5"/>
                <c:pt idx="0">
                  <c:v>40.647058823529413</c:v>
                </c:pt>
                <c:pt idx="1">
                  <c:v>31.222222222222225</c:v>
                </c:pt>
                <c:pt idx="2">
                  <c:v>95.238326557559319</c:v>
                </c:pt>
                <c:pt idx="3">
                  <c:v>34.910961691243436</c:v>
                </c:pt>
                <c:pt idx="4">
                  <c:v>27.350270270270272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2C-4555-9710-B4B5F5CD13CA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Slovenská republika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List1!$E$2:$E$6</c:f>
              <c:numCache>
                <c:formatCode>General</c:formatCode>
                <c:ptCount val="5"/>
                <c:pt idx="0">
                  <c:v>82.470588235294116</c:v>
                </c:pt>
                <c:pt idx="1">
                  <c:v>61.44444444444445</c:v>
                </c:pt>
                <c:pt idx="2">
                  <c:v>6.1536398068035725</c:v>
                </c:pt>
                <c:pt idx="3">
                  <c:v>4.3021080258276765</c:v>
                </c:pt>
                <c:pt idx="4">
                  <c:v>10.537297297297298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2C-4555-9710-B4B5F5CD13CA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Estonsko</c:v>
                </c:pt>
              </c:strCache>
            </c:strRef>
          </c:tx>
          <c:spPr>
            <a:ln w="381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List1!$F$2:$F$6</c:f>
              <c:numCache>
                <c:formatCode>General</c:formatCode>
                <c:ptCount val="5"/>
                <c:pt idx="0">
                  <c:v>82.764705882352942</c:v>
                </c:pt>
                <c:pt idx="1">
                  <c:v>12.5</c:v>
                </c:pt>
                <c:pt idx="2">
                  <c:v>39.666197574620384</c:v>
                </c:pt>
                <c:pt idx="3">
                  <c:v>34.625276932715849</c:v>
                </c:pt>
                <c:pt idx="4">
                  <c:v>11.712432432432433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2C-4555-9710-B4B5F5CD13CA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Litva</c:v>
                </c:pt>
              </c:strCache>
            </c:strRef>
          </c:tx>
          <c:spPr>
            <a:ln w="3810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List1!$G$2:$G$6</c:f>
              <c:numCache>
                <c:formatCode>General</c:formatCode>
                <c:ptCount val="5"/>
                <c:pt idx="0">
                  <c:v>40.058823529411761</c:v>
                </c:pt>
                <c:pt idx="1">
                  <c:v>46.611111111111114</c:v>
                </c:pt>
                <c:pt idx="2">
                  <c:v>34.241714444560273</c:v>
                </c:pt>
                <c:pt idx="3">
                  <c:v>15.988011962201508</c:v>
                </c:pt>
                <c:pt idx="4">
                  <c:v>14.421621621621622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2C-4555-9710-B4B5F5CD13CA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Lotyšsko</c:v>
                </c:pt>
              </c:strCache>
            </c:strRef>
          </c:tx>
          <c:spPr>
            <a:ln w="381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List1!$A$2:$A$6</c:f>
              <c:strCache>
                <c:ptCount val="5"/>
                <c:pt idx="0">
                  <c:v>Podíl zkontrolovaných</c:v>
                </c:pt>
                <c:pt idx="1">
                  <c:v>Podíl v sankčních řízení</c:v>
                </c:pt>
                <c:pt idx="2">
                  <c:v>Nejvyšší pokuta</c:v>
                </c:pt>
                <c:pt idx="3">
                  <c:v>Průměrná pokuta</c:v>
                </c:pt>
                <c:pt idx="4">
                  <c:v>Pokuta na instituci</c:v>
                </c:pt>
              </c:strCache>
            </c:strRef>
          </c:cat>
          <c:val>
            <c:numRef>
              <c:f>List1!$H$2:$H$6</c:f>
              <c:numCache>
                <c:formatCode>General</c:formatCode>
                <c:ptCount val="5"/>
                <c:pt idx="0">
                  <c:v>79.941176470588232</c:v>
                </c:pt>
                <c:pt idx="1">
                  <c:v>25.333333333333332</c:v>
                </c:pt>
                <c:pt idx="2">
                  <c:v>90.470089301226594</c:v>
                </c:pt>
                <c:pt idx="3">
                  <c:v>95.238264404269017</c:v>
                </c:pt>
                <c:pt idx="4">
                  <c:v>96.734054054054056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2C-4555-9710-B4B5F5CD1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85728207"/>
        <c:axId val="1585729039"/>
      </c:radarChart>
      <c:catAx>
        <c:axId val="1585728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5729039"/>
        <c:crosses val="autoZero"/>
        <c:auto val="1"/>
        <c:lblAlgn val="ctr"/>
        <c:lblOffset val="100"/>
        <c:noMultiLvlLbl val="0"/>
      </c:catAx>
      <c:valAx>
        <c:axId val="158572903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85728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kontrol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112.25</c:v>
                </c:pt>
                <c:pt idx="1">
                  <c:v>152</c:v>
                </c:pt>
                <c:pt idx="2">
                  <c:v>144</c:v>
                </c:pt>
                <c:pt idx="3">
                  <c:v>40.25</c:v>
                </c:pt>
                <c:pt idx="4">
                  <c:v>23.5</c:v>
                </c:pt>
                <c:pt idx="5">
                  <c:v>29</c:v>
                </c:pt>
                <c:pt idx="6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0-4DF1-9789-FC6CEB233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7946575"/>
        <c:axId val="1737947407"/>
      </c:barChart>
      <c:catAx>
        <c:axId val="1737946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7947407"/>
        <c:crosses val="autoZero"/>
        <c:auto val="1"/>
        <c:lblAlgn val="ctr"/>
        <c:lblOffset val="100"/>
        <c:noMultiLvlLbl val="0"/>
      </c:catAx>
      <c:valAx>
        <c:axId val="1737947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7946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v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14.42</c:v>
                </c:pt>
                <c:pt idx="1">
                  <c:v>16.03</c:v>
                </c:pt>
                <c:pt idx="2">
                  <c:v>6.91</c:v>
                </c:pt>
                <c:pt idx="3">
                  <c:v>14.02</c:v>
                </c:pt>
                <c:pt idx="4">
                  <c:v>14.07</c:v>
                </c:pt>
                <c:pt idx="5">
                  <c:v>6.81</c:v>
                </c:pt>
                <c:pt idx="6">
                  <c:v>13.59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2B-41F9-A637-5B6A8E0E5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5654863"/>
        <c:axId val="1585655279"/>
      </c:barChart>
      <c:catAx>
        <c:axId val="1585654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5655279"/>
        <c:crosses val="autoZero"/>
        <c:auto val="1"/>
        <c:lblAlgn val="ctr"/>
        <c:lblOffset val="100"/>
        <c:noMultiLvlLbl val="0"/>
      </c:catAx>
      <c:valAx>
        <c:axId val="1585655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5654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 řízení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151</c:v>
                </c:pt>
                <c:pt idx="1">
                  <c:v>157.25</c:v>
                </c:pt>
                <c:pt idx="2">
                  <c:v>117</c:v>
                </c:pt>
                <c:pt idx="3">
                  <c:v>31.75</c:v>
                </c:pt>
                <c:pt idx="4">
                  <c:v>3.75</c:v>
                </c:pt>
                <c:pt idx="5">
                  <c:v>35.75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7E-43A4-B97A-B9082E84A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6855311"/>
        <c:axId val="1746856143"/>
      </c:barChart>
      <c:catAx>
        <c:axId val="1746855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6856143"/>
        <c:crosses val="autoZero"/>
        <c:auto val="1"/>
        <c:lblAlgn val="ctr"/>
        <c:lblOffset val="100"/>
        <c:noMultiLvlLbl val="0"/>
      </c:catAx>
      <c:valAx>
        <c:axId val="1746856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6855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Podíl v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17.8</c:v>
                </c:pt>
                <c:pt idx="1">
                  <c:v>16.59</c:v>
                </c:pt>
                <c:pt idx="2">
                  <c:v>5.62</c:v>
                </c:pt>
                <c:pt idx="3">
                  <c:v>11.06</c:v>
                </c:pt>
                <c:pt idx="4">
                  <c:v>2.25</c:v>
                </c:pt>
                <c:pt idx="5">
                  <c:v>8.39</c:v>
                </c:pt>
                <c:pt idx="6">
                  <c:v>4.5599999999999996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1-40BF-9F3A-B19A38BEF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9444847"/>
        <c:axId val="1739446511"/>
      </c:barChart>
      <c:catAx>
        <c:axId val="1739444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9446511"/>
        <c:crosses val="autoZero"/>
        <c:auto val="1"/>
        <c:lblAlgn val="ctr"/>
        <c:lblOffset val="100"/>
        <c:noMultiLvlLbl val="0"/>
      </c:catAx>
      <c:valAx>
        <c:axId val="173944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9444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Pokut celkem v USD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7229631</c:v>
                </c:pt>
                <c:pt idx="1">
                  <c:v>24389222</c:v>
                </c:pt>
                <c:pt idx="2">
                  <c:v>42158602</c:v>
                </c:pt>
                <c:pt idx="3">
                  <c:v>2237945</c:v>
                </c:pt>
                <c:pt idx="4">
                  <c:v>1447394</c:v>
                </c:pt>
                <c:pt idx="5">
                  <c:v>4546233</c:v>
                </c:pt>
                <c:pt idx="6">
                  <c:v>17251513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E-41F9-ABB7-59DFFF248E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9445263"/>
        <c:axId val="1739445679"/>
      </c:barChart>
      <c:catAx>
        <c:axId val="17394452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9445679"/>
        <c:crosses val="autoZero"/>
        <c:auto val="1"/>
        <c:lblAlgn val="ctr"/>
        <c:lblOffset val="100"/>
        <c:noMultiLvlLbl val="0"/>
      </c:catAx>
      <c:valAx>
        <c:axId val="1739445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9445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Pokuta v USD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861698</c:v>
                </c:pt>
                <c:pt idx="1">
                  <c:v>466416</c:v>
                </c:pt>
                <c:pt idx="2">
                  <c:v>2740863</c:v>
                </c:pt>
                <c:pt idx="3">
                  <c:v>177095</c:v>
                </c:pt>
                <c:pt idx="4">
                  <c:v>1141533</c:v>
                </c:pt>
                <c:pt idx="5">
                  <c:v>985442</c:v>
                </c:pt>
                <c:pt idx="6">
                  <c:v>2603638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C-4A61-B6C9-B00307C5E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801071"/>
        <c:axId val="1582801903"/>
      </c:barChart>
      <c:catAx>
        <c:axId val="158280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2801903"/>
        <c:crosses val="autoZero"/>
        <c:auto val="1"/>
        <c:lblAlgn val="ctr"/>
        <c:lblOffset val="100"/>
        <c:noMultiLvlLbl val="0"/>
      </c:catAx>
      <c:valAx>
        <c:axId val="1582801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280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Pokuta USD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18256</c:v>
                </c:pt>
                <c:pt idx="1">
                  <c:v>47916</c:v>
                </c:pt>
                <c:pt idx="2">
                  <c:v>162148</c:v>
                </c:pt>
                <c:pt idx="3">
                  <c:v>19981</c:v>
                </c:pt>
                <c:pt idx="4">
                  <c:v>160821</c:v>
                </c:pt>
                <c:pt idx="5">
                  <c:v>74258</c:v>
                </c:pt>
                <c:pt idx="6">
                  <c:v>442346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63-4171-97FE-5F9D3B5D6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8835279"/>
        <c:axId val="1748835695"/>
      </c:barChart>
      <c:catAx>
        <c:axId val="1748835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8835695"/>
        <c:crosses val="autoZero"/>
        <c:auto val="1"/>
        <c:lblAlgn val="ctr"/>
        <c:lblOffset val="100"/>
        <c:noMultiLvlLbl val="0"/>
      </c:catAx>
      <c:valAx>
        <c:axId val="1748835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8835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Pokuda na instituci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List1!$A$2:$A$8</c:f>
              <c:strCache>
                <c:ptCount val="7"/>
                <c:pt idx="0">
                  <c:v>Česká republika</c:v>
                </c:pt>
                <c:pt idx="1">
                  <c:v>Maďarsko</c:v>
                </c:pt>
                <c:pt idx="2">
                  <c:v>Polsko</c:v>
                </c:pt>
                <c:pt idx="3">
                  <c:v>Slovenská republika</c:v>
                </c:pt>
                <c:pt idx="4">
                  <c:v>Estonsko</c:v>
                </c:pt>
                <c:pt idx="5">
                  <c:v>Litva</c:v>
                </c:pt>
                <c:pt idx="6">
                  <c:v>Lotyšsko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2131</c:v>
                </c:pt>
                <c:pt idx="1">
                  <c:v>6431</c:v>
                </c:pt>
                <c:pt idx="2">
                  <c:v>5059</c:v>
                </c:pt>
                <c:pt idx="3">
                  <c:v>1949</c:v>
                </c:pt>
                <c:pt idx="4">
                  <c:v>2166</c:v>
                </c:pt>
                <c:pt idx="5">
                  <c:v>2668</c:v>
                </c:pt>
                <c:pt idx="6">
                  <c:v>17895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B-4F72-8879-180792C936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675743"/>
        <c:axId val="1740160127"/>
      </c:barChart>
      <c:catAx>
        <c:axId val="126675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40160127"/>
        <c:crosses val="autoZero"/>
        <c:auto val="1"/>
        <c:lblAlgn val="ctr"/>
        <c:lblOffset val="100"/>
        <c:noMultiLvlLbl val="0"/>
      </c:catAx>
      <c:valAx>
        <c:axId val="1740160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6675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Naplňování konvergence správní praxe v rámci čtvrté úrovně </a:t>
            </a:r>
            <a:r>
              <a:rPr lang="cs-CZ" sz="3600" dirty="0" err="1"/>
              <a:t>Lamfalussyho</a:t>
            </a:r>
            <a:r>
              <a:rPr lang="cs-CZ" sz="3600" dirty="0"/>
              <a:t> procesu na příkladu států V4 a Pobaltí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Tomáš Sejkora</a:t>
            </a:r>
          </a:p>
          <a:p>
            <a:r>
              <a:rPr lang="cs-CZ" sz="3200" dirty="0"/>
              <a:t>Právnická fakulta Univerzity Karlovy</a:t>
            </a:r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94"/>
    </mc:Choice>
    <mc:Fallback xmlns="">
      <p:transition spd="slow" advTm="969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A5BBD-FE66-D88A-9F08-AB12F6809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pokuta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CAB3633-A8B9-1EE4-970B-A6F7EAD44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783158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C3A1D5-3C5F-954B-E660-D562EF9B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645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E7DD8-18C0-9E0C-D0C5-F51B051F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Nejvyšší uložená pokuta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B50B94A1-0D35-5224-120D-AC6D499DDB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62370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C6434E-C75D-3508-7C30-8C268ED57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949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934C7-32F9-E1A0-B6B4-E7B48208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Průměrná pokuta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052B7415-0C7A-AA49-4513-86ACB6D81B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901312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BA0997-459E-C7A3-3289-6D39932B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954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36DFF-0B15-5479-A099-05BF3AEC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Pokuta na vybranou finanční instituci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9BD96925-71B0-D68C-5F8F-14DB1DB7F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940665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632797-0778-E151-6A54-102E3099D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67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6F671C86-5FE5-9AA7-75D6-222C5FDC98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71702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8CD521-6108-6F31-9B8D-010F29175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61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18EE6-91EB-EE59-1625-79A170B8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grafu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9EAAEACA-D742-991B-C6C1-BCF59883E7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383823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1446499140"/>
                    </a:ext>
                  </a:extLst>
                </a:gridCol>
                <a:gridCol w="1514764">
                  <a:extLst>
                    <a:ext uri="{9D8B030D-6E8A-4147-A177-3AD203B41FA5}">
                      <a16:colId xmlns:a16="http://schemas.microsoft.com/office/drawing/2014/main" val="3036984567"/>
                    </a:ext>
                  </a:extLst>
                </a:gridCol>
                <a:gridCol w="1634836">
                  <a:extLst>
                    <a:ext uri="{9D8B030D-6E8A-4147-A177-3AD203B41FA5}">
                      <a16:colId xmlns:a16="http://schemas.microsoft.com/office/drawing/2014/main" val="3985266189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1844112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cap="all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Parametr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cap="all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BOD ZA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cap="all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MIN. HODNOTA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cap="all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mAX. HODNOTA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9723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kern="1200" cap="all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Podíl zkontrolovaných vybraných finančních institucí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0,17 %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51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kern="1200" cap="all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Podíl vybraných finančních institucí v sankčních řízení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0,18 %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9549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kern="1200" cap="all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Nejvyšší uložená pokuta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28.779 USD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USD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2.877.900 USD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941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kern="1200" cap="all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Průměrná pokuta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4.644,63 USD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USD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464.463 USD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174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b="1" kern="1200" cap="all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Pokuta na vybranou finanční instituci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 USD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USD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18.500 USD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2855618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C8616D-65E6-947D-84F8-EBC5F5719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12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0C80B-677A-860D-FF7D-4A030812D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Lamfalussyho</a:t>
            </a:r>
            <a:r>
              <a:rPr lang="cs-CZ" dirty="0">
                <a:solidFill>
                  <a:schemeClr val="tx1"/>
                </a:solidFill>
              </a:rPr>
              <a:t> proces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94EECB-93A3-5E9A-12B1-7CA1183E4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nejnižší náklady regulační zátěže</a:t>
            </a:r>
          </a:p>
          <a:p>
            <a:r>
              <a:rPr lang="cs-CZ" dirty="0"/>
              <a:t>Odstranění tvorby regulačních překážek</a:t>
            </a:r>
          </a:p>
          <a:p>
            <a:r>
              <a:rPr lang="cs-CZ" dirty="0"/>
              <a:t>Rychlá implementace regulace</a:t>
            </a:r>
          </a:p>
          <a:p>
            <a:r>
              <a:rPr lang="cs-CZ" dirty="0"/>
              <a:t>Dostatečná flexibilita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6DBAFD-B5BB-5E78-838B-9D0E1C01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53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DE9BC-52D3-94F5-C52E-474DB8E9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</a:rPr>
              <a:t>Lamfalussyho</a:t>
            </a:r>
            <a:r>
              <a:rPr lang="cs-CZ" dirty="0">
                <a:solidFill>
                  <a:schemeClr val="tx1"/>
                </a:solidFill>
              </a:rPr>
              <a:t> proces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2949A-1A1D-A156-6903-12C9EA14C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 – základní právní předpis</a:t>
            </a:r>
          </a:p>
          <a:p>
            <a:r>
              <a:rPr lang="cs-CZ" dirty="0"/>
              <a:t>Druhá úroveň – delegované nebo sekundární právní předpisy, ITS a RTS</a:t>
            </a:r>
          </a:p>
          <a:p>
            <a:r>
              <a:rPr lang="cs-CZ" dirty="0"/>
              <a:t>Třetí úroveň – Příprava ITS a RTS (</a:t>
            </a:r>
            <a:r>
              <a:rPr lang="cs-CZ" dirty="0" err="1"/>
              <a:t>ESAs</a:t>
            </a:r>
            <a:r>
              <a:rPr lang="cs-CZ" dirty="0"/>
              <a:t>)</a:t>
            </a:r>
          </a:p>
          <a:p>
            <a:r>
              <a:rPr lang="cs-CZ" dirty="0"/>
              <a:t>Čtvrtá úroveň – vynucování unijních pravidel -&gt; konvergence správní praxe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238B00-17D1-F63F-5215-4BD50761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281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51CB8-1E10-6780-8F52-6C71D419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63B096-7BB6-5F0F-3FAC-0ED7FDBE5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Datamining</a:t>
            </a:r>
            <a:r>
              <a:rPr lang="cs-CZ" dirty="0"/>
              <a:t> za příslušné kalendářní roky (2017-2020 nebo 2020)</a:t>
            </a:r>
          </a:p>
          <a:p>
            <a:r>
              <a:rPr lang="cs-CZ" dirty="0"/>
              <a:t>Data z výročních zpráv/veřejných seznamů</a:t>
            </a:r>
          </a:p>
          <a:p>
            <a:r>
              <a:rPr lang="cs-CZ" dirty="0"/>
              <a:t>Selekce vybraných poskytovatelů finančních služeb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33E76E-0F4A-59AA-3E10-ACA32D00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4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8F7FC-9878-9DEA-882A-97782332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vybraných poskytovatelů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E9798DFB-FEC1-9C08-D385-4306CADD0A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03797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F7EC8A-0263-21E5-DB9A-7D05E439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6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02CE6-9AC9-3A51-735C-A828C772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kontrol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1269A58D-563C-41D7-A3F6-5D215EA7CA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050120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6CACDF-4190-6ACE-9776-5AE25D04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91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3499FB-0876-3F33-20DF-FDF7D2CB7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 zkontrolovaných vybraných finančních institucí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C36FAEEC-DA8A-E95E-2F47-946C96E30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047902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19B6EA-2FDA-30F2-BE80-6EA82D4C5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25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A9AF6-BA7D-4779-79EC-A3913EA06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Počet sankčních řízení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58D23E0-87F9-7C43-1B1D-854EF989E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722146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110444-8A41-385F-307C-F78A0234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070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0412F-6BE6-36DC-37AD-DDC67F47F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Sankční řízení na vybranou FI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177B052-9BE3-0B15-8756-65586F4102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51853"/>
              </p:ext>
            </p:extLst>
          </p:nvPr>
        </p:nvGraphicFramePr>
        <p:xfrm>
          <a:off x="838200" y="1825625"/>
          <a:ext cx="10515600" cy="36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D7FDC9-0192-01B8-D100-5E1152B3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733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01-danove-pravo-20-10-2021</Template>
  <TotalTime>310</TotalTime>
  <Words>233</Words>
  <Application>Microsoft Office PowerPoint</Application>
  <PresentationFormat>Širokoúhlá obrazovka</PresentationFormat>
  <Paragraphs>74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Motiv Office</vt:lpstr>
      <vt:lpstr>Naplňování konvergence správní praxe v rámci čtvrté úrovně Lamfalussyho procesu na příkladu států V4 a Pobaltí</vt:lpstr>
      <vt:lpstr>Lamfalussyho proces</vt:lpstr>
      <vt:lpstr>Lamfalussyho proces</vt:lpstr>
      <vt:lpstr>Metodologie</vt:lpstr>
      <vt:lpstr>Počet vybraných poskytovatelů</vt:lpstr>
      <vt:lpstr>Počet kontrol</vt:lpstr>
      <vt:lpstr>Podíl zkontrolovaných vybraných finančních institucí</vt:lpstr>
      <vt:lpstr>Počet sankčních řízení</vt:lpstr>
      <vt:lpstr>Sankční řízení na vybranou FI</vt:lpstr>
      <vt:lpstr>Absolutní pokuta</vt:lpstr>
      <vt:lpstr>Nejvyšší uložená pokuta</vt:lpstr>
      <vt:lpstr>Průměrná pokuta</vt:lpstr>
      <vt:lpstr>Pokuta na vybranou finanční instituci</vt:lpstr>
      <vt:lpstr>Prezentace aplikace PowerPoint</vt:lpstr>
      <vt:lpstr>Metoda grafu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</dc:title>
  <dc:creator>Josefina Arellanes</dc:creator>
  <cp:lastModifiedBy>Tomáš Sejkora</cp:lastModifiedBy>
  <cp:revision>4</cp:revision>
  <dcterms:created xsi:type="dcterms:W3CDTF">2022-10-06T12:26:00Z</dcterms:created>
  <dcterms:modified xsi:type="dcterms:W3CDTF">2022-11-24T08:57:17Z</dcterms:modified>
</cp:coreProperties>
</file>