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258" r:id="rId3"/>
    <p:sldId id="261" r:id="rId4"/>
    <p:sldId id="259" r:id="rId5"/>
    <p:sldId id="260" r:id="rId6"/>
    <p:sldId id="262" r:id="rId7"/>
    <p:sldId id="268" r:id="rId8"/>
    <p:sldId id="267" r:id="rId9"/>
    <p:sldId id="263" r:id="rId10"/>
    <p:sldId id="264" r:id="rId11"/>
    <p:sldId id="265" r:id="rId12"/>
    <p:sldId id="266" r:id="rId13"/>
    <p:sldId id="271" r:id="rId14"/>
  </p:sldIdLst>
  <p:sldSz cx="8999538" cy="6840538"/>
  <p:notesSz cx="6858000" cy="9144000"/>
  <p:defaultTextStyle>
    <a:defPPr>
      <a:defRPr lang="cs-CZ"/>
    </a:defPPr>
    <a:lvl1pPr marL="0" algn="l" defTabSz="905073" rtl="0" eaLnBrk="1" latinLnBrk="0" hangingPunct="1">
      <a:defRPr sz="1782" kern="1200">
        <a:solidFill>
          <a:schemeClr val="tx1"/>
        </a:solidFill>
        <a:latin typeface="+mn-lt"/>
        <a:ea typeface="+mn-ea"/>
        <a:cs typeface="+mn-cs"/>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5" d="100"/>
          <a:sy n="95" d="100"/>
        </p:scale>
        <p:origin x="1118" y="-91"/>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C1901-92BB-4FDD-BA03-8B5D36861ACA}" type="datetimeFigureOut">
              <a:rPr lang="cs-CZ" smtClean="0"/>
              <a:t>24.11.2022</a:t>
            </a:fld>
            <a:endParaRPr lang="cs-CZ"/>
          </a:p>
        </p:txBody>
      </p:sp>
      <p:sp>
        <p:nvSpPr>
          <p:cNvPr id="4" name="Zástupný symbol pro obrázek snímku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EE4EC-FC1D-4A5C-A5BA-DA124659C1D1}" type="slidenum">
              <a:rPr lang="cs-CZ" smtClean="0"/>
              <a:t>‹#›</a:t>
            </a:fld>
            <a:endParaRPr lang="cs-CZ"/>
          </a:p>
        </p:txBody>
      </p:sp>
    </p:spTree>
    <p:extLst>
      <p:ext uri="{BB962C8B-B14F-4D97-AF65-F5344CB8AC3E}">
        <p14:creationId xmlns:p14="http://schemas.microsoft.com/office/powerpoint/2010/main" val="426403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2</a:t>
            </a:fld>
            <a:endParaRPr lang="cs-CZ"/>
          </a:p>
        </p:txBody>
      </p:sp>
    </p:spTree>
    <p:extLst>
      <p:ext uri="{BB962C8B-B14F-4D97-AF65-F5344CB8AC3E}">
        <p14:creationId xmlns:p14="http://schemas.microsoft.com/office/powerpoint/2010/main" val="118723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3</a:t>
            </a:fld>
            <a:endParaRPr lang="cs-CZ"/>
          </a:p>
        </p:txBody>
      </p:sp>
    </p:spTree>
    <p:extLst>
      <p:ext uri="{BB962C8B-B14F-4D97-AF65-F5344CB8AC3E}">
        <p14:creationId xmlns:p14="http://schemas.microsoft.com/office/powerpoint/2010/main" val="1032056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4</a:t>
            </a:fld>
            <a:endParaRPr lang="cs-CZ"/>
          </a:p>
        </p:txBody>
      </p:sp>
    </p:spTree>
    <p:extLst>
      <p:ext uri="{BB962C8B-B14F-4D97-AF65-F5344CB8AC3E}">
        <p14:creationId xmlns:p14="http://schemas.microsoft.com/office/powerpoint/2010/main" val="996313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5</a:t>
            </a:fld>
            <a:endParaRPr lang="cs-CZ"/>
          </a:p>
        </p:txBody>
      </p:sp>
    </p:spTree>
    <p:extLst>
      <p:ext uri="{BB962C8B-B14F-4D97-AF65-F5344CB8AC3E}">
        <p14:creationId xmlns:p14="http://schemas.microsoft.com/office/powerpoint/2010/main" val="26449211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080000" y="6450675"/>
            <a:ext cx="6840000" cy="216000"/>
          </a:xfrm>
        </p:spPr>
        <p:txBody>
          <a:bodyPr/>
          <a:lstStyle/>
          <a:p>
            <a:pPr algn="ctr"/>
            <a:r>
              <a:rPr lang="cs-CZ" dirty="0"/>
              <a:t>autor prezentace, datum prezentace, univerzitní oddělení, fakulta, adresa</a:t>
            </a:r>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8699" y="2904775"/>
            <a:ext cx="3342139" cy="1030988"/>
          </a:xfrm>
          <a:prstGeom prst="rect">
            <a:avLst/>
          </a:prstGeom>
        </p:spPr>
      </p:pic>
    </p:spTree>
    <p:extLst>
      <p:ext uri="{BB962C8B-B14F-4D97-AF65-F5344CB8AC3E}">
        <p14:creationId xmlns:p14="http://schemas.microsoft.com/office/powerpoint/2010/main" val="106057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980001"/>
            <a:ext cx="7560000" cy="1612866"/>
          </a:xfrm>
        </p:spPr>
        <p:txBody>
          <a:bodyPr anchor="t">
            <a:normAutofit/>
          </a:bodyPr>
          <a:lstStyle>
            <a:lvl1pPr algn="l">
              <a:defRPr sz="2600"/>
            </a:lvl1pPr>
          </a:lstStyle>
          <a:p>
            <a:r>
              <a:rPr lang="cs-CZ"/>
              <a:t>Kliknutím lze upravit styl.</a:t>
            </a:r>
            <a:endParaRPr lang="en-US" dirty="0"/>
          </a:p>
        </p:txBody>
      </p:sp>
      <p:sp>
        <p:nvSpPr>
          <p:cNvPr id="3" name="Subtitle 2"/>
          <p:cNvSpPr>
            <a:spLocks noGrp="1"/>
          </p:cNvSpPr>
          <p:nvPr>
            <p:ph type="subTitle" idx="1"/>
          </p:nvPr>
        </p:nvSpPr>
        <p:spPr>
          <a:xfrm>
            <a:off x="720000" y="3592866"/>
            <a:ext cx="7560000" cy="1552712"/>
          </a:xfrm>
        </p:spPr>
        <p:txBody>
          <a:bodyPr/>
          <a:lstStyle>
            <a:lvl1pPr marL="0" indent="0" algn="l">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a:t>Kliknutím můžete upravit styl předlohy.</a:t>
            </a:r>
            <a:endParaRPr lang="en-US" dirty="0"/>
          </a:p>
        </p:txBody>
      </p:sp>
      <p:sp>
        <p:nvSpPr>
          <p:cNvPr id="5" name="Footer Placeholder 4"/>
          <p:cNvSpPr>
            <a:spLocks noGrp="1"/>
          </p:cNvSpPr>
          <p:nvPr>
            <p:ph type="ftr" sz="quarter" idx="11"/>
          </p:nvPr>
        </p:nvSpPr>
        <p:spPr/>
        <p:txBody>
          <a:bodyPr/>
          <a:lstStyle/>
          <a:p>
            <a:r>
              <a:rPr lang="cs-CZ" dirty="0"/>
              <a:t>autor prezentace, datum prezentace, univerzitní oddělení, fakulta, adresa</a:t>
            </a:r>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45172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4380949"/>
            <a:ext cx="7560000" cy="982528"/>
          </a:xfrm>
        </p:spPr>
        <p:txBody>
          <a:bodyPr anchor="t">
            <a:normAutofit/>
          </a:bodyPr>
          <a:lstStyle>
            <a:lvl1pPr algn="ctr">
              <a:defRPr sz="2600"/>
            </a:lvl1pPr>
          </a:lstStyle>
          <a:p>
            <a:r>
              <a:rPr lang="cs-CZ"/>
              <a:t>Kliknutím lze upravit styl.</a:t>
            </a:r>
            <a:endParaRPr lang="en-US" dirty="0"/>
          </a:p>
        </p:txBody>
      </p:sp>
      <p:sp>
        <p:nvSpPr>
          <p:cNvPr id="3" name="Subtitle 2"/>
          <p:cNvSpPr>
            <a:spLocks noGrp="1"/>
          </p:cNvSpPr>
          <p:nvPr>
            <p:ph type="subTitle" idx="1"/>
          </p:nvPr>
        </p:nvSpPr>
        <p:spPr>
          <a:xfrm>
            <a:off x="720000" y="5363477"/>
            <a:ext cx="7560000" cy="945883"/>
          </a:xfrm>
        </p:spPr>
        <p:txBody>
          <a:bodyPr/>
          <a:lstStyle>
            <a:lvl1pPr marL="0" indent="0" algn="ctr">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a:t>Kliknutím můžete upravit styl předlohy.</a:t>
            </a:r>
            <a:endParaRPr lang="en-US" dirty="0"/>
          </a:p>
        </p:txBody>
      </p:sp>
      <p:sp>
        <p:nvSpPr>
          <p:cNvPr id="5" name="Footer Placeholder 4"/>
          <p:cNvSpPr>
            <a:spLocks noGrp="1"/>
          </p:cNvSpPr>
          <p:nvPr>
            <p:ph type="ftr" sz="quarter" idx="11"/>
          </p:nvPr>
        </p:nvSpPr>
        <p:spPr>
          <a:xfrm>
            <a:off x="1080000" y="6450675"/>
            <a:ext cx="6840000" cy="216000"/>
          </a:xfrm>
        </p:spPr>
        <p:txBody>
          <a:bodyPr/>
          <a:lstStyle/>
          <a:p>
            <a:pPr algn="ctr"/>
            <a:r>
              <a:rPr lang="cs-CZ" dirty="0"/>
              <a:t>autor prezentace, datum prezentace, univerzitní oddělení, fakulta, adresa</a:t>
            </a:r>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97915" y="1260000"/>
            <a:ext cx="2203708" cy="1826518"/>
          </a:xfrm>
          <a:prstGeom prst="rect">
            <a:avLst/>
          </a:prstGeom>
        </p:spPr>
      </p:pic>
    </p:spTree>
    <p:extLst>
      <p:ext uri="{BB962C8B-B14F-4D97-AF65-F5344CB8AC3E}">
        <p14:creationId xmlns:p14="http://schemas.microsoft.com/office/powerpoint/2010/main" val="400524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Footer Placeholder 4"/>
          <p:cNvSpPr>
            <a:spLocks noGrp="1"/>
          </p:cNvSpPr>
          <p:nvPr>
            <p:ph type="ftr" sz="quarter" idx="11"/>
          </p:nvPr>
        </p:nvSpPr>
        <p:spPr/>
        <p:txBody>
          <a:bodyPr/>
          <a:lstStyle/>
          <a:p>
            <a:r>
              <a:rPr lang="cs-CZ"/>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7534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720000" y="2462400"/>
            <a:ext cx="3622702" cy="3898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57298" y="2462400"/>
            <a:ext cx="3622702" cy="3898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Footer Placeholder 5"/>
          <p:cNvSpPr>
            <a:spLocks noGrp="1"/>
          </p:cNvSpPr>
          <p:nvPr>
            <p:ph type="ftr" sz="quarter" idx="11"/>
          </p:nvPr>
        </p:nvSpPr>
        <p:spPr/>
        <p:txBody>
          <a:bodyPr/>
          <a:lstStyle/>
          <a:p>
            <a:r>
              <a:rPr lang="cs-CZ"/>
              <a:t>autor prezentace, datum prezentace, univerzitní oddělení, fakulta, adresa</a:t>
            </a:r>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7238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7560000" cy="748800"/>
          </a:xfrm>
        </p:spPr>
        <p:txBody>
          <a:bodyPr/>
          <a:lstStyle/>
          <a:p>
            <a:r>
              <a:rPr lang="cs-CZ"/>
              <a:t>Kliknutím lze upravit styl.</a:t>
            </a:r>
            <a:endParaRPr lang="en-US" dirty="0"/>
          </a:p>
        </p:txBody>
      </p:sp>
      <p:sp>
        <p:nvSpPr>
          <p:cNvPr id="3" name="Text Placeholder 2"/>
          <p:cNvSpPr>
            <a:spLocks noGrp="1"/>
          </p:cNvSpPr>
          <p:nvPr>
            <p:ph type="body" idx="1"/>
          </p:nvPr>
        </p:nvSpPr>
        <p:spPr>
          <a:xfrm>
            <a:off x="7200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a:t>Upravte styly předlohy textu.</a:t>
            </a:r>
          </a:p>
        </p:txBody>
      </p:sp>
      <p:sp>
        <p:nvSpPr>
          <p:cNvPr id="4" name="Content Placeholder 3"/>
          <p:cNvSpPr>
            <a:spLocks noGrp="1"/>
          </p:cNvSpPr>
          <p:nvPr>
            <p:ph sz="half" idx="2"/>
          </p:nvPr>
        </p:nvSpPr>
        <p:spPr>
          <a:xfrm>
            <a:off x="720000" y="3151650"/>
            <a:ext cx="3621600" cy="320955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584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a:t>Upravte styly předlohy textu.</a:t>
            </a:r>
          </a:p>
        </p:txBody>
      </p:sp>
      <p:sp>
        <p:nvSpPr>
          <p:cNvPr id="6" name="Content Placeholder 5"/>
          <p:cNvSpPr>
            <a:spLocks noGrp="1"/>
          </p:cNvSpPr>
          <p:nvPr>
            <p:ph sz="quarter" idx="4"/>
          </p:nvPr>
        </p:nvSpPr>
        <p:spPr>
          <a:xfrm>
            <a:off x="4658400" y="3151650"/>
            <a:ext cx="3621600" cy="320955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Footer Placeholder 7"/>
          <p:cNvSpPr>
            <a:spLocks noGrp="1"/>
          </p:cNvSpPr>
          <p:nvPr>
            <p:ph type="ftr" sz="quarter" idx="11"/>
          </p:nvPr>
        </p:nvSpPr>
        <p:spPr/>
        <p:txBody>
          <a:bodyPr/>
          <a:lstStyle/>
          <a:p>
            <a:r>
              <a:rPr lang="cs-CZ"/>
              <a:t>autor prezentace, datum prezentace, univerzitní oddělení, fakulta, adresa</a:t>
            </a:r>
          </a:p>
        </p:txBody>
      </p:sp>
      <p:sp>
        <p:nvSpPr>
          <p:cNvPr id="9" name="Slide Number Placeholder 8"/>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61127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4" name="Footer Placeholder 3"/>
          <p:cNvSpPr>
            <a:spLocks noGrp="1"/>
          </p:cNvSpPr>
          <p:nvPr>
            <p:ph type="ftr" sz="quarter" idx="11"/>
          </p:nvPr>
        </p:nvSpPr>
        <p:spPr/>
        <p:txBody>
          <a:bodyPr/>
          <a:lstStyle/>
          <a:p>
            <a:r>
              <a:rPr lang="cs-CZ"/>
              <a:t>autor prezentace, datum prezentace, univerzitní oddělení, fakulta, adresa</a:t>
            </a:r>
          </a:p>
        </p:txBody>
      </p:sp>
      <p:sp>
        <p:nvSpPr>
          <p:cNvPr id="5" name="Slide Number Placeholder 4"/>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17247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cs-CZ"/>
              <a:t>autor prezentace, datum prezentace, univerzitní oddělení, fakulta, adresa</a:t>
            </a:r>
          </a:p>
        </p:txBody>
      </p:sp>
      <p:sp>
        <p:nvSpPr>
          <p:cNvPr id="4" name="Slide Number Placeholder 3"/>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9281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3004102" cy="748800"/>
          </a:xfrm>
        </p:spPr>
        <p:txBody>
          <a:bodyPr anchor="b">
            <a:normAutofit/>
          </a:bodyPr>
          <a:lstStyle>
            <a:lvl1pPr>
              <a:defRPr sz="2600"/>
            </a:lvl1pPr>
          </a:lstStyle>
          <a:p>
            <a:r>
              <a:rPr lang="cs-CZ"/>
              <a:t>Kliknutím lze upravit styl.</a:t>
            </a:r>
            <a:endParaRPr lang="en-US" dirty="0"/>
          </a:p>
        </p:txBody>
      </p:sp>
      <p:sp>
        <p:nvSpPr>
          <p:cNvPr id="3" name="Content Placeholder 2"/>
          <p:cNvSpPr>
            <a:spLocks noGrp="1"/>
          </p:cNvSpPr>
          <p:nvPr>
            <p:ph idx="1"/>
          </p:nvPr>
        </p:nvSpPr>
        <p:spPr>
          <a:xfrm>
            <a:off x="3825976" y="1620000"/>
            <a:ext cx="4454024" cy="4733283"/>
          </a:xfrm>
        </p:spPr>
        <p:txBody>
          <a:bodyPr>
            <a:normAutofit/>
          </a:bodyPr>
          <a:lstStyle>
            <a:lvl1pPr>
              <a:defRPr sz="2400"/>
            </a:lvl1pPr>
            <a:lvl2pPr>
              <a:defRPr sz="2000"/>
            </a:lvl2pPr>
            <a:lvl3pPr>
              <a:defRPr sz="1800"/>
            </a:lvl3pPr>
            <a:lvl4pPr>
              <a:defRPr sz="1600"/>
            </a:lvl4pPr>
            <a:lvl5pPr>
              <a:defRPr sz="1600"/>
            </a:lvl5pPr>
            <a:lvl6pPr>
              <a:defRPr sz="1968"/>
            </a:lvl6pPr>
            <a:lvl7pPr>
              <a:defRPr sz="1968"/>
            </a:lvl7pPr>
            <a:lvl8pPr>
              <a:defRPr sz="1968"/>
            </a:lvl8pPr>
            <a:lvl9pPr>
              <a:defRPr sz="1968"/>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0000" y="2458274"/>
            <a:ext cx="3004102" cy="3902926"/>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cs-CZ"/>
              <a:t>Upravte styly předlohy textu.</a:t>
            </a:r>
          </a:p>
        </p:txBody>
      </p:sp>
      <p:sp>
        <p:nvSpPr>
          <p:cNvPr id="6" name="Footer Placeholder 5"/>
          <p:cNvSpPr>
            <a:spLocks noGrp="1"/>
          </p:cNvSpPr>
          <p:nvPr>
            <p:ph type="ftr" sz="quarter" idx="11"/>
          </p:nvPr>
        </p:nvSpPr>
        <p:spPr/>
        <p:txBody>
          <a:bodyPr/>
          <a:lstStyle/>
          <a:p>
            <a:r>
              <a:rPr lang="cs-CZ"/>
              <a:t>autor prezentace, datum prezentace, univerzitní oddělení, fakulta, adresa</a:t>
            </a:r>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2885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1620000"/>
            <a:ext cx="7560000" cy="748080"/>
          </a:xfrm>
          <a:prstGeom prst="rect">
            <a:avLst/>
          </a:prstGeom>
        </p:spPr>
        <p:txBody>
          <a:bodyPr vert="horz" lIns="0" tIns="0" rIns="0" bIns="0" rtlCol="0" anchor="t">
            <a:normAutofit/>
          </a:bodyPr>
          <a:lstStyle/>
          <a:p>
            <a:r>
              <a:rPr lang="cs-CZ" dirty="0"/>
              <a:t>Kliknutím lze upravit styl.</a:t>
            </a:r>
            <a:endParaRPr lang="en-US" dirty="0"/>
          </a:p>
        </p:txBody>
      </p:sp>
      <p:sp>
        <p:nvSpPr>
          <p:cNvPr id="3" name="Text Placeholder 2"/>
          <p:cNvSpPr>
            <a:spLocks noGrp="1"/>
          </p:cNvSpPr>
          <p:nvPr>
            <p:ph type="body" idx="1"/>
          </p:nvPr>
        </p:nvSpPr>
        <p:spPr>
          <a:xfrm>
            <a:off x="720000" y="2460567"/>
            <a:ext cx="7560000" cy="3898669"/>
          </a:xfrm>
          <a:prstGeom prst="rect">
            <a:avLst/>
          </a:prstGeom>
        </p:spPr>
        <p:txBody>
          <a:bodyPr vert="horz" lIns="0" tIns="0" rIns="0" bIns="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5" name="Footer Placeholder 4"/>
          <p:cNvSpPr>
            <a:spLocks noGrp="1"/>
          </p:cNvSpPr>
          <p:nvPr>
            <p:ph type="ftr" sz="quarter" idx="3"/>
          </p:nvPr>
        </p:nvSpPr>
        <p:spPr>
          <a:xfrm>
            <a:off x="720000" y="6450675"/>
            <a:ext cx="7118902" cy="216000"/>
          </a:xfrm>
          <a:prstGeom prst="rect">
            <a:avLst/>
          </a:prstGeom>
        </p:spPr>
        <p:txBody>
          <a:bodyPr vert="horz" lIns="0" tIns="0" rIns="0" bIns="0" rtlCol="0" anchor="b"/>
          <a:lstStyle>
            <a:lvl1pPr algn="l">
              <a:defRPr sz="1000">
                <a:solidFill>
                  <a:schemeClr val="accent1"/>
                </a:solidFill>
                <a:latin typeface="Arial" panose="020B0604020202020204" pitchFamily="34" charset="0"/>
                <a:cs typeface="Arial" panose="020B0604020202020204" pitchFamily="34" charset="0"/>
              </a:defRPr>
            </a:lvl1pPr>
          </a:lstStyle>
          <a:p>
            <a:r>
              <a:rPr lang="cs-CZ"/>
              <a:t>autor prezentace, datum prezentace, univerzitní oddělení, fakulta, adresa</a:t>
            </a:r>
            <a:endParaRPr lang="cs-CZ" dirty="0"/>
          </a:p>
        </p:txBody>
      </p:sp>
      <p:sp>
        <p:nvSpPr>
          <p:cNvPr id="6" name="Slide Number Placeholder 5"/>
          <p:cNvSpPr>
            <a:spLocks noGrp="1"/>
          </p:cNvSpPr>
          <p:nvPr>
            <p:ph type="sldNum" sz="quarter" idx="4"/>
          </p:nvPr>
        </p:nvSpPr>
        <p:spPr>
          <a:xfrm>
            <a:off x="7963593" y="6450675"/>
            <a:ext cx="316407" cy="216000"/>
          </a:xfrm>
          <a:prstGeom prst="rect">
            <a:avLst/>
          </a:prstGeom>
        </p:spPr>
        <p:txBody>
          <a:bodyPr vert="horz" lIns="0" tIns="0" rIns="0" bIns="0" rtlCol="0" anchor="ctr"/>
          <a:lstStyle>
            <a:lvl1pPr algn="r">
              <a:defRPr sz="1000">
                <a:solidFill>
                  <a:schemeClr val="accent1"/>
                </a:solidFill>
                <a:latin typeface="Arial" panose="020B0604020202020204" pitchFamily="34" charset="0"/>
                <a:cs typeface="Arial" panose="020B0604020202020204" pitchFamily="34" charset="0"/>
              </a:defRPr>
            </a:lvl1pPr>
          </a:lstStyle>
          <a:p>
            <a:fld id="{103B6205-E093-439F-9685-8F7A4FC3F425}" type="slidenum">
              <a:rPr lang="cs-CZ" smtClean="0"/>
              <a:pPr/>
              <a:t>‹#›</a:t>
            </a:fld>
            <a:endParaRPr lang="cs-CZ" dirty="0"/>
          </a:p>
        </p:txBody>
      </p:sp>
      <p:pic>
        <p:nvPicPr>
          <p:cNvPr id="10" name="Obrázek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20000" y="540000"/>
            <a:ext cx="2560325" cy="710947"/>
          </a:xfrm>
          <a:prstGeom prst="rect">
            <a:avLst/>
          </a:prstGeom>
        </p:spPr>
      </p:pic>
    </p:spTree>
    <p:extLst>
      <p:ext uri="{BB962C8B-B14F-4D97-AF65-F5344CB8AC3E}">
        <p14:creationId xmlns:p14="http://schemas.microsoft.com/office/powerpoint/2010/main" val="3501032078"/>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85" r:id="rId3"/>
    <p:sldLayoutId id="2147483674" r:id="rId4"/>
    <p:sldLayoutId id="2147483676" r:id="rId5"/>
    <p:sldLayoutId id="2147483677" r:id="rId6"/>
    <p:sldLayoutId id="2147483678" r:id="rId7"/>
    <p:sldLayoutId id="2147483679" r:id="rId8"/>
    <p:sldLayoutId id="2147483680" r:id="rId9"/>
  </p:sldLayoutIdLst>
  <p:hf sldNum="0" hdr="0" dt="0"/>
  <p:txStyles>
    <p:titleStyle>
      <a:lvl1pPr algn="l" defTabSz="899952" rtl="0" eaLnBrk="1" latinLnBrk="0" hangingPunct="1">
        <a:lnSpc>
          <a:spcPct val="90000"/>
        </a:lnSpc>
        <a:spcBef>
          <a:spcPct val="0"/>
        </a:spcBef>
        <a:buNone/>
        <a:defRPr sz="2600" b="1" kern="1200">
          <a:solidFill>
            <a:schemeClr val="accent1"/>
          </a:solidFill>
          <a:latin typeface="Arial" panose="020B0604020202020204" pitchFamily="34" charset="0"/>
          <a:ea typeface="+mj-ea"/>
          <a:cs typeface="Arial" panose="020B0604020202020204" pitchFamily="34" charset="0"/>
        </a:defRPr>
      </a:lvl1pPr>
    </p:titleStyle>
    <p:bodyStyle>
      <a:lvl1pPr marL="266700" indent="-266700" algn="l" defTabSz="899952" rtl="0" eaLnBrk="1" latinLnBrk="0" hangingPunct="1">
        <a:lnSpc>
          <a:spcPct val="90000"/>
        </a:lnSpc>
        <a:spcBef>
          <a:spcPts val="984"/>
        </a:spcBef>
        <a:buFont typeface="Arial" panose="020B0604020202020204" pitchFamily="34" charset="0"/>
        <a:buChar char="−"/>
        <a:defRPr sz="2000" kern="1200">
          <a:solidFill>
            <a:schemeClr val="accent1"/>
          </a:solidFill>
          <a:latin typeface="Arial" panose="020B0604020202020204" pitchFamily="34" charset="0"/>
          <a:ea typeface="+mn-ea"/>
          <a:cs typeface="Arial" panose="020B0604020202020204" pitchFamily="34" charset="0"/>
        </a:defRPr>
      </a:lvl1pPr>
      <a:lvl2pPr marL="539750" indent="-273050" algn="l" defTabSz="899952" rtl="0" eaLnBrk="1" latinLnBrk="0" hangingPunct="1">
        <a:lnSpc>
          <a:spcPct val="90000"/>
        </a:lnSpc>
        <a:spcBef>
          <a:spcPts val="492"/>
        </a:spcBef>
        <a:buFont typeface="Arial" panose="020B0604020202020204" pitchFamily="34" charset="0"/>
        <a:buChar char="−"/>
        <a:defRPr sz="1800" kern="1200">
          <a:solidFill>
            <a:schemeClr val="accent2"/>
          </a:solidFill>
          <a:latin typeface="Arial" panose="020B0604020202020204" pitchFamily="34" charset="0"/>
          <a:ea typeface="+mn-ea"/>
          <a:cs typeface="Arial" panose="020B0604020202020204" pitchFamily="34" charset="0"/>
        </a:defRPr>
      </a:lvl2pPr>
      <a:lvl3pPr marL="806450" indent="-266700" algn="l" defTabSz="899952" rtl="0" eaLnBrk="1" latinLnBrk="0" hangingPunct="1">
        <a:lnSpc>
          <a:spcPct val="90000"/>
        </a:lnSpc>
        <a:spcBef>
          <a:spcPts val="492"/>
        </a:spcBef>
        <a:buFont typeface="Arial" panose="020B0604020202020204" pitchFamily="34" charset="0"/>
        <a:buChar char="−"/>
        <a:defRPr sz="1600" kern="1200">
          <a:solidFill>
            <a:schemeClr val="accent2"/>
          </a:solidFill>
          <a:latin typeface="Arial" panose="020B0604020202020204" pitchFamily="34" charset="0"/>
          <a:ea typeface="+mn-ea"/>
          <a:cs typeface="Arial" panose="020B0604020202020204" pitchFamily="34" charset="0"/>
        </a:defRPr>
      </a:lvl3pPr>
      <a:lvl4pPr marL="1071563" indent="-265113"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4pPr>
      <a:lvl5pPr marL="1346200" indent="-274638"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pPr algn="ctr"/>
            <a:endParaRPr lang="cs-CZ" dirty="0"/>
          </a:p>
        </p:txBody>
      </p:sp>
    </p:spTree>
    <p:extLst>
      <p:ext uri="{BB962C8B-B14F-4D97-AF65-F5344CB8AC3E}">
        <p14:creationId xmlns:p14="http://schemas.microsoft.com/office/powerpoint/2010/main" val="14245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5D9F2C-2CC5-4F1B-BA6F-40D22682A55E}"/>
              </a:ext>
            </a:extLst>
          </p:cNvPr>
          <p:cNvSpPr>
            <a:spLocks noGrp="1"/>
          </p:cNvSpPr>
          <p:nvPr>
            <p:ph type="title"/>
          </p:nvPr>
        </p:nvSpPr>
        <p:spPr/>
        <p:txBody>
          <a:bodyPr/>
          <a:lstStyle/>
          <a:p>
            <a:r>
              <a:rPr lang="cs-CZ" dirty="0"/>
              <a:t>Vybrané argumenty z rozpravy v PSP</a:t>
            </a:r>
          </a:p>
        </p:txBody>
      </p:sp>
      <p:sp>
        <p:nvSpPr>
          <p:cNvPr id="3" name="Zástupný symbol pro obsah 2">
            <a:extLst>
              <a:ext uri="{FF2B5EF4-FFF2-40B4-BE49-F238E27FC236}">
                <a16:creationId xmlns:a16="http://schemas.microsoft.com/office/drawing/2014/main" id="{4B959ED2-0D5B-40CF-AF61-9F60A366260D}"/>
              </a:ext>
            </a:extLst>
          </p:cNvPr>
          <p:cNvSpPr>
            <a:spLocks noGrp="1"/>
          </p:cNvSpPr>
          <p:nvPr>
            <p:ph idx="1"/>
          </p:nvPr>
        </p:nvSpPr>
        <p:spPr>
          <a:xfrm>
            <a:off x="720000" y="2460567"/>
            <a:ext cx="7560000" cy="4140759"/>
          </a:xfrm>
        </p:spPr>
        <p:txBody>
          <a:bodyPr>
            <a:normAutofit fontScale="70000" lnSpcReduction="20000"/>
          </a:bodyPr>
          <a:lstStyle/>
          <a:p>
            <a:pPr fontAlgn="base"/>
            <a:r>
              <a:rPr lang="cs-CZ" sz="2300" dirty="0"/>
              <a:t>Poslanec Jiří Dolejš za rozpočtový výbor shrnul cíl nové právní úpravy mimo jiné i následovně: „Řeknu to zhruba tak, že všichni přijali myšlenku, že pokud vláda potřebuje rozšířit svůj fiskální prostor (</a:t>
            </a:r>
            <a:r>
              <a:rPr lang="cs-CZ" sz="2300" dirty="0" err="1"/>
              <a:t>nesroz</a:t>
            </a:r>
            <a:r>
              <a:rPr lang="cs-CZ" sz="2300" dirty="0"/>
              <a:t>.) ve svém emisním plánu, musí pokrýt problematiku poměrně značného objemu vládních dluhopisů, tak bude dobré i z hlediska ceny těch dluhopisů, z hlediska toho že bude dobré, když ty peníze budou co nejlevnější, aby v zádech této transakce stála právě Česká národní banka.“</a:t>
            </a:r>
          </a:p>
          <a:p>
            <a:pPr fontAlgn="base"/>
            <a:r>
              <a:rPr lang="cs-CZ" sz="2300" dirty="0"/>
              <a:t>Obdobný důvod uvedl také poslanec Jan Hrnčíř: „Uvědomujeme si i to, že vláda si musí půjčovat na opatření spojená s ekonomickou krizí, kterou </a:t>
            </a:r>
            <a:r>
              <a:rPr lang="cs-CZ" sz="2300" dirty="0" err="1"/>
              <a:t>koronavirus</a:t>
            </a:r>
            <a:r>
              <a:rPr lang="cs-CZ" sz="2300" dirty="0"/>
              <a:t> vyvolává, takže s tím, že Česká národní banka bude mít rozšířené možnosti, tak samozřejmě se výrazně zlevní peníze pro český stát, protože signál investorům bude naprosto jasný, že Česká národní banka se prostě může na sekundárním trhu zúčastnit těch nákupů, takže ta cena potom jde dolů a ušetříme samozřejmě my všichni daňoví poplatníci.“ </a:t>
            </a:r>
          </a:p>
          <a:p>
            <a:pPr fontAlgn="base"/>
            <a:r>
              <a:rPr lang="cs-CZ" sz="2300" dirty="0"/>
              <a:t>Poslanec Dolejš nicméně také upozornil na rizika spojená s možností obchodovat na finančních trzích s investičními nástroji bez omezení jejich druhu: „Snad poslední věc, kterou v této věci má smysl říci, je, že velmi důležitým parametrem tedy je, do jaké míry, pokud to rozšíříme i na ty další nástroje, se z České národní banky stane jakási popelnice na méně validní, neřkuli, nechci říct přímo toxická aktiva, protože pochopitelně ti, kteří budou mít ambici prodávat své cenné papíry tímto způsobem, aby získali likviditu, tak pochopitelně ta kvalita těch aktiv může býti různá.“</a:t>
            </a:r>
          </a:p>
          <a:p>
            <a:pPr marL="0" indent="0">
              <a:buNone/>
            </a:pPr>
            <a:endParaRPr lang="cs-CZ" dirty="0"/>
          </a:p>
        </p:txBody>
      </p:sp>
    </p:spTree>
    <p:extLst>
      <p:ext uri="{BB962C8B-B14F-4D97-AF65-F5344CB8AC3E}">
        <p14:creationId xmlns:p14="http://schemas.microsoft.com/office/powerpoint/2010/main" val="344617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33C590-F0B3-4036-9AE9-8147E728F267}"/>
              </a:ext>
            </a:extLst>
          </p:cNvPr>
          <p:cNvSpPr>
            <a:spLocks noGrp="1"/>
          </p:cNvSpPr>
          <p:nvPr>
            <p:ph type="title"/>
          </p:nvPr>
        </p:nvSpPr>
        <p:spPr/>
        <p:txBody>
          <a:bodyPr/>
          <a:lstStyle/>
          <a:p>
            <a:r>
              <a:rPr lang="cs-CZ" dirty="0"/>
              <a:t>Vybrané argumenty z rozpravy v PSP</a:t>
            </a:r>
          </a:p>
        </p:txBody>
      </p:sp>
      <p:sp>
        <p:nvSpPr>
          <p:cNvPr id="3" name="Zástupný symbol pro obsah 2">
            <a:extLst>
              <a:ext uri="{FF2B5EF4-FFF2-40B4-BE49-F238E27FC236}">
                <a16:creationId xmlns:a16="http://schemas.microsoft.com/office/drawing/2014/main" id="{5981186B-0BFB-4514-8618-54F44938CC42}"/>
              </a:ext>
            </a:extLst>
          </p:cNvPr>
          <p:cNvSpPr>
            <a:spLocks noGrp="1"/>
          </p:cNvSpPr>
          <p:nvPr>
            <p:ph idx="1"/>
          </p:nvPr>
        </p:nvSpPr>
        <p:spPr/>
        <p:txBody>
          <a:bodyPr/>
          <a:lstStyle/>
          <a:p>
            <a:r>
              <a:rPr lang="cs-CZ" dirty="0"/>
              <a:t>Vyjádření guvernéra České národní banky Jiřího Rusnoka, který na plénu Poslanecké sněmovny vystoupil jako host, k základní otázce vztahu navrhované novely k zákazu měnového financování a k vlivu na státní dluh: „Chci zdůraznit, že tato novela nijakým způsobem neprolamuje zákaz měnového financování vlády. Nicméně je pochopitelné, že z hlediska celkových nákladů a financování protikrizových opatření může mít sekundární, terciární pozitivní přínosy i z hlediska celkových nákladů řešení či usměrňování té krize a jejích následků.“</a:t>
            </a:r>
          </a:p>
        </p:txBody>
      </p:sp>
    </p:spTree>
    <p:extLst>
      <p:ext uri="{BB962C8B-B14F-4D97-AF65-F5344CB8AC3E}">
        <p14:creationId xmlns:p14="http://schemas.microsoft.com/office/powerpoint/2010/main" val="1247039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CA8F71-28BE-4B97-90C2-F00074D909AB}"/>
              </a:ext>
            </a:extLst>
          </p:cNvPr>
          <p:cNvSpPr>
            <a:spLocks noGrp="1"/>
          </p:cNvSpPr>
          <p:nvPr>
            <p:ph type="title"/>
          </p:nvPr>
        </p:nvSpPr>
        <p:spPr/>
        <p:txBody>
          <a:bodyPr/>
          <a:lstStyle/>
          <a:p>
            <a:r>
              <a:rPr lang="cs-CZ" dirty="0"/>
              <a:t>Komplexní pozměňovací návrh – konečná verze</a:t>
            </a:r>
          </a:p>
        </p:txBody>
      </p:sp>
      <p:sp>
        <p:nvSpPr>
          <p:cNvPr id="3" name="Zástupný symbol pro obsah 2">
            <a:extLst>
              <a:ext uri="{FF2B5EF4-FFF2-40B4-BE49-F238E27FC236}">
                <a16:creationId xmlns:a16="http://schemas.microsoft.com/office/drawing/2014/main" id="{C9218AD0-941C-49C1-8A74-346A7D04E3BC}"/>
              </a:ext>
            </a:extLst>
          </p:cNvPr>
          <p:cNvSpPr>
            <a:spLocks noGrp="1"/>
          </p:cNvSpPr>
          <p:nvPr>
            <p:ph idx="1"/>
          </p:nvPr>
        </p:nvSpPr>
        <p:spPr/>
        <p:txBody>
          <a:bodyPr>
            <a:normAutofit fontScale="92500" lnSpcReduction="20000"/>
          </a:bodyPr>
          <a:lstStyle/>
          <a:p>
            <a:r>
              <a:rPr lang="cs-CZ" dirty="0"/>
              <a:t>Komplexní pozměňovací návrh nahrazující původní vládní návrh načetl poslanec Roman Kubíček a spočíval v doplnění druhého odstavce do stávajícího § 32 zákona o České národní bance,</a:t>
            </a:r>
          </a:p>
          <a:p>
            <a:r>
              <a:rPr lang="cs-CZ" dirty="0"/>
              <a:t>„</a:t>
            </a:r>
            <a:r>
              <a:rPr lang="cs-CZ" b="1" dirty="0"/>
              <a:t>Do 31. prosince 2021 </a:t>
            </a:r>
            <a:r>
              <a:rPr lang="cs-CZ" dirty="0"/>
              <a:t>je Česká národní banka též oprávněna k plnění svých úkolů obchodovat na finančním trhu s investičními nástroji a </a:t>
            </a:r>
            <a:r>
              <a:rPr lang="cs-CZ" b="1" dirty="0"/>
              <a:t>dalšími cennými papíry, pohledávkami a dalšími aktivy </a:t>
            </a:r>
            <a:r>
              <a:rPr lang="cs-CZ" dirty="0"/>
              <a:t>formou nákupů a prodejů, </a:t>
            </a:r>
            <a:r>
              <a:rPr lang="cs-CZ" dirty="0" err="1"/>
              <a:t>repo</a:t>
            </a:r>
            <a:r>
              <a:rPr lang="cs-CZ" dirty="0"/>
              <a:t> obchodů, vkladů, výpůjček, zápůjček nebo termínovaných obchodů. Ustanovení § 34a tímto není dotčen.“</a:t>
            </a:r>
          </a:p>
          <a:p>
            <a:r>
              <a:rPr lang="cs-CZ" dirty="0"/>
              <a:t>První odstavec § 32 přitom obsahuje stávající omezení, že Česká národní banka může nakupovat a prodávat jen cenné papíry, a to za účelem usměrnění peněžního trhu. Nový, druhý odstavec pak tato oprávnění rozšiřuje na obchody obecně s investičními nástroji i jinými aktivy a na různorodější formy obchodů s nimi, a to nejen za účelem usměrnění peněžního trhu, ale k plnění všech úkolů České národní banky, v širokém slova smyslu tedy k zajištění stability finančního systému.</a:t>
            </a:r>
          </a:p>
        </p:txBody>
      </p:sp>
    </p:spTree>
    <p:extLst>
      <p:ext uri="{BB962C8B-B14F-4D97-AF65-F5344CB8AC3E}">
        <p14:creationId xmlns:p14="http://schemas.microsoft.com/office/powerpoint/2010/main" val="1301879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15BCB-5D96-4433-9615-A73C35C87BB9}"/>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2A0C021D-9708-4B6B-976F-FC871A022CB4}"/>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0199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Nezávislost centrální banky </a:t>
            </a:r>
            <a:br>
              <a:rPr lang="cs-CZ" dirty="0"/>
            </a:br>
            <a:r>
              <a:rPr lang="cs-CZ" dirty="0"/>
              <a:t>jako podmínka její řádné činnosti</a:t>
            </a:r>
          </a:p>
        </p:txBody>
      </p:sp>
      <p:sp>
        <p:nvSpPr>
          <p:cNvPr id="3" name="Podnadpis 2"/>
          <p:cNvSpPr>
            <a:spLocks noGrp="1"/>
          </p:cNvSpPr>
          <p:nvPr>
            <p:ph type="subTitle" idx="1"/>
          </p:nvPr>
        </p:nvSpPr>
        <p:spPr/>
        <p:txBody>
          <a:bodyPr>
            <a:normAutofit/>
          </a:bodyPr>
          <a:lstStyle/>
          <a:p>
            <a:endParaRPr lang="sk-SK" sz="2000" dirty="0"/>
          </a:p>
          <a:p>
            <a:r>
              <a:rPr lang="sk-SK" sz="2000" dirty="0"/>
              <a:t>doc. JUDr. Michael KOHAJDA, Ph.D. </a:t>
            </a:r>
            <a:endParaRPr lang="cs-CZ" sz="2000" dirty="0"/>
          </a:p>
        </p:txBody>
      </p:sp>
      <p:sp>
        <p:nvSpPr>
          <p:cNvPr id="5" name="Zástupný symbol pro zápatí 4"/>
          <p:cNvSpPr>
            <a:spLocks noGrp="1"/>
          </p:cNvSpPr>
          <p:nvPr>
            <p:ph type="ftr" sz="quarter" idx="11"/>
          </p:nvPr>
        </p:nvSpPr>
        <p:spPr>
          <a:xfrm>
            <a:off x="1080000" y="6309360"/>
            <a:ext cx="6840000" cy="357315"/>
          </a:xfrm>
        </p:spPr>
        <p:txBody>
          <a:bodyPr/>
          <a:lstStyle/>
          <a:p>
            <a:pPr algn="ctr"/>
            <a:r>
              <a:rPr lang="sk-SK" dirty="0"/>
              <a:t>Medzinárodná vedecká právnická konferencia pri príležitosti 30. výročia prijatia Zákona o Národnej banke Slovenska Národná banka Slovenska, 24. 11. 2022</a:t>
            </a:r>
          </a:p>
        </p:txBody>
      </p:sp>
    </p:spTree>
    <p:extLst>
      <p:ext uri="{BB962C8B-B14F-4D97-AF65-F5344CB8AC3E}">
        <p14:creationId xmlns:p14="http://schemas.microsoft.com/office/powerpoint/2010/main" val="2874114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Nezávislost centrální banky</a:t>
            </a:r>
          </a:p>
        </p:txBody>
      </p:sp>
      <p:sp>
        <p:nvSpPr>
          <p:cNvPr id="3" name="Zástupný symbol pro obsah 2"/>
          <p:cNvSpPr>
            <a:spLocks noGrp="1"/>
          </p:cNvSpPr>
          <p:nvPr>
            <p:ph idx="1"/>
          </p:nvPr>
        </p:nvSpPr>
        <p:spPr/>
        <p:txBody>
          <a:bodyPr/>
          <a:lstStyle/>
          <a:p>
            <a:r>
              <a:rPr lang="cs-CZ" dirty="0"/>
              <a:t>Problematika nezávislosti centrální banky na moci výkonné je často diskutovaným tématem.</a:t>
            </a:r>
          </a:p>
          <a:p>
            <a:r>
              <a:rPr lang="cs-CZ" dirty="0"/>
              <a:t>Teoretické rozdělení druhů nezávislosti:</a:t>
            </a:r>
          </a:p>
          <a:p>
            <a:pPr lvl="1"/>
            <a:r>
              <a:rPr lang="cs-CZ" dirty="0"/>
              <a:t>institucionální, </a:t>
            </a:r>
          </a:p>
          <a:p>
            <a:pPr lvl="1"/>
            <a:r>
              <a:rPr lang="cs-CZ" dirty="0"/>
              <a:t>personální, </a:t>
            </a:r>
          </a:p>
          <a:p>
            <a:pPr lvl="1"/>
            <a:r>
              <a:rPr lang="cs-CZ" dirty="0"/>
              <a:t>funkční, </a:t>
            </a:r>
          </a:p>
          <a:p>
            <a:pPr lvl="1"/>
            <a:r>
              <a:rPr lang="cs-CZ" dirty="0"/>
              <a:t>finanční a </a:t>
            </a:r>
          </a:p>
          <a:p>
            <a:pPr lvl="1"/>
            <a:r>
              <a:rPr lang="cs-CZ" dirty="0"/>
              <a:t>rozpočtová.</a:t>
            </a:r>
          </a:p>
          <a:p>
            <a:pPr marL="0" indent="0">
              <a:buNone/>
            </a:pPr>
            <a:endParaRPr lang="cs-CZ" dirty="0"/>
          </a:p>
        </p:txBody>
      </p:sp>
    </p:spTree>
    <p:extLst>
      <p:ext uri="{BB962C8B-B14F-4D97-AF65-F5344CB8AC3E}">
        <p14:creationId xmlns:p14="http://schemas.microsoft.com/office/powerpoint/2010/main" val="1755903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Personální nezávislost - ČNB</a:t>
            </a:r>
          </a:p>
        </p:txBody>
      </p:sp>
      <p:sp>
        <p:nvSpPr>
          <p:cNvPr id="3" name="Zástupný symbol pro obsah 2"/>
          <p:cNvSpPr>
            <a:spLocks noGrp="1"/>
          </p:cNvSpPr>
          <p:nvPr>
            <p:ph idx="1"/>
          </p:nvPr>
        </p:nvSpPr>
        <p:spPr/>
        <p:txBody>
          <a:bodyPr>
            <a:normAutofit fontScale="92500" lnSpcReduction="20000"/>
          </a:bodyPr>
          <a:lstStyle/>
          <a:p>
            <a:r>
              <a:rPr lang="cs-CZ" dirty="0"/>
              <a:t>Prezident republiky jmenuje členy Bankovní rady České národní banky. </a:t>
            </a:r>
          </a:p>
          <a:p>
            <a:r>
              <a:rPr lang="cs-CZ" dirty="0"/>
              <a:t>Guvernéra, viceguvernéry a ostatní členy jmenuje a odvolává prezident republiky. </a:t>
            </a:r>
          </a:p>
          <a:p>
            <a:r>
              <a:rPr lang="cs-CZ" dirty="0"/>
              <a:t>Prezident republiky odvolá člena Bankovní rady: pokud začne vykonávat funkci, která je neslučitelná s členstvím v bankovní radě; pokud ztratí bezúhonnost; dnem nabytí právní moci rozsudku, jímž byl zbaven způsobilosti k právním úkonům nebo jímž byla jeho způsobilost k právním úkonům omezena. </a:t>
            </a:r>
          </a:p>
          <a:p>
            <a:r>
              <a:rPr lang="cs-CZ" dirty="0"/>
              <a:t>Prezident republiky může odvolat člena bankovní rady, nevykonává-li funkci po dobu delší než 6 měsíců. </a:t>
            </a:r>
          </a:p>
          <a:p>
            <a:r>
              <a:rPr lang="cs-CZ" dirty="0"/>
              <a:t>Rigidnější podmínky, spolu s jednou možností obrany, jsou pak stanoveny pro odvolání guvernéra. </a:t>
            </a:r>
          </a:p>
          <a:p>
            <a:r>
              <a:rPr lang="cs-CZ" dirty="0"/>
              <a:t>Členové bankovní rady jsou jmenováni na dobu 6 roků. Nikdo nesmí zastávat funkci člena bankovní rady více než dvakrát.</a:t>
            </a:r>
          </a:p>
          <a:p>
            <a:endParaRPr lang="cs-CZ" dirty="0"/>
          </a:p>
        </p:txBody>
      </p:sp>
    </p:spTree>
    <p:extLst>
      <p:ext uri="{BB962C8B-B14F-4D97-AF65-F5344CB8AC3E}">
        <p14:creationId xmlns:p14="http://schemas.microsoft.com/office/powerpoint/2010/main" val="267501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Personální nezávislost - NBS</a:t>
            </a:r>
          </a:p>
        </p:txBody>
      </p:sp>
      <p:sp>
        <p:nvSpPr>
          <p:cNvPr id="3" name="Zástupný symbol pro obsah 2"/>
          <p:cNvSpPr>
            <a:spLocks noGrp="1"/>
          </p:cNvSpPr>
          <p:nvPr>
            <p:ph idx="1"/>
          </p:nvPr>
        </p:nvSpPr>
        <p:spPr/>
        <p:txBody>
          <a:bodyPr/>
          <a:lstStyle/>
          <a:p>
            <a:r>
              <a:rPr lang="cs-CZ" dirty="0"/>
              <a:t>Banková rada má </a:t>
            </a:r>
            <a:r>
              <a:rPr lang="cs-CZ" dirty="0" err="1"/>
              <a:t>šesť</a:t>
            </a:r>
            <a:r>
              <a:rPr lang="cs-CZ" dirty="0"/>
              <a:t> </a:t>
            </a:r>
            <a:r>
              <a:rPr lang="cs-CZ" dirty="0" err="1"/>
              <a:t>členov</a:t>
            </a:r>
            <a:r>
              <a:rPr lang="cs-CZ" dirty="0"/>
              <a:t>. </a:t>
            </a:r>
            <a:r>
              <a:rPr lang="cs-CZ" dirty="0" err="1"/>
              <a:t>Členmi</a:t>
            </a:r>
            <a:r>
              <a:rPr lang="cs-CZ" dirty="0"/>
              <a:t> </a:t>
            </a:r>
            <a:r>
              <a:rPr lang="cs-CZ" dirty="0" err="1"/>
              <a:t>bankovej</a:t>
            </a:r>
            <a:r>
              <a:rPr lang="cs-CZ" dirty="0"/>
              <a:t> rady sú guvernér, </a:t>
            </a:r>
            <a:r>
              <a:rPr lang="cs-CZ" dirty="0" err="1"/>
              <a:t>dvaja</a:t>
            </a:r>
            <a:r>
              <a:rPr lang="cs-CZ" dirty="0"/>
              <a:t> </a:t>
            </a:r>
            <a:r>
              <a:rPr lang="cs-CZ" dirty="0" err="1"/>
              <a:t>viceguvernéri</a:t>
            </a:r>
            <a:r>
              <a:rPr lang="cs-CZ" dirty="0"/>
              <a:t> a </a:t>
            </a:r>
            <a:r>
              <a:rPr lang="cs-CZ" dirty="0" err="1"/>
              <a:t>traja</a:t>
            </a:r>
            <a:r>
              <a:rPr lang="cs-CZ" dirty="0"/>
              <a:t> </a:t>
            </a:r>
            <a:r>
              <a:rPr lang="cs-CZ" dirty="0" err="1"/>
              <a:t>ďalší</a:t>
            </a:r>
            <a:r>
              <a:rPr lang="cs-CZ" dirty="0"/>
              <a:t> </a:t>
            </a:r>
            <a:r>
              <a:rPr lang="cs-CZ" dirty="0" err="1"/>
              <a:t>členovia</a:t>
            </a:r>
            <a:r>
              <a:rPr lang="cs-CZ" dirty="0"/>
              <a:t>.</a:t>
            </a:r>
          </a:p>
          <a:p>
            <a:r>
              <a:rPr lang="cs-CZ" dirty="0"/>
              <a:t>Guvernéra a </a:t>
            </a:r>
            <a:r>
              <a:rPr lang="cs-CZ" dirty="0" err="1"/>
              <a:t>viceguvernérov</a:t>
            </a:r>
            <a:r>
              <a:rPr lang="cs-CZ" dirty="0"/>
              <a:t> </a:t>
            </a:r>
            <a:r>
              <a:rPr lang="cs-CZ" dirty="0" err="1"/>
              <a:t>vymenúva</a:t>
            </a:r>
            <a:r>
              <a:rPr lang="cs-CZ" dirty="0"/>
              <a:t> a </a:t>
            </a:r>
            <a:r>
              <a:rPr lang="cs-CZ" dirty="0" err="1"/>
              <a:t>odvoláva</a:t>
            </a:r>
            <a:r>
              <a:rPr lang="cs-CZ" dirty="0"/>
              <a:t> prezident </a:t>
            </a:r>
            <a:r>
              <a:rPr lang="cs-CZ" dirty="0" err="1"/>
              <a:t>Slovenskej</a:t>
            </a:r>
            <a:r>
              <a:rPr lang="cs-CZ" dirty="0"/>
              <a:t> republiky na návrh vlády schválený </a:t>
            </a:r>
            <a:r>
              <a:rPr lang="cs-CZ" dirty="0" err="1"/>
              <a:t>Národnou</a:t>
            </a:r>
            <a:r>
              <a:rPr lang="cs-CZ" dirty="0"/>
              <a:t> radou </a:t>
            </a:r>
            <a:r>
              <a:rPr lang="cs-CZ" dirty="0" err="1"/>
              <a:t>Slovenskej</a:t>
            </a:r>
            <a:r>
              <a:rPr lang="cs-CZ" dirty="0"/>
              <a:t> republiky.</a:t>
            </a:r>
          </a:p>
          <a:p>
            <a:r>
              <a:rPr lang="cs-CZ" dirty="0"/>
              <a:t>Troch </a:t>
            </a:r>
            <a:r>
              <a:rPr lang="cs-CZ" dirty="0" err="1"/>
              <a:t>ďalších</a:t>
            </a:r>
            <a:r>
              <a:rPr lang="cs-CZ" dirty="0"/>
              <a:t> </a:t>
            </a:r>
            <a:r>
              <a:rPr lang="cs-CZ" dirty="0" err="1"/>
              <a:t>členov</a:t>
            </a:r>
            <a:r>
              <a:rPr lang="cs-CZ" dirty="0"/>
              <a:t> </a:t>
            </a:r>
            <a:r>
              <a:rPr lang="cs-CZ" dirty="0" err="1"/>
              <a:t>bankovej</a:t>
            </a:r>
            <a:r>
              <a:rPr lang="cs-CZ" dirty="0"/>
              <a:t> rady </a:t>
            </a:r>
            <a:r>
              <a:rPr lang="cs-CZ" dirty="0" err="1"/>
              <a:t>vymenúva</a:t>
            </a:r>
            <a:r>
              <a:rPr lang="cs-CZ" dirty="0"/>
              <a:t> a </a:t>
            </a:r>
            <a:r>
              <a:rPr lang="cs-CZ" dirty="0" err="1"/>
              <a:t>odvoláva</a:t>
            </a:r>
            <a:r>
              <a:rPr lang="cs-CZ" dirty="0"/>
              <a:t> vláda na návrh guvernéra </a:t>
            </a:r>
            <a:r>
              <a:rPr lang="cs-CZ" dirty="0" err="1"/>
              <a:t>Národnej</a:t>
            </a:r>
            <a:r>
              <a:rPr lang="cs-CZ" dirty="0"/>
              <a:t> banky Slovenska.</a:t>
            </a:r>
          </a:p>
          <a:p>
            <a:r>
              <a:rPr lang="cs-CZ" dirty="0" err="1"/>
              <a:t>Funkčné</a:t>
            </a:r>
            <a:r>
              <a:rPr lang="cs-CZ" dirty="0"/>
              <a:t> </a:t>
            </a:r>
            <a:r>
              <a:rPr lang="cs-CZ" dirty="0" err="1"/>
              <a:t>obdobie</a:t>
            </a:r>
            <a:r>
              <a:rPr lang="cs-CZ" dirty="0"/>
              <a:t> </a:t>
            </a:r>
            <a:r>
              <a:rPr lang="cs-CZ" dirty="0" err="1"/>
              <a:t>členov</a:t>
            </a:r>
            <a:r>
              <a:rPr lang="cs-CZ" dirty="0"/>
              <a:t> </a:t>
            </a:r>
            <a:r>
              <a:rPr lang="cs-CZ" dirty="0" err="1"/>
              <a:t>bankovej</a:t>
            </a:r>
            <a:r>
              <a:rPr lang="cs-CZ" dirty="0"/>
              <a:t> rady je </a:t>
            </a:r>
            <a:r>
              <a:rPr lang="cs-CZ" dirty="0" err="1"/>
              <a:t>šesťročné</a:t>
            </a:r>
            <a:r>
              <a:rPr lang="cs-CZ" dirty="0"/>
              <a:t>.</a:t>
            </a:r>
          </a:p>
          <a:p>
            <a:r>
              <a:rPr lang="cs-CZ" dirty="0" err="1"/>
              <a:t>Tá</a:t>
            </a:r>
            <a:r>
              <a:rPr lang="cs-CZ" dirty="0"/>
              <a:t> </a:t>
            </a:r>
            <a:r>
              <a:rPr lang="cs-CZ" dirty="0" err="1"/>
              <a:t>istá</a:t>
            </a:r>
            <a:r>
              <a:rPr lang="cs-CZ" dirty="0"/>
              <a:t> osoba </a:t>
            </a:r>
            <a:r>
              <a:rPr lang="cs-CZ" dirty="0" err="1"/>
              <a:t>môže</a:t>
            </a:r>
            <a:r>
              <a:rPr lang="cs-CZ" dirty="0"/>
              <a:t> byť </a:t>
            </a:r>
            <a:r>
              <a:rPr lang="cs-CZ" dirty="0" err="1"/>
              <a:t>vymenovaná</a:t>
            </a:r>
            <a:r>
              <a:rPr lang="cs-CZ" dirty="0"/>
              <a:t> za člena </a:t>
            </a:r>
            <a:r>
              <a:rPr lang="cs-CZ" dirty="0" err="1"/>
              <a:t>bankovej</a:t>
            </a:r>
            <a:r>
              <a:rPr lang="cs-CZ" dirty="0"/>
              <a:t> rady </a:t>
            </a:r>
            <a:r>
              <a:rPr lang="cs-CZ" dirty="0" err="1"/>
              <a:t>opätovne</a:t>
            </a:r>
            <a:r>
              <a:rPr lang="cs-CZ" dirty="0"/>
              <a:t>, </a:t>
            </a:r>
            <a:r>
              <a:rPr lang="cs-CZ" dirty="0" err="1"/>
              <a:t>pričom</a:t>
            </a:r>
            <a:r>
              <a:rPr lang="cs-CZ" dirty="0"/>
              <a:t> však </a:t>
            </a:r>
            <a:r>
              <a:rPr lang="cs-CZ" dirty="0" err="1"/>
              <a:t>tá</a:t>
            </a:r>
            <a:r>
              <a:rPr lang="cs-CZ" dirty="0"/>
              <a:t> </a:t>
            </a:r>
            <a:r>
              <a:rPr lang="cs-CZ" dirty="0" err="1"/>
              <a:t>istá</a:t>
            </a:r>
            <a:r>
              <a:rPr lang="cs-CZ" dirty="0"/>
              <a:t> osoba </a:t>
            </a:r>
            <a:r>
              <a:rPr lang="cs-CZ" dirty="0" err="1"/>
              <a:t>môže</a:t>
            </a:r>
            <a:r>
              <a:rPr lang="cs-CZ" dirty="0"/>
              <a:t> byť </a:t>
            </a:r>
            <a:r>
              <a:rPr lang="cs-CZ" dirty="0" err="1"/>
              <a:t>vymenovaná</a:t>
            </a:r>
            <a:r>
              <a:rPr lang="cs-CZ" dirty="0"/>
              <a:t> za guvernéra </a:t>
            </a:r>
            <a:r>
              <a:rPr lang="cs-CZ" dirty="0" err="1"/>
              <a:t>najviac</a:t>
            </a:r>
            <a:r>
              <a:rPr lang="cs-CZ" dirty="0"/>
              <a:t> na </a:t>
            </a:r>
            <a:r>
              <a:rPr lang="cs-CZ" dirty="0" err="1"/>
              <a:t>dve</a:t>
            </a:r>
            <a:r>
              <a:rPr lang="cs-CZ" dirty="0"/>
              <a:t> </a:t>
            </a:r>
            <a:r>
              <a:rPr lang="cs-CZ" dirty="0" err="1"/>
              <a:t>funkčné</a:t>
            </a:r>
            <a:r>
              <a:rPr lang="cs-CZ" dirty="0"/>
              <a:t> </a:t>
            </a:r>
            <a:r>
              <a:rPr lang="cs-CZ" dirty="0" err="1"/>
              <a:t>obdobia</a:t>
            </a:r>
            <a:r>
              <a:rPr lang="cs-CZ" dirty="0"/>
              <a:t> a za viceguvernéra </a:t>
            </a:r>
            <a:r>
              <a:rPr lang="cs-CZ" dirty="0" err="1"/>
              <a:t>najviac</a:t>
            </a:r>
            <a:r>
              <a:rPr lang="cs-CZ" dirty="0"/>
              <a:t> na </a:t>
            </a:r>
            <a:r>
              <a:rPr lang="cs-CZ" dirty="0" err="1"/>
              <a:t>dve</a:t>
            </a:r>
            <a:r>
              <a:rPr lang="cs-CZ" dirty="0"/>
              <a:t> </a:t>
            </a:r>
            <a:r>
              <a:rPr lang="cs-CZ" dirty="0" err="1"/>
              <a:t>funkčné</a:t>
            </a:r>
            <a:r>
              <a:rPr lang="cs-CZ" dirty="0"/>
              <a:t> </a:t>
            </a:r>
            <a:r>
              <a:rPr lang="cs-CZ" dirty="0" err="1"/>
              <a:t>obdobia</a:t>
            </a:r>
            <a:r>
              <a:rPr lang="cs-CZ" dirty="0"/>
              <a:t>.</a:t>
            </a:r>
          </a:p>
        </p:txBody>
      </p:sp>
    </p:spTree>
    <p:extLst>
      <p:ext uri="{BB962C8B-B14F-4D97-AF65-F5344CB8AC3E}">
        <p14:creationId xmlns:p14="http://schemas.microsoft.com/office/powerpoint/2010/main" val="544319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6EA16C-98F0-4539-A7A2-1120E06D7ED3}"/>
              </a:ext>
            </a:extLst>
          </p:cNvPr>
          <p:cNvSpPr>
            <a:spLocks noGrp="1"/>
          </p:cNvSpPr>
          <p:nvPr>
            <p:ph type="title"/>
          </p:nvPr>
        </p:nvSpPr>
        <p:spPr/>
        <p:txBody>
          <a:bodyPr/>
          <a:lstStyle/>
          <a:p>
            <a:r>
              <a:rPr lang="cs-CZ" dirty="0"/>
              <a:t>Finanční nezávislost – ČNB a aktuální otázky</a:t>
            </a:r>
          </a:p>
        </p:txBody>
      </p:sp>
      <p:sp>
        <p:nvSpPr>
          <p:cNvPr id="3" name="Zástupný symbol pro obsah 2">
            <a:extLst>
              <a:ext uri="{FF2B5EF4-FFF2-40B4-BE49-F238E27FC236}">
                <a16:creationId xmlns:a16="http://schemas.microsoft.com/office/drawing/2014/main" id="{364E7280-DC90-4D40-975D-D68AAE390CF1}"/>
              </a:ext>
            </a:extLst>
          </p:cNvPr>
          <p:cNvSpPr>
            <a:spLocks noGrp="1"/>
          </p:cNvSpPr>
          <p:nvPr>
            <p:ph idx="1"/>
          </p:nvPr>
        </p:nvSpPr>
        <p:spPr/>
        <p:txBody>
          <a:bodyPr>
            <a:normAutofit lnSpcReduction="10000"/>
          </a:bodyPr>
          <a:lstStyle/>
          <a:p>
            <a:r>
              <a:rPr lang="cs-CZ" dirty="0"/>
              <a:t>O finanční nezávislosti mluvíme při zákazu financovat nebo poskytovat půjčky (v užším slova smyslu poskytovat přímé půjčky) jakýmkoli veřejnoprávním subjektům, zejména státu nebo územně samosprávným celkům.</a:t>
            </a:r>
          </a:p>
          <a:p>
            <a:r>
              <a:rPr lang="cs-CZ" dirty="0"/>
              <a:t>Tzv. zákaz měnového financování státu.</a:t>
            </a:r>
          </a:p>
          <a:p>
            <a:r>
              <a:rPr lang="cs-CZ" dirty="0"/>
              <a:t>Přímé měnové financování je jednoznačným pojítkem mezi měnovou a rozpočtovou politikou, u nepřímého financování je otázkou názoru a debaty, zda a v jaké míře k propojení těchto oblastí dochází.</a:t>
            </a:r>
          </a:p>
          <a:p>
            <a:r>
              <a:rPr lang="cs-CZ" dirty="0"/>
              <a:t>Příklad z nedávné minulosti: Vládní návrh předložený do Poslanecké sněmovny v březnu 2020 jako sněmovní tisk č. 791</a:t>
            </a:r>
            <a:r>
              <a:rPr lang="cs-CZ" baseline="30000" dirty="0"/>
              <a:t>4</a:t>
            </a:r>
            <a:r>
              <a:rPr lang="cs-CZ" dirty="0"/>
              <a:t>, obsahující změnu oprávnění k obchodům s investičními nástroji mezi Českou národní bankou a jejími protistranami.</a:t>
            </a:r>
          </a:p>
          <a:p>
            <a:endParaRPr lang="cs-CZ" dirty="0"/>
          </a:p>
        </p:txBody>
      </p:sp>
    </p:spTree>
    <p:extLst>
      <p:ext uri="{BB962C8B-B14F-4D97-AF65-F5344CB8AC3E}">
        <p14:creationId xmlns:p14="http://schemas.microsoft.com/office/powerpoint/2010/main" val="1709648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D99FFD-D33B-41F9-855C-EED587D06515}"/>
              </a:ext>
            </a:extLst>
          </p:cNvPr>
          <p:cNvSpPr>
            <a:spLocks noGrp="1"/>
          </p:cNvSpPr>
          <p:nvPr>
            <p:ph type="title"/>
          </p:nvPr>
        </p:nvSpPr>
        <p:spPr/>
        <p:txBody>
          <a:bodyPr/>
          <a:lstStyle/>
          <a:p>
            <a:r>
              <a:rPr lang="cs-CZ" dirty="0"/>
              <a:t>Finanční nezávislost – ČNB a aktuální otázky</a:t>
            </a:r>
          </a:p>
        </p:txBody>
      </p:sp>
      <p:sp>
        <p:nvSpPr>
          <p:cNvPr id="3" name="Zástupný symbol pro obsah 2">
            <a:extLst>
              <a:ext uri="{FF2B5EF4-FFF2-40B4-BE49-F238E27FC236}">
                <a16:creationId xmlns:a16="http://schemas.microsoft.com/office/drawing/2014/main" id="{ECF1C061-EE40-40FC-9FD0-719AFE867337}"/>
              </a:ext>
            </a:extLst>
          </p:cNvPr>
          <p:cNvSpPr>
            <a:spLocks noGrp="1"/>
          </p:cNvSpPr>
          <p:nvPr>
            <p:ph idx="1"/>
          </p:nvPr>
        </p:nvSpPr>
        <p:spPr/>
        <p:txBody>
          <a:bodyPr/>
          <a:lstStyle/>
          <a:p>
            <a:r>
              <a:rPr lang="cs-CZ" dirty="0"/>
              <a:t>Přímé měnové financování </a:t>
            </a:r>
          </a:p>
          <a:p>
            <a:pPr lvl="1"/>
            <a:r>
              <a:rPr lang="cs-CZ" dirty="0"/>
              <a:t>Přímé měnové financování může spočívat buď v možnosti přečerpat zůstatek bankovního účtu veřejnoprávního subjektu vedeného u centrální banky, nebo v přímém odkupu dluhového nástroje vydaného veřejnoprávním subjektem (zejm. státem nebo místní samosprávou), ale také soukromoprávním subjektem ve veřejných rukou (např. státní investiční banka), centrální bankou od jeho emitenta.  </a:t>
            </a:r>
          </a:p>
        </p:txBody>
      </p:sp>
    </p:spTree>
    <p:extLst>
      <p:ext uri="{BB962C8B-B14F-4D97-AF65-F5344CB8AC3E}">
        <p14:creationId xmlns:p14="http://schemas.microsoft.com/office/powerpoint/2010/main" val="234164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B7BA29-CA47-4BB5-9BB5-7453DD6A4913}"/>
              </a:ext>
            </a:extLst>
          </p:cNvPr>
          <p:cNvSpPr>
            <a:spLocks noGrp="1"/>
          </p:cNvSpPr>
          <p:nvPr>
            <p:ph type="title"/>
          </p:nvPr>
        </p:nvSpPr>
        <p:spPr/>
        <p:txBody>
          <a:bodyPr/>
          <a:lstStyle/>
          <a:p>
            <a:r>
              <a:rPr lang="cs-CZ" dirty="0"/>
              <a:t>Finanční nezávislost – ČNB a aktuální otázky</a:t>
            </a:r>
          </a:p>
        </p:txBody>
      </p:sp>
      <p:sp>
        <p:nvSpPr>
          <p:cNvPr id="3" name="Zástupný symbol pro obsah 2">
            <a:extLst>
              <a:ext uri="{FF2B5EF4-FFF2-40B4-BE49-F238E27FC236}">
                <a16:creationId xmlns:a16="http://schemas.microsoft.com/office/drawing/2014/main" id="{6A1742D5-70CB-4F98-B81E-D5B02B4F94A4}"/>
              </a:ext>
            </a:extLst>
          </p:cNvPr>
          <p:cNvSpPr>
            <a:spLocks noGrp="1"/>
          </p:cNvSpPr>
          <p:nvPr>
            <p:ph idx="1"/>
          </p:nvPr>
        </p:nvSpPr>
        <p:spPr/>
        <p:txBody>
          <a:bodyPr>
            <a:normAutofit fontScale="92500" lnSpcReduction="10000"/>
          </a:bodyPr>
          <a:lstStyle/>
          <a:p>
            <a:r>
              <a:rPr lang="cs-CZ" dirty="0"/>
              <a:t>Smlouva o fungování Evropské unie obsahuje zákaz přímého měnového financování v ustanovení článku 123 odst. 1: „Evropské centrální bance nebo centrálním bankám členských států (dále jen „národní centrální banky“) se zakazuje poskytovat možnost přečerpání zůstatku bankovních účtů nebo jakýkoli jiný typ úvěru orgánům, institucím nebo jiným subjektům Unie, ústředním vládám, regionálním nebo místním orgánům nebo jiným veřejnoprávním orgánům, jiným veřejnoprávním subjektům nebo veřejným podnikům členských států; rovněž je zakázán přímý nákup jejich dluhových nástrojů Evropskou centrální bankou nebo národními centrálními bankami.“ </a:t>
            </a:r>
          </a:p>
          <a:p>
            <a:r>
              <a:rPr lang="cs-CZ" dirty="0"/>
              <a:t>Textově téměř shodné ustanovení pak obsahuje také § 34a odst. 1 zákona o České národní bance. </a:t>
            </a:r>
          </a:p>
          <a:p>
            <a:r>
              <a:rPr lang="cs-CZ" b="1" dirty="0"/>
              <a:t>Nepřímé měnové financování </a:t>
            </a:r>
            <a:r>
              <a:rPr lang="cs-CZ" dirty="0"/>
              <a:t>však ani v jednom z těchto pramenů </a:t>
            </a:r>
            <a:r>
              <a:rPr lang="cs-CZ" b="1" dirty="0"/>
              <a:t>zakázáno není</a:t>
            </a:r>
            <a:r>
              <a:rPr lang="cs-CZ" dirty="0"/>
              <a:t>. </a:t>
            </a:r>
          </a:p>
        </p:txBody>
      </p:sp>
    </p:spTree>
    <p:extLst>
      <p:ext uri="{BB962C8B-B14F-4D97-AF65-F5344CB8AC3E}">
        <p14:creationId xmlns:p14="http://schemas.microsoft.com/office/powerpoint/2010/main" val="418856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8295C-AFCD-4098-B858-043E2E1C7543}"/>
              </a:ext>
            </a:extLst>
          </p:cNvPr>
          <p:cNvSpPr>
            <a:spLocks noGrp="1"/>
          </p:cNvSpPr>
          <p:nvPr>
            <p:ph type="title"/>
          </p:nvPr>
        </p:nvSpPr>
        <p:spPr/>
        <p:txBody>
          <a:bodyPr/>
          <a:lstStyle/>
          <a:p>
            <a:r>
              <a:rPr lang="cs-CZ" dirty="0"/>
              <a:t>Finanční nezávislost – ČNB a aktuální otázky</a:t>
            </a:r>
          </a:p>
        </p:txBody>
      </p:sp>
      <p:sp>
        <p:nvSpPr>
          <p:cNvPr id="3" name="Zástupný symbol pro obsah 2">
            <a:extLst>
              <a:ext uri="{FF2B5EF4-FFF2-40B4-BE49-F238E27FC236}">
                <a16:creationId xmlns:a16="http://schemas.microsoft.com/office/drawing/2014/main" id="{3D15018E-D09A-49AD-87F6-D9012A999FFA}"/>
              </a:ext>
            </a:extLst>
          </p:cNvPr>
          <p:cNvSpPr>
            <a:spLocks noGrp="1"/>
          </p:cNvSpPr>
          <p:nvPr>
            <p:ph idx="1"/>
          </p:nvPr>
        </p:nvSpPr>
        <p:spPr/>
        <p:txBody>
          <a:bodyPr>
            <a:normAutofit fontScale="92500" lnSpcReduction="10000"/>
          </a:bodyPr>
          <a:lstStyle/>
          <a:p>
            <a:pPr marL="0" indent="0" fontAlgn="base">
              <a:buNone/>
            </a:pPr>
            <a:r>
              <a:rPr lang="cs-CZ" dirty="0"/>
              <a:t>Zmíněná navržená novela obsahovala tyto zásadnější změny: </a:t>
            </a:r>
          </a:p>
          <a:p>
            <a:pPr fontAlgn="base"/>
            <a:r>
              <a:rPr lang="cs-CZ" dirty="0"/>
              <a:t>(a)  Oprávnění České národní banky u obchodů prováděných s protistranami </a:t>
            </a:r>
            <a:r>
              <a:rPr lang="cs-CZ" b="1" dirty="0"/>
              <a:t>určovat druhy těchto obchodů a protistrany v nich</a:t>
            </a:r>
            <a:r>
              <a:rPr lang="cs-CZ" dirty="0"/>
              <a:t>. Centrální banka o těchto parametrech rozhoduje autonomně, návrh novely zákona obsahuje jen limit, že tyto obchody musejí směřovat k plnění úkolů České národní banky. </a:t>
            </a:r>
          </a:p>
          <a:p>
            <a:pPr fontAlgn="base"/>
            <a:r>
              <a:rPr lang="cs-CZ" dirty="0"/>
              <a:t>(b) Ruší se </a:t>
            </a:r>
            <a:r>
              <a:rPr lang="cs-CZ" b="1" dirty="0"/>
              <a:t>omezení okruhu instrumentů</a:t>
            </a:r>
            <a:r>
              <a:rPr lang="cs-CZ" dirty="0"/>
              <a:t>, které mohou být předmětem obchodů České národní banky (nástroje peněžního trhu, tj. se splatností do 1 roku) a omezení splatnosti prováděných obchodů na nejvýše 3 měsíce. (Resp. též zlato a devizové peněžní hodnoty.) </a:t>
            </a:r>
          </a:p>
          <a:p>
            <a:pPr fontAlgn="base"/>
            <a:r>
              <a:rPr lang="cs-CZ" dirty="0"/>
              <a:t>(c) </a:t>
            </a:r>
            <a:r>
              <a:rPr lang="cs-CZ" b="1" dirty="0"/>
              <a:t>Ruší se omezení protistran těchto obchodů</a:t>
            </a:r>
            <a:r>
              <a:rPr lang="cs-CZ" dirty="0"/>
              <a:t> (tj. omezení na banky, pobočky zahraničních bank a spořitelní a úvěrní družstva), fakticky je okruh protistran rozšířen na všechny finanční instituce, resp. subjekty obchodující na finančních trzích. </a:t>
            </a:r>
          </a:p>
          <a:p>
            <a:endParaRPr lang="cs-CZ" dirty="0"/>
          </a:p>
        </p:txBody>
      </p:sp>
    </p:spTree>
    <p:extLst>
      <p:ext uri="{BB962C8B-B14F-4D97-AF65-F5344CB8AC3E}">
        <p14:creationId xmlns:p14="http://schemas.microsoft.com/office/powerpoint/2010/main" val="2621822640"/>
      </p:ext>
    </p:extLst>
  </p:cSld>
  <p:clrMapOvr>
    <a:masterClrMapping/>
  </p:clrMapOvr>
</p:sld>
</file>

<file path=ppt/theme/theme1.xml><?xml version="1.0" encoding="utf-8"?>
<a:theme xmlns:a="http://schemas.openxmlformats.org/drawingml/2006/main" name="Motiv Office">
  <a:themeElements>
    <a:clrScheme name="UP">
      <a:dk1>
        <a:sysClr val="windowText" lastClr="000000"/>
      </a:dk1>
      <a:lt1>
        <a:sysClr val="window" lastClr="FFFFFF"/>
      </a:lt1>
      <a:dk2>
        <a:srgbClr val="44546A"/>
      </a:dk2>
      <a:lt2>
        <a:srgbClr val="E7E6E6"/>
      </a:lt2>
      <a:accent1>
        <a:srgbClr val="006BAB"/>
      </a:accent1>
      <a:accent2>
        <a:srgbClr val="6C6D70"/>
      </a:accent2>
      <a:accent3>
        <a:srgbClr val="A5A5A5"/>
      </a:accent3>
      <a:accent4>
        <a:srgbClr val="ED7D31"/>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_Prezentace_2.potx" id="{755D0361-9207-4673-B4A5-8DE80FB40899}" vid="{B1A348AD-3F36-40BB-80C1-28390A7D89FC}"/>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UP_prezentace_cz_4x3</Template>
  <TotalTime>61</TotalTime>
  <Words>1312</Words>
  <Application>Microsoft Office PowerPoint</Application>
  <PresentationFormat>Vlastní</PresentationFormat>
  <Paragraphs>57</Paragraphs>
  <Slides>13</Slides>
  <Notes>4</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Calibri</vt:lpstr>
      <vt:lpstr>Motiv Office</vt:lpstr>
      <vt:lpstr>Prezentace aplikace PowerPoint</vt:lpstr>
      <vt:lpstr>Nezávislost centrální banky  jako podmínka její řádné činnosti</vt:lpstr>
      <vt:lpstr>Nezávislost centrální banky</vt:lpstr>
      <vt:lpstr>Personální nezávislost - ČNB</vt:lpstr>
      <vt:lpstr>Personální nezávislost - NBS</vt:lpstr>
      <vt:lpstr>Finanční nezávislost – ČNB a aktuální otázky</vt:lpstr>
      <vt:lpstr>Finanční nezávislost – ČNB a aktuální otázky</vt:lpstr>
      <vt:lpstr>Finanční nezávislost – ČNB a aktuální otázky</vt:lpstr>
      <vt:lpstr>Finanční nezávislost – ČNB a aktuální otázky</vt:lpstr>
      <vt:lpstr>Vybrané argumenty z rozpravy v PSP</vt:lpstr>
      <vt:lpstr>Vybrané argumenty z rozpravy v PSP</vt:lpstr>
      <vt:lpstr>Komplexní pozměňovací návrh – konečná verze</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doc. JUDr. Michael Kohajda, Ph.D.</dc:creator>
  <cp:lastModifiedBy>doc. JUDr. Michael Kohajda, Ph.D.</cp:lastModifiedBy>
  <cp:revision>11</cp:revision>
  <dcterms:created xsi:type="dcterms:W3CDTF">2022-11-24T07:47:52Z</dcterms:created>
  <dcterms:modified xsi:type="dcterms:W3CDTF">2022-11-24T08:49:06Z</dcterms:modified>
</cp:coreProperties>
</file>