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2" r:id="rId3"/>
    <p:sldId id="263" r:id="rId4"/>
    <p:sldId id="261"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3" r:id="rId23"/>
    <p:sldId id="281" r:id="rId24"/>
    <p:sldId id="282" r:id="rId25"/>
    <p:sldId id="284" r:id="rId26"/>
    <p:sldId id="286" r:id="rId27"/>
    <p:sldId id="287" r:id="rId28"/>
    <p:sldId id="288" r:id="rId29"/>
    <p:sldId id="289" r:id="rId30"/>
    <p:sldId id="290" r:id="rId31"/>
    <p:sldId id="291" r:id="rId32"/>
    <p:sldId id="292" r:id="rId33"/>
    <p:sldId id="293" r:id="rId34"/>
    <p:sldId id="294" r:id="rId35"/>
    <p:sldId id="295" r:id="rId36"/>
    <p:sldId id="297" r:id="rId37"/>
    <p:sldId id="296" r:id="rId38"/>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59" autoAdjust="0"/>
  </p:normalViewPr>
  <p:slideViewPr>
    <p:cSldViewPr>
      <p:cViewPr>
        <p:scale>
          <a:sx n="90" d="100"/>
          <a:sy n="90" d="100"/>
        </p:scale>
        <p:origin x="-58" y="1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a:t>Kliknite sem a upravte štýl predlohy nadpisov.</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Kliknite sem a upravte štýl predlohy podnadpisov.</a:t>
            </a:r>
          </a:p>
        </p:txBody>
      </p:sp>
      <p:sp>
        <p:nvSpPr>
          <p:cNvPr id="4" name="Zástupný symbol dátumu 3"/>
          <p:cNvSpPr>
            <a:spLocks noGrp="1"/>
          </p:cNvSpPr>
          <p:nvPr>
            <p:ph type="dt" sz="half" idx="10"/>
          </p:nvPr>
        </p:nvSpPr>
        <p:spPr/>
        <p:txBody>
          <a:bodyPr/>
          <a:lstStyle/>
          <a:p>
            <a:fld id="{6A812B65-9A1B-42FF-8DDA-365A2B0950AF}" type="datetimeFigureOut">
              <a:rPr lang="sk-SK" smtClean="0"/>
              <a:pPr/>
              <a:t>24. 11. 2022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zvislého textu 2"/>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6A812B65-9A1B-42FF-8DDA-365A2B0950AF}" type="datetimeFigureOut">
              <a:rPr lang="sk-SK" smtClean="0"/>
              <a:pPr/>
              <a:t>24. 11. 2022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a:t>Kliknite sem a upravte štýl predlohy nadpisov.</a:t>
            </a:r>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6A812B65-9A1B-42FF-8DDA-365A2B0950AF}" type="datetimeFigureOut">
              <a:rPr lang="sk-SK" smtClean="0"/>
              <a:pPr/>
              <a:t>24. 11. 2022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obsahu 2"/>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6A812B65-9A1B-42FF-8DDA-365A2B0950AF}" type="datetimeFigureOut">
              <a:rPr lang="sk-SK" smtClean="0"/>
              <a:pPr/>
              <a:t>24. 11. 2022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a:t>Kliknite sem a upravte štýl predlohy nadpisov.</a:t>
            </a:r>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Zástupný symbol dátumu 3"/>
          <p:cNvSpPr>
            <a:spLocks noGrp="1"/>
          </p:cNvSpPr>
          <p:nvPr>
            <p:ph type="dt" sz="half" idx="10"/>
          </p:nvPr>
        </p:nvSpPr>
        <p:spPr/>
        <p:txBody>
          <a:bodyPr/>
          <a:lstStyle/>
          <a:p>
            <a:fld id="{6A812B65-9A1B-42FF-8DDA-365A2B0950AF}" type="datetimeFigureOut">
              <a:rPr lang="sk-SK" smtClean="0"/>
              <a:pPr/>
              <a:t>24. 11. 2022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dátumu 4"/>
          <p:cNvSpPr>
            <a:spLocks noGrp="1"/>
          </p:cNvSpPr>
          <p:nvPr>
            <p:ph type="dt" sz="half" idx="10"/>
          </p:nvPr>
        </p:nvSpPr>
        <p:spPr/>
        <p:txBody>
          <a:bodyPr/>
          <a:lstStyle/>
          <a:p>
            <a:fld id="{6A812B65-9A1B-42FF-8DDA-365A2B0950AF}" type="datetimeFigureOut">
              <a:rPr lang="sk-SK" smtClean="0"/>
              <a:pPr/>
              <a:t>24. 11. 2022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a:t>Kliknite sem a upravte štýl predlohy nadpisov.</a:t>
            </a:r>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symbol dátumu 6"/>
          <p:cNvSpPr>
            <a:spLocks noGrp="1"/>
          </p:cNvSpPr>
          <p:nvPr>
            <p:ph type="dt" sz="half" idx="10"/>
          </p:nvPr>
        </p:nvSpPr>
        <p:spPr/>
        <p:txBody>
          <a:bodyPr/>
          <a:lstStyle/>
          <a:p>
            <a:fld id="{6A812B65-9A1B-42FF-8DDA-365A2B0950AF}" type="datetimeFigureOut">
              <a:rPr lang="sk-SK" smtClean="0"/>
              <a:pPr/>
              <a:t>24. 11. 2022</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dátumu 2"/>
          <p:cNvSpPr>
            <a:spLocks noGrp="1"/>
          </p:cNvSpPr>
          <p:nvPr>
            <p:ph type="dt" sz="half" idx="10"/>
          </p:nvPr>
        </p:nvSpPr>
        <p:spPr/>
        <p:txBody>
          <a:bodyPr/>
          <a:lstStyle/>
          <a:p>
            <a:fld id="{6A812B65-9A1B-42FF-8DDA-365A2B0950AF}" type="datetimeFigureOut">
              <a:rPr lang="sk-SK" smtClean="0"/>
              <a:pPr/>
              <a:t>24. 11. 2022</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6A812B65-9A1B-42FF-8DDA-365A2B0950AF}" type="datetimeFigureOut">
              <a:rPr lang="sk-SK" smtClean="0"/>
              <a:pPr/>
              <a:t>24. 11. 2022</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a:t>Kliknite sem a upravte štýl predlohy nadpisov.</a:t>
            </a:r>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Zástupný symbol dátumu 4"/>
          <p:cNvSpPr>
            <a:spLocks noGrp="1"/>
          </p:cNvSpPr>
          <p:nvPr>
            <p:ph type="dt" sz="half" idx="10"/>
          </p:nvPr>
        </p:nvSpPr>
        <p:spPr/>
        <p:txBody>
          <a:bodyPr/>
          <a:lstStyle/>
          <a:p>
            <a:fld id="{6A812B65-9A1B-42FF-8DDA-365A2B0950AF}" type="datetimeFigureOut">
              <a:rPr lang="sk-SK" smtClean="0"/>
              <a:pPr/>
              <a:t>24. 11. 2022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a:t>Kliknite sem a upravte štýl predlohy nadpisov.</a:t>
            </a:r>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Zástupný symbol dátumu 4"/>
          <p:cNvSpPr>
            <a:spLocks noGrp="1"/>
          </p:cNvSpPr>
          <p:nvPr>
            <p:ph type="dt" sz="half" idx="10"/>
          </p:nvPr>
        </p:nvSpPr>
        <p:spPr/>
        <p:txBody>
          <a:bodyPr/>
          <a:lstStyle/>
          <a:p>
            <a:fld id="{6A812B65-9A1B-42FF-8DDA-365A2B0950AF}" type="datetimeFigureOut">
              <a:rPr lang="sk-SK" smtClean="0"/>
              <a:pPr/>
              <a:t>24. 11. 2022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8000"/>
            <a:lum/>
            <a:extLst>
              <a:ext uri="{BEBA8EAE-BF5A-486C-A8C5-ECC9F3942E4B}">
                <a14:imgProps xmlns:a14="http://schemas.microsoft.com/office/drawing/2010/main">
                  <a14:imgLayer r:embed="rId14">
                    <a14:imgEffect>
                      <a14:sharpenSoften amount="-9000"/>
                    </a14:imgEffect>
                    <a14:imgEffect>
                      <a14:saturation sat="185000"/>
                    </a14:imgEffect>
                  </a14:imgLayer>
                </a14:imgProps>
              </a:ext>
            </a:extLst>
          </a:blip>
          <a:srcRect/>
          <a:stretch>
            <a:fillRect l="-7000" r="-7000"/>
          </a:stretch>
        </a:blipFill>
        <a:effectLst/>
      </p:bgPr>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a:t>Kliknite sem a upravte štýl predlohy nadpisov.</a:t>
            </a:r>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12B65-9A1B-42FF-8DDA-365A2B0950AF}" type="datetimeFigureOut">
              <a:rPr lang="sk-SK" smtClean="0"/>
              <a:pPr/>
              <a:t>24. 11. 2022</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63108-0728-4F2C-A3A7-356034624A9C}"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676400" y="2971800"/>
            <a:ext cx="5867400" cy="1524000"/>
          </a:xfr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2700000" scaled="1"/>
            <a:tileRect/>
          </a:gradFill>
          <a:ln>
            <a:solidFill>
              <a:schemeClr val="accent1"/>
            </a:solidFill>
          </a:ln>
          <a:effectLst>
            <a:glow rad="63500">
              <a:schemeClr val="accent1">
                <a:satMod val="175000"/>
                <a:alpha val="40000"/>
              </a:schemeClr>
            </a:glow>
            <a:outerShdw blurRad="50800" dist="38100" dir="5400000" algn="t" rotWithShape="0">
              <a:prstClr val="black">
                <a:alpha val="40000"/>
              </a:prstClr>
            </a:outerShdw>
          </a:effectLst>
        </p:spPr>
        <p:txBody>
          <a:bodyPr>
            <a:normAutofit fontScale="85000" lnSpcReduction="20000"/>
          </a:bodyPr>
          <a:lstStyle/>
          <a:p>
            <a:r>
              <a:rPr lang="sk-SK" sz="2800" b="1" dirty="0">
                <a:solidFill>
                  <a:schemeClr val="bg1"/>
                </a:solidFill>
              </a:rPr>
              <a:t>Slezáková, Tináková, </a:t>
            </a:r>
            <a:r>
              <a:rPr lang="sk-SK" sz="2800" b="1" dirty="0" err="1">
                <a:solidFill>
                  <a:schemeClr val="bg1"/>
                </a:solidFill>
              </a:rPr>
              <a:t>Veterníková</a:t>
            </a:r>
            <a:endParaRPr lang="sk-SK" sz="2800" b="1" dirty="0">
              <a:solidFill>
                <a:schemeClr val="bg1"/>
              </a:solidFill>
            </a:endParaRPr>
          </a:p>
          <a:p>
            <a:r>
              <a:rPr lang="sk-SK" sz="2800" b="1" dirty="0">
                <a:solidFill>
                  <a:schemeClr val="bg1"/>
                </a:solidFill>
              </a:rPr>
              <a:t>Katedra obchodného práva, </a:t>
            </a:r>
            <a:endParaRPr lang="sk-SK" sz="2800" b="1" dirty="0" smtClean="0">
              <a:solidFill>
                <a:schemeClr val="bg1"/>
              </a:solidFill>
            </a:endParaRPr>
          </a:p>
          <a:p>
            <a:r>
              <a:rPr lang="sk-SK" sz="2800" b="1" dirty="0" smtClean="0">
                <a:solidFill>
                  <a:schemeClr val="bg1"/>
                </a:solidFill>
              </a:rPr>
              <a:t>Obchodná </a:t>
            </a:r>
            <a:r>
              <a:rPr lang="sk-SK" sz="2800" b="1" dirty="0">
                <a:solidFill>
                  <a:schemeClr val="bg1"/>
                </a:solidFill>
              </a:rPr>
              <a:t>fakulta, </a:t>
            </a:r>
            <a:endParaRPr lang="sk-SK" sz="2800" b="1" dirty="0" smtClean="0">
              <a:solidFill>
                <a:schemeClr val="bg1"/>
              </a:solidFill>
            </a:endParaRPr>
          </a:p>
          <a:p>
            <a:r>
              <a:rPr lang="sk-SK" sz="2800" b="1" dirty="0" smtClean="0">
                <a:solidFill>
                  <a:schemeClr val="bg1"/>
                </a:solidFill>
              </a:rPr>
              <a:t>Ekonomická </a:t>
            </a:r>
            <a:r>
              <a:rPr lang="sk-SK" sz="2800" b="1" dirty="0">
                <a:solidFill>
                  <a:schemeClr val="bg1"/>
                </a:solidFill>
              </a:rPr>
              <a:t>univerzita v Bratislave</a:t>
            </a:r>
          </a:p>
          <a:p>
            <a:endParaRPr lang="sk-SK" dirty="0">
              <a:solidFill>
                <a:schemeClr val="bg1"/>
              </a:solidFill>
            </a:endParaRPr>
          </a:p>
        </p:txBody>
      </p:sp>
      <p:sp>
        <p:nvSpPr>
          <p:cNvPr id="5" name="BlokTextu 4"/>
          <p:cNvSpPr txBox="1"/>
          <p:nvPr/>
        </p:nvSpPr>
        <p:spPr>
          <a:xfrm>
            <a:off x="1447800" y="533400"/>
            <a:ext cx="6477000" cy="1200329"/>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2700000" scaled="1"/>
            <a:tileRect/>
          </a:gradFill>
          <a:effectLst>
            <a:outerShdw blurRad="50800" dist="38100" dir="5400000" algn="t" rotWithShape="0">
              <a:prstClr val="black">
                <a:alpha val="40000"/>
              </a:prstClr>
            </a:outerShdw>
          </a:effectLst>
        </p:spPr>
        <p:txBody>
          <a:bodyPr wrap="square" rtlCol="0">
            <a:spAutoFit/>
          </a:bodyPr>
          <a:lstStyle/>
          <a:p>
            <a:pPr algn="ctr"/>
            <a:r>
              <a:rPr lang="sk-SK" sz="2400" b="1" dirty="0">
                <a:solidFill>
                  <a:schemeClr val="bg1"/>
                </a:solidFill>
              </a:rPr>
              <a:t>POROVNANIE PRÁVNEHO POSTAVENIA CENTRÁLNYCH BÁNK V </a:t>
            </a:r>
            <a:r>
              <a:rPr lang="sk-SK" sz="2400" b="1" dirty="0" smtClean="0">
                <a:solidFill>
                  <a:schemeClr val="bg1"/>
                </a:solidFill>
              </a:rPr>
              <a:t>TALIANSKU</a:t>
            </a:r>
            <a:r>
              <a:rPr lang="sk-SK" sz="2400" b="1" dirty="0">
                <a:solidFill>
                  <a:schemeClr val="bg1"/>
                </a:solidFill>
              </a:rPr>
              <a:t>, RAKÚSKU A NA SLOVENSKU</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lstStyle/>
          <a:p>
            <a:r>
              <a:rPr lang="sk-SK" dirty="0">
                <a:solidFill>
                  <a:schemeClr val="bg1"/>
                </a:solidFill>
              </a:rPr>
              <a:t>NBS - Dohľad nad finančným trhom</a:t>
            </a:r>
          </a:p>
        </p:txBody>
      </p:sp>
      <p:sp>
        <p:nvSpPr>
          <p:cNvPr id="3" name="Zástupný symbol obsahu 2"/>
          <p:cNvSpPr>
            <a:spLocks noGrp="1"/>
          </p:cNvSpPr>
          <p:nvPr>
            <p:ph idx="1"/>
          </p:nvPr>
        </p:nvSpPr>
        <p:spPr>
          <a:solidFill>
            <a:schemeClr val="tx2"/>
          </a:solidFill>
        </p:spPr>
        <p:txBody>
          <a:bodyPr>
            <a:normAutofit fontScale="70000" lnSpcReduction="20000"/>
          </a:bodyPr>
          <a:lstStyle/>
          <a:p>
            <a:r>
              <a:rPr lang="sk-SK" dirty="0">
                <a:solidFill>
                  <a:schemeClr val="bg1"/>
                </a:solidFill>
              </a:rPr>
              <a:t>Dohľad nad finančným trhom je najrozsiahlejšou činnosťou NBS.</a:t>
            </a:r>
          </a:p>
          <a:p>
            <a:endParaRPr lang="sk-SK" dirty="0">
              <a:solidFill>
                <a:schemeClr val="bg1"/>
              </a:solidFill>
            </a:endParaRPr>
          </a:p>
          <a:p>
            <a:r>
              <a:rPr lang="sk-SK" dirty="0">
                <a:solidFill>
                  <a:schemeClr val="bg1"/>
                </a:solidFill>
              </a:rPr>
              <a:t>Dohliadané subjekty možno rozdeliť podľa jednotlivých oblastí na:</a:t>
            </a:r>
          </a:p>
          <a:p>
            <a:pPr marL="0" indent="0">
              <a:buNone/>
            </a:pPr>
            <a:r>
              <a:rPr lang="sk-SK" dirty="0">
                <a:solidFill>
                  <a:schemeClr val="bg1"/>
                </a:solidFill>
              </a:rPr>
              <a:t>     - oblasť bankovníctva – sú to napr. banky, pobočky zahraničných    </a:t>
            </a:r>
          </a:p>
          <a:p>
            <a:pPr marL="0" indent="0">
              <a:buNone/>
            </a:pPr>
            <a:r>
              <a:rPr lang="sk-SK" dirty="0">
                <a:solidFill>
                  <a:schemeClr val="bg1"/>
                </a:solidFill>
              </a:rPr>
              <a:t>                                               bánk, fond ochrany vkladov,</a:t>
            </a:r>
          </a:p>
          <a:p>
            <a:pPr marL="0" indent="0">
              <a:buNone/>
            </a:pPr>
            <a:r>
              <a:rPr lang="sk-SK" dirty="0">
                <a:solidFill>
                  <a:schemeClr val="bg1"/>
                </a:solidFill>
              </a:rPr>
              <a:t>     - oblasť poisťovníctva – sú to napr. poisťovne a zaisťovne,</a:t>
            </a:r>
          </a:p>
          <a:p>
            <a:pPr marL="0" indent="0">
              <a:buNone/>
            </a:pPr>
            <a:r>
              <a:rPr lang="sk-SK" dirty="0">
                <a:solidFill>
                  <a:schemeClr val="bg1"/>
                </a:solidFill>
              </a:rPr>
              <a:t>     - oblasť kapitálového trhu – sú to napr. obchodníci s cennými     </a:t>
            </a:r>
          </a:p>
          <a:p>
            <a:pPr marL="0" indent="0">
              <a:buNone/>
            </a:pPr>
            <a:r>
              <a:rPr lang="sk-SK" dirty="0">
                <a:solidFill>
                  <a:schemeClr val="bg1"/>
                </a:solidFill>
              </a:rPr>
              <a:t>                                                        papiermi, burza cenných papierov,</a:t>
            </a:r>
          </a:p>
          <a:p>
            <a:pPr marL="0" indent="0">
              <a:buNone/>
            </a:pPr>
            <a:r>
              <a:rPr lang="sk-SK" dirty="0">
                <a:solidFill>
                  <a:schemeClr val="bg1"/>
                </a:solidFill>
              </a:rPr>
              <a:t>     -oblasť dôchodkového sporenia – sú to napr.  dôchodkové   </a:t>
            </a:r>
          </a:p>
          <a:p>
            <a:pPr marL="0" indent="0">
              <a:buNone/>
            </a:pPr>
            <a:r>
              <a:rPr lang="sk-SK" dirty="0">
                <a:solidFill>
                  <a:schemeClr val="bg1"/>
                </a:solidFill>
              </a:rPr>
              <a:t>                                                                 správcovské spoločnosti.</a:t>
            </a:r>
          </a:p>
          <a:p>
            <a:pPr marL="0" indent="0">
              <a:buNone/>
            </a:pPr>
            <a:endParaRPr lang="sk-SK" dirty="0">
              <a:solidFill>
                <a:schemeClr val="bg1"/>
              </a:solidFill>
            </a:endParaRPr>
          </a:p>
          <a:p>
            <a:r>
              <a:rPr lang="sk-SK" dirty="0">
                <a:solidFill>
                  <a:schemeClr val="bg1"/>
                </a:solidFill>
              </a:rPr>
              <a:t>NBS vykonáva dohľad aj nad Expertno-importnou bankou Slovenskej republiky.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normAutofit fontScale="90000"/>
          </a:bodyPr>
          <a:lstStyle/>
          <a:p>
            <a:r>
              <a:rPr lang="sk-SK" dirty="0">
                <a:solidFill>
                  <a:schemeClr val="bg1"/>
                </a:solidFill>
              </a:rPr>
              <a:t>NBS -Dohľad nad finančným trhom - ochrana práv finančného spotrebiteľa</a:t>
            </a:r>
          </a:p>
        </p:txBody>
      </p:sp>
      <p:sp>
        <p:nvSpPr>
          <p:cNvPr id="3" name="Zástupný symbol obsahu 2"/>
          <p:cNvSpPr>
            <a:spLocks noGrp="1"/>
          </p:cNvSpPr>
          <p:nvPr>
            <p:ph idx="1"/>
          </p:nvPr>
        </p:nvSpPr>
        <p:spPr>
          <a:solidFill>
            <a:schemeClr val="tx2"/>
          </a:solidFill>
        </p:spPr>
        <p:txBody>
          <a:bodyPr>
            <a:normAutofit fontScale="77500" lnSpcReduction="20000"/>
          </a:bodyPr>
          <a:lstStyle/>
          <a:p>
            <a:r>
              <a:rPr lang="sk-SK" dirty="0">
                <a:solidFill>
                  <a:schemeClr val="bg1"/>
                </a:solidFill>
              </a:rPr>
              <a:t>NBS v rámci dohľadu nad finančným trhom od januára 2015 vykonáva aj činnosti slúžiace na ochranu finančných spotrebiteľov vrátane vybavovania podaní finančných spotrebiteľov a iných klientov dohliadaných subjektov a podaní spotrebiteľských združení súvisiacich s ponúkaním alebo poskytovaním finančných služieb alebo inými obchodmi dohliadaných subjektov.</a:t>
            </a:r>
          </a:p>
          <a:p>
            <a:r>
              <a:rPr lang="sk-SK" dirty="0">
                <a:solidFill>
                  <a:schemeClr val="bg1"/>
                </a:solidFill>
              </a:rPr>
              <a:t>NBS dohliada aj na dodržiavanie ustanovení všeobecne záväzných právnych predpisov, ktoré sa vzťahujú na činnosti dohliadaných subjektov voči finančným spotrebiteľom.</a:t>
            </a:r>
          </a:p>
          <a:p>
            <a:r>
              <a:rPr lang="sk-SK" dirty="0">
                <a:solidFill>
                  <a:schemeClr val="bg1"/>
                </a:solidFill>
              </a:rPr>
              <a:t> V prípade zistenia nedostatkov ukladá NBS sankcie dohliadaným subjektom podľa zákona o dohľade nad finančným trhom a osobitných predpisov.</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a:ln>
            <a:solidFill>
              <a:schemeClr val="accent1"/>
            </a:solidFill>
          </a:ln>
        </p:spPr>
        <p:txBody>
          <a:bodyPr>
            <a:normAutofit fontScale="90000"/>
          </a:bodyPr>
          <a:lstStyle/>
          <a:p>
            <a:r>
              <a:rPr lang="sk-SK" dirty="0">
                <a:solidFill>
                  <a:schemeClr val="bg1"/>
                </a:solidFill>
              </a:rPr>
              <a:t>NBS - Dohľad nad finančným trhom - EÚ</a:t>
            </a:r>
          </a:p>
        </p:txBody>
      </p:sp>
      <p:sp>
        <p:nvSpPr>
          <p:cNvPr id="3" name="Zástupný symbol obsahu 2"/>
          <p:cNvSpPr>
            <a:spLocks noGrp="1"/>
          </p:cNvSpPr>
          <p:nvPr>
            <p:ph idx="1"/>
          </p:nvPr>
        </p:nvSpPr>
        <p:spPr>
          <a:solidFill>
            <a:schemeClr val="tx2"/>
          </a:solidFill>
        </p:spPr>
        <p:txBody>
          <a:bodyPr>
            <a:normAutofit fontScale="62500" lnSpcReduction="20000"/>
          </a:bodyPr>
          <a:lstStyle/>
          <a:p>
            <a:r>
              <a:rPr lang="sk-SK" dirty="0">
                <a:solidFill>
                  <a:schemeClr val="bg1"/>
                </a:solidFill>
              </a:rPr>
              <a:t>NBS sa zapája do aktivít Európskeho systému finančného dohľadu (ESFS), ktorý sa zriadil k 1. januáru 2011, a ktorý zabezpečuje dohľad nad finančným systémom EÚ s cieľom posilniť spoluprácu v oblasti dohľadu na európskej úrovni, ako aj všeobecnú finančnú stabilitu v EÚ.</a:t>
            </a:r>
          </a:p>
          <a:p>
            <a:r>
              <a:rPr lang="sk-SK" dirty="0">
                <a:solidFill>
                  <a:schemeClr val="bg1"/>
                </a:solidFill>
              </a:rPr>
              <a:t>Od júna 2013 je NBS zverená právomoc vykonávať </a:t>
            </a:r>
            <a:r>
              <a:rPr lang="sk-SK" dirty="0" err="1">
                <a:solidFill>
                  <a:schemeClr val="bg1"/>
                </a:solidFill>
              </a:rPr>
              <a:t>makroprudenciálnu</a:t>
            </a:r>
            <a:r>
              <a:rPr lang="sk-SK" dirty="0">
                <a:solidFill>
                  <a:schemeClr val="bg1"/>
                </a:solidFill>
              </a:rPr>
              <a:t> politiku ako súčasť dohľadu nad finančným trhom, a tým prispievať  k udržaniu stability finančného systému ako celku.</a:t>
            </a:r>
          </a:p>
          <a:p>
            <a:r>
              <a:rPr lang="sk-SK" dirty="0">
                <a:solidFill>
                  <a:schemeClr val="bg1"/>
                </a:solidFill>
              </a:rPr>
              <a:t>V novembri 2014 sa NBS stala súčasťou jednotného mechanizmu dohľadu (SSM), ktorý je systémom finančného dohľadu v Európe. Tvorí ho Európska centrálna banka a príslušné vnútroštátne orgány zúčastnených krajín.</a:t>
            </a:r>
          </a:p>
          <a:p>
            <a:r>
              <a:rPr lang="sk-SK" dirty="0">
                <a:solidFill>
                  <a:schemeClr val="bg1"/>
                </a:solidFill>
              </a:rPr>
              <a:t>Od januára 2015 NBS odborne a organizačne zabezpečuje aj pôsobnosť a právomoci Rady pre riešenie krízových situácií. Rada je súčasťou jednotného mechanizmu riešenia krízových situácií (SRM), ktorého účelom je zabezpečiť riadne riešenie krízovej situácie zlyhávajúcich bánk s minimálnymi nákladmi pre daňovníkov a reálnu ekonomiku.</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normAutofit fontScale="90000"/>
          </a:bodyPr>
          <a:lstStyle/>
          <a:p>
            <a:r>
              <a:rPr lang="sk-SK" dirty="0">
                <a:solidFill>
                  <a:schemeClr val="bg1"/>
                </a:solidFill>
              </a:rPr>
              <a:t>NBS - Reprezentácia v medzinárodných inštitúciách</a:t>
            </a:r>
          </a:p>
        </p:txBody>
      </p:sp>
      <p:sp>
        <p:nvSpPr>
          <p:cNvPr id="3" name="Zástupný symbol obsahu 2"/>
          <p:cNvSpPr>
            <a:spLocks noGrp="1"/>
          </p:cNvSpPr>
          <p:nvPr>
            <p:ph idx="1"/>
          </p:nvPr>
        </p:nvSpPr>
        <p:spPr>
          <a:solidFill>
            <a:schemeClr val="tx2"/>
          </a:solidFill>
        </p:spPr>
        <p:txBody>
          <a:bodyPr>
            <a:normAutofit fontScale="70000" lnSpcReduction="20000"/>
          </a:bodyPr>
          <a:lstStyle/>
          <a:p>
            <a:r>
              <a:rPr lang="sk-SK" dirty="0">
                <a:solidFill>
                  <a:schemeClr val="bg1"/>
                </a:solidFill>
              </a:rPr>
              <a:t>NBS pôsobí vo viacerých medzinárodných organizáciách. </a:t>
            </a:r>
          </a:p>
          <a:p>
            <a:r>
              <a:rPr lang="sk-SK" dirty="0">
                <a:solidFill>
                  <a:schemeClr val="bg1"/>
                </a:solidFill>
              </a:rPr>
              <a:t>Aktívne sa zapája do činnosti Medzinárodného menového fondu, Svetovej banky, Organizácie pre hospodársku spoluprácu a rozvoj, Banky pre obnovu a rozvoj. Participuje tiež v medzinárodných organizáciách zameriavajúcich sa na jednotlivé sektory finančného trhu, medzi ktoré patrí pre oblasť bankovníctva Banka pre medzinárodné zúčtovanie, pre oblasť kapitálových trhov Medzinárodná organizácia komisií pre cenné papiere, pre oblasť poisťovníctva Medzinárodná asociácia orgánov dohľadu v poisťovníctve a pre oblasť dôchodkového sporenia Medzinárodná organizácia orgánov dohľadu nad dôchodkovým sporením.</a:t>
            </a:r>
          </a:p>
          <a:p>
            <a:r>
              <a:rPr lang="sk-SK" dirty="0">
                <a:solidFill>
                  <a:schemeClr val="bg1"/>
                </a:solidFill>
              </a:rPr>
              <a:t>NBS poskytuje aj technickú pomoc centrálnym bankám aj verejným inštitúciám v zahraničí. Technická pomoc má formu výmeny odborných poznatkov a skúseností z oblasti menovej politiky.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normAutofit/>
          </a:bodyPr>
          <a:lstStyle/>
          <a:p>
            <a:r>
              <a:rPr lang="sk-SK" i="1" dirty="0" err="1">
                <a:solidFill>
                  <a:schemeClr val="bg1"/>
                </a:solidFill>
              </a:rPr>
              <a:t>Österreichische</a:t>
            </a:r>
            <a:r>
              <a:rPr lang="sk-SK" i="1" dirty="0">
                <a:solidFill>
                  <a:schemeClr val="bg1"/>
                </a:solidFill>
              </a:rPr>
              <a:t> </a:t>
            </a:r>
            <a:r>
              <a:rPr lang="sk-SK" i="1" dirty="0" err="1">
                <a:solidFill>
                  <a:schemeClr val="bg1"/>
                </a:solidFill>
              </a:rPr>
              <a:t>Nationalbank</a:t>
            </a:r>
            <a:r>
              <a:rPr lang="sk-SK" dirty="0">
                <a:solidFill>
                  <a:schemeClr val="bg1"/>
                </a:solidFill>
              </a:rPr>
              <a:t> </a:t>
            </a:r>
          </a:p>
        </p:txBody>
      </p:sp>
      <p:sp>
        <p:nvSpPr>
          <p:cNvPr id="3" name="Zástupný symbol obsahu 2"/>
          <p:cNvSpPr>
            <a:spLocks noGrp="1"/>
          </p:cNvSpPr>
          <p:nvPr>
            <p:ph idx="1"/>
          </p:nvPr>
        </p:nvSpPr>
        <p:spPr>
          <a:solidFill>
            <a:schemeClr val="tx2"/>
          </a:solidFill>
        </p:spPr>
        <p:txBody>
          <a:bodyPr/>
          <a:lstStyle/>
          <a:p>
            <a:r>
              <a:rPr lang="sk-SK" dirty="0">
                <a:solidFill>
                  <a:schemeClr val="bg1"/>
                </a:solidFill>
              </a:rPr>
              <a:t>V roku 1816 bola zriadená </a:t>
            </a:r>
            <a:r>
              <a:rPr lang="sk-SK" i="1" dirty="0" err="1">
                <a:solidFill>
                  <a:schemeClr val="bg1"/>
                </a:solidFill>
              </a:rPr>
              <a:t>Österreichische</a:t>
            </a:r>
            <a:r>
              <a:rPr lang="sk-SK" i="1" dirty="0">
                <a:solidFill>
                  <a:schemeClr val="bg1"/>
                </a:solidFill>
              </a:rPr>
              <a:t> </a:t>
            </a:r>
            <a:r>
              <a:rPr lang="sk-SK" i="1" dirty="0" err="1">
                <a:solidFill>
                  <a:schemeClr val="bg1"/>
                </a:solidFill>
              </a:rPr>
              <a:t>Nationalbank</a:t>
            </a:r>
            <a:endParaRPr lang="sk-SK" i="1" dirty="0">
              <a:solidFill>
                <a:schemeClr val="bg1"/>
              </a:solidFill>
            </a:endParaRPr>
          </a:p>
          <a:p>
            <a:endParaRPr lang="sk-SK" i="1" dirty="0">
              <a:solidFill>
                <a:schemeClr val="bg1"/>
              </a:solidFill>
            </a:endParaRPr>
          </a:p>
          <a:p>
            <a:r>
              <a:rPr lang="sk-SK" dirty="0">
                <a:solidFill>
                  <a:schemeClr val="bg1"/>
                </a:solidFill>
              </a:rPr>
              <a:t>Dôležitý formálny prameň - Spolkový zákon o rakúskej centrálnej banke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lstStyle/>
          <a:p>
            <a:r>
              <a:rPr lang="sk-SK" i="1" dirty="0" err="1">
                <a:solidFill>
                  <a:schemeClr val="bg1"/>
                </a:solidFill>
              </a:rPr>
              <a:t>Österreichische</a:t>
            </a:r>
            <a:r>
              <a:rPr lang="sk-SK" i="1" dirty="0">
                <a:solidFill>
                  <a:schemeClr val="bg1"/>
                </a:solidFill>
              </a:rPr>
              <a:t> </a:t>
            </a:r>
            <a:r>
              <a:rPr lang="sk-SK" i="1" dirty="0" err="1">
                <a:solidFill>
                  <a:schemeClr val="bg1"/>
                </a:solidFill>
              </a:rPr>
              <a:t>Nationalbank</a:t>
            </a:r>
            <a:r>
              <a:rPr lang="sk-SK" dirty="0">
                <a:solidFill>
                  <a:schemeClr val="bg1"/>
                </a:solidFill>
              </a:rPr>
              <a:t> </a:t>
            </a:r>
            <a:endParaRPr lang="sk-SK" dirty="0"/>
          </a:p>
        </p:txBody>
      </p:sp>
      <p:sp>
        <p:nvSpPr>
          <p:cNvPr id="3" name="Zástupný symbol obsahu 2"/>
          <p:cNvSpPr>
            <a:spLocks noGrp="1"/>
          </p:cNvSpPr>
          <p:nvPr>
            <p:ph idx="1"/>
          </p:nvPr>
        </p:nvSpPr>
        <p:spPr>
          <a:solidFill>
            <a:schemeClr val="tx2"/>
          </a:solidFill>
        </p:spPr>
        <p:txBody>
          <a:bodyPr>
            <a:normAutofit/>
          </a:bodyPr>
          <a:lstStyle/>
          <a:p>
            <a:r>
              <a:rPr lang="sk-SK" dirty="0">
                <a:solidFill>
                  <a:schemeClr val="bg1"/>
                </a:solidFill>
              </a:rPr>
              <a:t>rakúska centrálna banka predstavuje akciovú spoločnosť.</a:t>
            </a:r>
          </a:p>
          <a:p>
            <a:r>
              <a:rPr lang="sk-SK" dirty="0">
                <a:solidFill>
                  <a:schemeClr val="bg1"/>
                </a:solidFill>
              </a:rPr>
              <a:t>Vzťahujú sa na ňu ustanovenia Spolkového zákona o akciových spoločnostiach, v platnom a účinnom znení, pokiaľ ZFEÚ, Štatút ESCB/ECB alebo  spolkový zákon o rakúskej centrálnej banke neustanovujú inak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lstStyle/>
          <a:p>
            <a:r>
              <a:rPr lang="sk-SK" i="1" dirty="0" err="1">
                <a:solidFill>
                  <a:schemeClr val="bg1"/>
                </a:solidFill>
              </a:rPr>
              <a:t>Österreichische</a:t>
            </a:r>
            <a:r>
              <a:rPr lang="sk-SK" i="1" dirty="0">
                <a:solidFill>
                  <a:schemeClr val="bg1"/>
                </a:solidFill>
              </a:rPr>
              <a:t> </a:t>
            </a:r>
            <a:r>
              <a:rPr lang="sk-SK" i="1" dirty="0" err="1">
                <a:solidFill>
                  <a:schemeClr val="bg1"/>
                </a:solidFill>
              </a:rPr>
              <a:t>Nationalbank</a:t>
            </a:r>
            <a:r>
              <a:rPr lang="sk-SK" dirty="0">
                <a:solidFill>
                  <a:schemeClr val="bg1"/>
                </a:solidFill>
              </a:rPr>
              <a:t> </a:t>
            </a:r>
            <a:endParaRPr lang="sk-SK" dirty="0"/>
          </a:p>
        </p:txBody>
      </p:sp>
      <p:sp>
        <p:nvSpPr>
          <p:cNvPr id="3" name="Zástupný symbol obsahu 2"/>
          <p:cNvSpPr>
            <a:spLocks noGrp="1"/>
          </p:cNvSpPr>
          <p:nvPr>
            <p:ph idx="1"/>
          </p:nvPr>
        </p:nvSpPr>
        <p:spPr>
          <a:solidFill>
            <a:schemeClr val="tx2"/>
          </a:solidFill>
        </p:spPr>
        <p:txBody>
          <a:bodyPr/>
          <a:lstStyle/>
          <a:p>
            <a:r>
              <a:rPr lang="sk-SK" b="1" dirty="0">
                <a:solidFill>
                  <a:schemeClr val="bg1"/>
                </a:solidFill>
              </a:rPr>
              <a:t>Orgány rakúskej centrálnej banky</a:t>
            </a:r>
          </a:p>
          <a:p>
            <a:r>
              <a:rPr lang="sk-SK" dirty="0">
                <a:solidFill>
                  <a:schemeClr val="bg1"/>
                </a:solidFill>
              </a:rPr>
              <a:t>Riadenie a správu rakúskej centrálnej banky zabezpečujú orgány, ktorými sú </a:t>
            </a:r>
          </a:p>
          <a:p>
            <a:r>
              <a:rPr lang="sk-SK" dirty="0">
                <a:solidFill>
                  <a:schemeClr val="bg1"/>
                </a:solidFill>
              </a:rPr>
              <a:t>generálna rada,</a:t>
            </a:r>
          </a:p>
          <a:p>
            <a:r>
              <a:rPr lang="sk-SK" dirty="0">
                <a:solidFill>
                  <a:schemeClr val="bg1"/>
                </a:solidFill>
              </a:rPr>
              <a:t> direktórium a</a:t>
            </a:r>
          </a:p>
          <a:p>
            <a:r>
              <a:rPr lang="sk-SK" dirty="0">
                <a:solidFill>
                  <a:schemeClr val="bg1"/>
                </a:solidFill>
              </a:rPr>
              <a:t> valné zhromaždenie. </a:t>
            </a:r>
          </a:p>
          <a:p>
            <a:endParaRPr lang="sk-SK"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lstStyle/>
          <a:p>
            <a:r>
              <a:rPr lang="sk-SK" i="1" dirty="0" err="1">
                <a:solidFill>
                  <a:schemeClr val="bg1"/>
                </a:solidFill>
              </a:rPr>
              <a:t>Österreichische</a:t>
            </a:r>
            <a:r>
              <a:rPr lang="sk-SK" i="1" dirty="0">
                <a:solidFill>
                  <a:schemeClr val="bg1"/>
                </a:solidFill>
              </a:rPr>
              <a:t> </a:t>
            </a:r>
            <a:r>
              <a:rPr lang="sk-SK" i="1" dirty="0" err="1">
                <a:solidFill>
                  <a:schemeClr val="bg1"/>
                </a:solidFill>
              </a:rPr>
              <a:t>Nationalbank</a:t>
            </a:r>
            <a:r>
              <a:rPr lang="sk-SK" dirty="0">
                <a:solidFill>
                  <a:schemeClr val="bg1"/>
                </a:solidFill>
              </a:rPr>
              <a:t> </a:t>
            </a:r>
            <a:endParaRPr lang="sk-SK" dirty="0"/>
          </a:p>
        </p:txBody>
      </p:sp>
      <p:sp>
        <p:nvSpPr>
          <p:cNvPr id="3" name="Zástupný symbol obsahu 2"/>
          <p:cNvSpPr>
            <a:spLocks noGrp="1"/>
          </p:cNvSpPr>
          <p:nvPr>
            <p:ph idx="1"/>
          </p:nvPr>
        </p:nvSpPr>
        <p:spPr>
          <a:solidFill>
            <a:schemeClr val="tx2"/>
          </a:solidFill>
        </p:spPr>
        <p:txBody>
          <a:bodyPr>
            <a:normAutofit lnSpcReduction="10000"/>
          </a:bodyPr>
          <a:lstStyle/>
          <a:p>
            <a:r>
              <a:rPr lang="sk-SK" dirty="0">
                <a:solidFill>
                  <a:schemeClr val="bg1"/>
                </a:solidFill>
              </a:rPr>
              <a:t>Generálna rada má desať členov. Tvorí ju prezident, viceprezident a ďalších 8 členov. </a:t>
            </a:r>
          </a:p>
          <a:p>
            <a:r>
              <a:rPr lang="sk-SK" dirty="0" smtClean="0">
                <a:solidFill>
                  <a:schemeClr val="bg1"/>
                </a:solidFill>
              </a:rPr>
              <a:t>Prezident </a:t>
            </a:r>
            <a:r>
              <a:rPr lang="sk-SK" dirty="0">
                <a:solidFill>
                  <a:schemeClr val="bg1"/>
                </a:solidFill>
              </a:rPr>
              <a:t>a viceprezident uskutočňujú svoje funkcie odplatne, pričom výšku odplaty určuje generálna rada. </a:t>
            </a:r>
          </a:p>
          <a:p>
            <a:r>
              <a:rPr lang="sk-SK" dirty="0">
                <a:solidFill>
                  <a:schemeClr val="bg1"/>
                </a:solidFill>
              </a:rPr>
              <a:t>Ostatní členovia generálnej rady vykonávajú svoje funkcie bezodplatne.</a:t>
            </a:r>
          </a:p>
          <a:p>
            <a:r>
              <a:rPr lang="sk-SK" dirty="0">
                <a:solidFill>
                  <a:schemeClr val="bg1"/>
                </a:solidFill>
              </a:rPr>
              <a:t>Generálnu radu zvoláva spravidla raz mesačne jej prezident. </a:t>
            </a:r>
          </a:p>
          <a:p>
            <a:endParaRPr lang="sk-SK"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lstStyle/>
          <a:p>
            <a:r>
              <a:rPr lang="sk-SK" i="1" dirty="0" err="1">
                <a:solidFill>
                  <a:schemeClr val="bg1"/>
                </a:solidFill>
              </a:rPr>
              <a:t>Österreichische</a:t>
            </a:r>
            <a:r>
              <a:rPr lang="sk-SK" i="1" dirty="0">
                <a:solidFill>
                  <a:schemeClr val="bg1"/>
                </a:solidFill>
              </a:rPr>
              <a:t> </a:t>
            </a:r>
            <a:r>
              <a:rPr lang="sk-SK" i="1" dirty="0" err="1">
                <a:solidFill>
                  <a:schemeClr val="bg1"/>
                </a:solidFill>
              </a:rPr>
              <a:t>Nationalbank</a:t>
            </a:r>
            <a:r>
              <a:rPr lang="sk-SK" dirty="0">
                <a:solidFill>
                  <a:schemeClr val="bg1"/>
                </a:solidFill>
              </a:rPr>
              <a:t> </a:t>
            </a:r>
            <a:endParaRPr lang="sk-SK" dirty="0"/>
          </a:p>
        </p:txBody>
      </p:sp>
      <p:sp>
        <p:nvSpPr>
          <p:cNvPr id="3" name="Zástupný symbol obsahu 2"/>
          <p:cNvSpPr>
            <a:spLocks noGrp="1"/>
          </p:cNvSpPr>
          <p:nvPr>
            <p:ph idx="1"/>
          </p:nvPr>
        </p:nvSpPr>
        <p:spPr>
          <a:solidFill>
            <a:schemeClr val="tx2"/>
          </a:solidFill>
        </p:spPr>
        <p:txBody>
          <a:bodyPr>
            <a:normAutofit fontScale="92500" lnSpcReduction="20000"/>
          </a:bodyPr>
          <a:lstStyle/>
          <a:p>
            <a:r>
              <a:rPr lang="sk-SK" dirty="0">
                <a:solidFill>
                  <a:schemeClr val="bg1"/>
                </a:solidFill>
              </a:rPr>
              <a:t>Súhlas generálnej rady sa vyžaduje predovšetkým na </a:t>
            </a:r>
          </a:p>
          <a:p>
            <a:r>
              <a:rPr lang="sk-SK" dirty="0">
                <a:solidFill>
                  <a:schemeClr val="bg1"/>
                </a:solidFill>
              </a:rPr>
              <a:t>nadobudnutie, prevod a zaťaženie nehnuteľností,</a:t>
            </a:r>
          </a:p>
          <a:p>
            <a:r>
              <a:rPr lang="sk-SK" dirty="0">
                <a:solidFill>
                  <a:schemeClr val="bg1"/>
                </a:solidFill>
              </a:rPr>
              <a:t> zriadenie a zánik pobočiek, </a:t>
            </a:r>
          </a:p>
          <a:p>
            <a:r>
              <a:rPr lang="sk-SK" dirty="0">
                <a:solidFill>
                  <a:schemeClr val="bg1"/>
                </a:solidFill>
              </a:rPr>
              <a:t>nadobudnutie a prevod podielov, personálne obsadenie dozorných rád a výkonných orgánov spoločností, ktorých spoločníkom je rakúska centrálna banka, </a:t>
            </a:r>
          </a:p>
          <a:p>
            <a:r>
              <a:rPr lang="sk-SK" dirty="0">
                <a:solidFill>
                  <a:schemeClr val="bg1"/>
                </a:solidFill>
              </a:rPr>
              <a:t>menovanie funkcionárov druhej riadiacej úrovne v rakúskej centrálnej banke.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lstStyle/>
          <a:p>
            <a:r>
              <a:rPr lang="sk-SK" i="1" dirty="0" err="1">
                <a:solidFill>
                  <a:schemeClr val="bg1"/>
                </a:solidFill>
              </a:rPr>
              <a:t>Österreichische</a:t>
            </a:r>
            <a:r>
              <a:rPr lang="sk-SK" i="1" dirty="0">
                <a:solidFill>
                  <a:schemeClr val="bg1"/>
                </a:solidFill>
              </a:rPr>
              <a:t> </a:t>
            </a:r>
            <a:r>
              <a:rPr lang="sk-SK" i="1" dirty="0" err="1">
                <a:solidFill>
                  <a:schemeClr val="bg1"/>
                </a:solidFill>
              </a:rPr>
              <a:t>Nationalbank</a:t>
            </a:r>
            <a:r>
              <a:rPr lang="sk-SK" dirty="0">
                <a:solidFill>
                  <a:schemeClr val="bg1"/>
                </a:solidFill>
              </a:rPr>
              <a:t> </a:t>
            </a:r>
            <a:endParaRPr lang="sk-SK" dirty="0"/>
          </a:p>
        </p:txBody>
      </p:sp>
      <p:sp>
        <p:nvSpPr>
          <p:cNvPr id="3" name="Zástupný symbol obsahu 2"/>
          <p:cNvSpPr>
            <a:spLocks noGrp="1"/>
          </p:cNvSpPr>
          <p:nvPr>
            <p:ph idx="1"/>
          </p:nvPr>
        </p:nvSpPr>
        <p:spPr>
          <a:solidFill>
            <a:schemeClr val="tx2"/>
          </a:solidFill>
        </p:spPr>
        <p:txBody>
          <a:bodyPr/>
          <a:lstStyle/>
          <a:p>
            <a:r>
              <a:rPr lang="sk-SK" dirty="0">
                <a:solidFill>
                  <a:schemeClr val="bg1"/>
                </a:solidFill>
              </a:rPr>
              <a:t>Direktórium sa skladá z guvernéra, viceguvernéra a dvoch ďalších členov</a:t>
            </a:r>
          </a:p>
          <a:p>
            <a:r>
              <a:rPr lang="sk-SK" dirty="0">
                <a:solidFill>
                  <a:schemeClr val="bg1"/>
                </a:solidFill>
              </a:rPr>
              <a:t>Členov direktória menuje spolkový prezident na návrh spolkovej vlády na funkčné obdobie </a:t>
            </a:r>
            <a:r>
              <a:rPr lang="sk-SK" dirty="0" smtClean="0">
                <a:solidFill>
                  <a:schemeClr val="bg1"/>
                </a:solidFill>
              </a:rPr>
              <a:t>6 </a:t>
            </a:r>
            <a:r>
              <a:rPr lang="sk-SK" dirty="0">
                <a:solidFill>
                  <a:schemeClr val="bg1"/>
                </a:solidFill>
              </a:rPr>
              <a:t>rokov; opätovné vymenovanie je prípustné.</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a:off x="762000" y="304800"/>
            <a:ext cx="7458834" cy="646331"/>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2700000" scaled="1"/>
            <a:tileRect/>
          </a:gradFill>
          <a:effectLst>
            <a:outerShdw blurRad="50800" dist="38100" dir="5400000" algn="t" rotWithShape="0">
              <a:prstClr val="black">
                <a:alpha val="40000"/>
              </a:prstClr>
            </a:outerShdw>
          </a:effectLst>
        </p:spPr>
        <p:txBody>
          <a:bodyPr wrap="square" rtlCol="0">
            <a:spAutoFit/>
          </a:bodyPr>
          <a:lstStyle/>
          <a:p>
            <a:pPr algn="ctr"/>
            <a:r>
              <a:rPr lang="sk-SK" sz="3600" b="1" dirty="0">
                <a:solidFill>
                  <a:schemeClr val="bg1"/>
                </a:solidFill>
                <a:effectLst>
                  <a:outerShdw blurRad="38100" dist="38100" dir="2700000" algn="tl">
                    <a:srgbClr val="000000">
                      <a:alpha val="43137"/>
                    </a:srgbClr>
                  </a:outerShdw>
                </a:effectLst>
              </a:rPr>
              <a:t>Národná banka Slovenska</a:t>
            </a:r>
          </a:p>
        </p:txBody>
      </p:sp>
      <p:sp>
        <p:nvSpPr>
          <p:cNvPr id="6" name="Podnadpis 2"/>
          <p:cNvSpPr txBox="1">
            <a:spLocks/>
          </p:cNvSpPr>
          <p:nvPr/>
        </p:nvSpPr>
        <p:spPr>
          <a:xfrm>
            <a:off x="798414" y="2286000"/>
            <a:ext cx="7696200" cy="3962400"/>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2700000" scaled="1"/>
            <a:tileRect/>
          </a:gradFill>
          <a:ln>
            <a:solidFill>
              <a:schemeClr val="accent1"/>
            </a:solidFill>
          </a:ln>
          <a:effectLst>
            <a:glow rad="63500">
              <a:schemeClr val="accent1">
                <a:satMod val="175000"/>
                <a:alpha val="40000"/>
              </a:schemeClr>
            </a:glow>
            <a:outerShdw blurRad="50800" dist="38100" dir="5400000" algn="t" rotWithShape="0">
              <a:prstClr val="black">
                <a:alpha val="40000"/>
              </a:prstClr>
            </a:outerShdw>
          </a:effectLst>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sk-SK" dirty="0">
                <a:solidFill>
                  <a:schemeClr val="bg1"/>
                </a:solidFill>
              </a:rPr>
              <a:t>Centrálna banka Slovenskej republiky bola zriadená zákonom č. 566/1992 Zb. o Národnej banke Slovenska, ktorý nadobudol účinnosť 1.1.1993.</a:t>
            </a:r>
          </a:p>
          <a:p>
            <a:r>
              <a:rPr lang="sk-SK" dirty="0">
                <a:solidFill>
                  <a:schemeClr val="bg1"/>
                </a:solidFill>
              </a:rPr>
              <a:t>Národná banka Slovenska je od roku 2004 súčasťou Európskeho systému centrálnych</a:t>
            </a:r>
          </a:p>
          <a:p>
            <a:pPr marL="0" indent="0">
              <a:buNone/>
            </a:pPr>
            <a:r>
              <a:rPr lang="sk-SK" dirty="0">
                <a:solidFill>
                  <a:schemeClr val="bg1"/>
                </a:solidFill>
              </a:rPr>
              <a:t>    bánk a od roku 2009 aj súčasťou   </a:t>
            </a:r>
          </a:p>
          <a:p>
            <a:pPr marL="0" indent="0">
              <a:buNone/>
            </a:pPr>
            <a:r>
              <a:rPr lang="sk-SK">
                <a:solidFill>
                  <a:schemeClr val="bg1"/>
                </a:solidFill>
              </a:rPr>
              <a:t>    Eurosystému</a:t>
            </a:r>
            <a:r>
              <a:rPr lang="sk-SK" dirty="0">
                <a:solidFill>
                  <a:schemeClr val="bg1"/>
                </a:solidFill>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lstStyle/>
          <a:p>
            <a:r>
              <a:rPr lang="sk-SK" i="1" dirty="0" err="1">
                <a:solidFill>
                  <a:schemeClr val="bg1"/>
                </a:solidFill>
              </a:rPr>
              <a:t>Österreichische</a:t>
            </a:r>
            <a:r>
              <a:rPr lang="sk-SK" i="1" dirty="0">
                <a:solidFill>
                  <a:schemeClr val="bg1"/>
                </a:solidFill>
              </a:rPr>
              <a:t> </a:t>
            </a:r>
            <a:r>
              <a:rPr lang="sk-SK" i="1" dirty="0" err="1">
                <a:solidFill>
                  <a:schemeClr val="bg1"/>
                </a:solidFill>
              </a:rPr>
              <a:t>Nationalbank</a:t>
            </a:r>
            <a:r>
              <a:rPr lang="sk-SK" dirty="0">
                <a:solidFill>
                  <a:schemeClr val="bg1"/>
                </a:solidFill>
              </a:rPr>
              <a:t> </a:t>
            </a:r>
            <a:endParaRPr lang="sk-SK" dirty="0"/>
          </a:p>
        </p:txBody>
      </p:sp>
      <p:sp>
        <p:nvSpPr>
          <p:cNvPr id="3" name="Zástupný symbol obsahu 2"/>
          <p:cNvSpPr>
            <a:spLocks noGrp="1"/>
          </p:cNvSpPr>
          <p:nvPr>
            <p:ph idx="1"/>
          </p:nvPr>
        </p:nvSpPr>
        <p:spPr>
          <a:solidFill>
            <a:schemeClr val="tx2"/>
          </a:solidFill>
        </p:spPr>
        <p:txBody>
          <a:bodyPr/>
          <a:lstStyle/>
          <a:p>
            <a:r>
              <a:rPr lang="sk-SK" dirty="0">
                <a:solidFill>
                  <a:schemeClr val="bg1"/>
                </a:solidFill>
              </a:rPr>
              <a:t>Direktórium pravidelne, spravidla raz za mesiac, podáva generálnej rade ústne alebo písomné správy o priebehu a stave činnosti, ako aj o iných významných udalostiach, ktoré majú vplyv na činnosť a je oprávnená predkladať generálnej rade návrhy akéhokoľvek druhu</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lstStyle/>
          <a:p>
            <a:r>
              <a:rPr lang="sk-SK" i="1" dirty="0" err="1">
                <a:solidFill>
                  <a:schemeClr val="bg1"/>
                </a:solidFill>
              </a:rPr>
              <a:t>Österreichische</a:t>
            </a:r>
            <a:r>
              <a:rPr lang="sk-SK" i="1" dirty="0">
                <a:solidFill>
                  <a:schemeClr val="bg1"/>
                </a:solidFill>
              </a:rPr>
              <a:t> </a:t>
            </a:r>
            <a:r>
              <a:rPr lang="sk-SK" i="1" dirty="0" err="1">
                <a:solidFill>
                  <a:schemeClr val="bg1"/>
                </a:solidFill>
              </a:rPr>
              <a:t>Nationalbank</a:t>
            </a:r>
            <a:r>
              <a:rPr lang="sk-SK" dirty="0">
                <a:solidFill>
                  <a:schemeClr val="bg1"/>
                </a:solidFill>
              </a:rPr>
              <a:t> </a:t>
            </a:r>
            <a:endParaRPr lang="sk-SK" dirty="0"/>
          </a:p>
        </p:txBody>
      </p:sp>
      <p:sp>
        <p:nvSpPr>
          <p:cNvPr id="3" name="Zástupný symbol obsahu 2"/>
          <p:cNvSpPr>
            <a:spLocks noGrp="1"/>
          </p:cNvSpPr>
          <p:nvPr>
            <p:ph idx="1"/>
          </p:nvPr>
        </p:nvSpPr>
        <p:spPr>
          <a:solidFill>
            <a:schemeClr val="tx2"/>
          </a:solidFill>
        </p:spPr>
        <p:txBody>
          <a:bodyPr>
            <a:normAutofit/>
          </a:bodyPr>
          <a:lstStyle/>
          <a:p>
            <a:r>
              <a:rPr lang="sk-SK" dirty="0">
                <a:solidFill>
                  <a:schemeClr val="bg1"/>
                </a:solidFill>
              </a:rPr>
              <a:t>Riadne valné zhromaždenie sa koná počas prvých šiestich mesiacov každého hospodárskeho roka. Valnému zhromaždeniu predsedá predseda generálnej rady alebo v jeho neprítomnosti jeho zástupca. </a:t>
            </a:r>
            <a:endParaRPr lang="sk-SK" dirty="0" smtClean="0">
              <a:solidFill>
                <a:schemeClr val="bg1"/>
              </a:solidFill>
            </a:endParaRPr>
          </a:p>
          <a:p>
            <a:r>
              <a:rPr lang="sk-SK" dirty="0">
                <a:solidFill>
                  <a:schemeClr val="bg1"/>
                </a:solidFill>
              </a:rPr>
              <a:t>	</a:t>
            </a:r>
          </a:p>
          <a:p>
            <a:endParaRPr lang="sk-SK" dirty="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lstStyle/>
          <a:p>
            <a:r>
              <a:rPr lang="sk-SK" i="1" dirty="0" err="1" smtClean="0">
                <a:solidFill>
                  <a:schemeClr val="bg1"/>
                </a:solidFill>
              </a:rPr>
              <a:t>Österreichische</a:t>
            </a:r>
            <a:r>
              <a:rPr lang="sk-SK" i="1" dirty="0" smtClean="0">
                <a:solidFill>
                  <a:schemeClr val="bg1"/>
                </a:solidFill>
              </a:rPr>
              <a:t> </a:t>
            </a:r>
            <a:r>
              <a:rPr lang="sk-SK" i="1" dirty="0" err="1" smtClean="0">
                <a:solidFill>
                  <a:schemeClr val="bg1"/>
                </a:solidFill>
              </a:rPr>
              <a:t>Nationalbank</a:t>
            </a:r>
            <a:r>
              <a:rPr lang="sk-SK" dirty="0" smtClean="0">
                <a:solidFill>
                  <a:schemeClr val="bg1"/>
                </a:solidFill>
              </a:rPr>
              <a:t> </a:t>
            </a:r>
            <a:endParaRPr lang="sk-SK" dirty="0"/>
          </a:p>
        </p:txBody>
      </p:sp>
      <p:sp>
        <p:nvSpPr>
          <p:cNvPr id="3" name="Zástupný symbol obsahu 2"/>
          <p:cNvSpPr>
            <a:spLocks noGrp="1"/>
          </p:cNvSpPr>
          <p:nvPr>
            <p:ph idx="1"/>
          </p:nvPr>
        </p:nvSpPr>
        <p:spPr>
          <a:solidFill>
            <a:schemeClr val="tx2"/>
          </a:solidFill>
        </p:spPr>
        <p:txBody>
          <a:bodyPr/>
          <a:lstStyle/>
          <a:p>
            <a:r>
              <a:rPr lang="sk-SK" dirty="0" smtClean="0">
                <a:solidFill>
                  <a:schemeClr val="bg1"/>
                </a:solidFill>
              </a:rPr>
              <a:t>Do pôsobnosti  valného zhromaždenia patrí najmä:</a:t>
            </a:r>
          </a:p>
          <a:p>
            <a:r>
              <a:rPr lang="sk-SK" dirty="0" smtClean="0">
                <a:solidFill>
                  <a:schemeClr val="bg1"/>
                </a:solidFill>
              </a:rPr>
              <a:t>	1. prijatie správy generálnej rady o hospodárení za uplynulý hospodársky rok;</a:t>
            </a:r>
          </a:p>
          <a:p>
            <a:r>
              <a:rPr lang="sk-SK" dirty="0" smtClean="0">
                <a:solidFill>
                  <a:schemeClr val="bg1"/>
                </a:solidFill>
              </a:rPr>
              <a:t>	2. prijatie uznesení o rozdelení bilančného prebytku a určení zisku na rozdelenie;</a:t>
            </a:r>
          </a:p>
          <a:p>
            <a:endParaRPr lang="sk-SK"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lstStyle/>
          <a:p>
            <a:r>
              <a:rPr lang="sk-SK" i="1" dirty="0" err="1">
                <a:solidFill>
                  <a:schemeClr val="bg1"/>
                </a:solidFill>
              </a:rPr>
              <a:t>Österreichische</a:t>
            </a:r>
            <a:r>
              <a:rPr lang="sk-SK" i="1" dirty="0">
                <a:solidFill>
                  <a:schemeClr val="bg1"/>
                </a:solidFill>
              </a:rPr>
              <a:t> </a:t>
            </a:r>
            <a:r>
              <a:rPr lang="sk-SK" i="1" dirty="0" err="1">
                <a:solidFill>
                  <a:schemeClr val="bg1"/>
                </a:solidFill>
              </a:rPr>
              <a:t>Nationalbank</a:t>
            </a:r>
            <a:r>
              <a:rPr lang="sk-SK" dirty="0">
                <a:solidFill>
                  <a:schemeClr val="bg1"/>
                </a:solidFill>
              </a:rPr>
              <a:t> </a:t>
            </a:r>
            <a:endParaRPr lang="sk-SK" dirty="0"/>
          </a:p>
        </p:txBody>
      </p:sp>
      <p:sp>
        <p:nvSpPr>
          <p:cNvPr id="3" name="Zástupný symbol obsahu 2"/>
          <p:cNvSpPr>
            <a:spLocks noGrp="1"/>
          </p:cNvSpPr>
          <p:nvPr>
            <p:ph idx="1"/>
          </p:nvPr>
        </p:nvSpPr>
        <p:spPr>
          <a:solidFill>
            <a:schemeClr val="tx2"/>
          </a:solidFill>
        </p:spPr>
        <p:txBody>
          <a:bodyPr>
            <a:normAutofit/>
          </a:bodyPr>
          <a:lstStyle/>
          <a:p>
            <a:r>
              <a:rPr lang="sk-SK" dirty="0">
                <a:solidFill>
                  <a:schemeClr val="bg1"/>
                </a:solidFill>
              </a:rPr>
              <a:t>Rakúska </a:t>
            </a:r>
            <a:r>
              <a:rPr lang="sk-SK" dirty="0" err="1">
                <a:solidFill>
                  <a:schemeClr val="bg1"/>
                </a:solidFill>
              </a:rPr>
              <a:t>dohľadová</a:t>
            </a:r>
            <a:r>
              <a:rPr lang="sk-SK" dirty="0">
                <a:solidFill>
                  <a:schemeClr val="bg1"/>
                </a:solidFill>
              </a:rPr>
              <a:t> reforma sa zrealizovala s účinnosťou odo dňa 1.1.2008, pričom z organizačného hľadiska sa zachoval predchádzajúci duálny systém dohľadu, ktorý pozostával z </a:t>
            </a:r>
            <a:r>
              <a:rPr lang="sk-SK" i="1" dirty="0" err="1">
                <a:solidFill>
                  <a:schemeClr val="bg1"/>
                </a:solidFill>
              </a:rPr>
              <a:t>Finanzmarktaufsicht</a:t>
            </a:r>
            <a:r>
              <a:rPr lang="sk-SK" dirty="0">
                <a:solidFill>
                  <a:schemeClr val="bg1"/>
                </a:solidFill>
              </a:rPr>
              <a:t> ako integrovaného a nezávislého orgánu dohľadu nad všetkými finančnými inštitúciami a rakúskou centrálnou bankou ako autority zaoberajúcej sa bankovým dohľadom.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lstStyle/>
          <a:p>
            <a:r>
              <a:rPr lang="sk-SK" i="1" dirty="0" err="1">
                <a:solidFill>
                  <a:schemeClr val="bg1"/>
                </a:solidFill>
              </a:rPr>
              <a:t>Österreichische</a:t>
            </a:r>
            <a:r>
              <a:rPr lang="sk-SK" i="1" dirty="0">
                <a:solidFill>
                  <a:schemeClr val="bg1"/>
                </a:solidFill>
              </a:rPr>
              <a:t> </a:t>
            </a:r>
            <a:r>
              <a:rPr lang="sk-SK" i="1" dirty="0" err="1">
                <a:solidFill>
                  <a:schemeClr val="bg1"/>
                </a:solidFill>
              </a:rPr>
              <a:t>Nationalbank</a:t>
            </a:r>
            <a:r>
              <a:rPr lang="sk-SK" dirty="0">
                <a:solidFill>
                  <a:schemeClr val="bg1"/>
                </a:solidFill>
              </a:rPr>
              <a:t> </a:t>
            </a:r>
            <a:endParaRPr lang="sk-SK" dirty="0"/>
          </a:p>
        </p:txBody>
      </p:sp>
      <p:sp>
        <p:nvSpPr>
          <p:cNvPr id="3" name="Zástupný symbol obsahu 2"/>
          <p:cNvSpPr>
            <a:spLocks noGrp="1"/>
          </p:cNvSpPr>
          <p:nvPr>
            <p:ph idx="1"/>
          </p:nvPr>
        </p:nvSpPr>
        <p:spPr>
          <a:solidFill>
            <a:schemeClr val="tx2"/>
          </a:solidFill>
        </p:spPr>
        <p:txBody>
          <a:bodyPr/>
          <a:lstStyle/>
          <a:p>
            <a:r>
              <a:rPr lang="sk-SK" dirty="0">
                <a:solidFill>
                  <a:schemeClr val="bg1"/>
                </a:solidFill>
              </a:rPr>
              <a:t>FMA predstavuje príslušný orgán bankového dohľadu v Rakúsku a rakúska centrálna banka je poverená ekonomickou analýzou a dohľadom na mieste v sektore bankovníctva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normAutofit/>
          </a:bodyPr>
          <a:lstStyle/>
          <a:p>
            <a:r>
              <a:rPr lang="sk-SK" sz="3200" b="1" dirty="0" err="1">
                <a:solidFill>
                  <a:schemeClr val="bg1"/>
                </a:solidFill>
              </a:rPr>
              <a:t>Banca</a:t>
            </a:r>
            <a:r>
              <a:rPr lang="sk-SK" sz="3200" b="1" dirty="0">
                <a:solidFill>
                  <a:schemeClr val="bg1"/>
                </a:solidFill>
              </a:rPr>
              <a:t> </a:t>
            </a:r>
            <a:r>
              <a:rPr lang="sk-SK" sz="3200" b="1" dirty="0" err="1" smtClean="0">
                <a:solidFill>
                  <a:schemeClr val="bg1"/>
                </a:solidFill>
              </a:rPr>
              <a:t>d´Italia</a:t>
            </a:r>
            <a:r>
              <a:rPr lang="sk-SK" sz="3200" b="1" dirty="0" smtClean="0">
                <a:solidFill>
                  <a:schemeClr val="bg1"/>
                </a:solidFill>
              </a:rPr>
              <a:t> – Talianska centrálna banka</a:t>
            </a:r>
            <a:endParaRPr lang="sk-SK" sz="3200" dirty="0">
              <a:solidFill>
                <a:schemeClr val="bg1"/>
              </a:solidFill>
            </a:endParaRPr>
          </a:p>
        </p:txBody>
      </p:sp>
      <p:sp>
        <p:nvSpPr>
          <p:cNvPr id="3" name="Zástupný symbol obsahu 2"/>
          <p:cNvSpPr>
            <a:spLocks noGrp="1"/>
          </p:cNvSpPr>
          <p:nvPr>
            <p:ph idx="1"/>
          </p:nvPr>
        </p:nvSpPr>
        <p:spPr>
          <a:solidFill>
            <a:schemeClr val="tx2"/>
          </a:solidFill>
        </p:spPr>
        <p:txBody>
          <a:bodyPr>
            <a:normAutofit/>
          </a:bodyPr>
          <a:lstStyle/>
          <a:p>
            <a:pPr lvl="0"/>
            <a:r>
              <a:rPr lang="sk-SK" sz="2200" dirty="0">
                <a:solidFill>
                  <a:schemeClr val="bg1"/>
                </a:solidFill>
              </a:rPr>
              <a:t>založená v auguste 1893 v rámci celkovej reorganizácie emisných inštitúcií v Taliansku, </a:t>
            </a:r>
          </a:p>
          <a:p>
            <a:pPr lvl="0"/>
            <a:r>
              <a:rPr lang="sk-SK" sz="2200" dirty="0">
                <a:solidFill>
                  <a:schemeClr val="bg1"/>
                </a:solidFill>
              </a:rPr>
              <a:t>počas takmer </a:t>
            </a:r>
            <a:r>
              <a:rPr lang="sk-SK" sz="2200" b="1" dirty="0">
                <a:solidFill>
                  <a:schemeClr val="bg1"/>
                </a:solidFill>
              </a:rPr>
              <a:t>130 ročnej histórie</a:t>
            </a:r>
            <a:r>
              <a:rPr lang="sk-SK" sz="2200" dirty="0">
                <a:solidFill>
                  <a:schemeClr val="bg1"/>
                </a:solidFill>
              </a:rPr>
              <a:t> prešla právna úprava banky viacerými zmenami:</a:t>
            </a:r>
          </a:p>
          <a:p>
            <a:pPr lvl="1"/>
            <a:r>
              <a:rPr lang="sk-SK" sz="2200" dirty="0">
                <a:solidFill>
                  <a:schemeClr val="bg1"/>
                </a:solidFill>
              </a:rPr>
              <a:t>1926 - </a:t>
            </a:r>
            <a:r>
              <a:rPr lang="sk-SK" sz="2200" dirty="0" err="1">
                <a:solidFill>
                  <a:schemeClr val="bg1"/>
                </a:solidFill>
              </a:rPr>
              <a:t>Banca</a:t>
            </a:r>
            <a:r>
              <a:rPr lang="sk-SK" sz="2200" dirty="0">
                <a:solidFill>
                  <a:schemeClr val="bg1"/>
                </a:solidFill>
              </a:rPr>
              <a:t> </a:t>
            </a:r>
            <a:r>
              <a:rPr lang="sk-SK" sz="2200" dirty="0" err="1">
                <a:solidFill>
                  <a:schemeClr val="bg1"/>
                </a:solidFill>
              </a:rPr>
              <a:t>d'Italia</a:t>
            </a:r>
            <a:r>
              <a:rPr lang="sk-SK" sz="2200" dirty="0">
                <a:solidFill>
                  <a:schemeClr val="bg1"/>
                </a:solidFill>
              </a:rPr>
              <a:t> sa stala jedinou inštitúciou oprávnenou vydávať bankovky a boli jej zverené právomoci dohľadu nad ostatnými </a:t>
            </a:r>
            <a:r>
              <a:rPr lang="sk-SK" sz="2200" dirty="0" smtClean="0">
                <a:solidFill>
                  <a:schemeClr val="bg1"/>
                </a:solidFill>
              </a:rPr>
              <a:t>bankami, </a:t>
            </a:r>
            <a:endParaRPr lang="sk-SK" sz="2200" dirty="0">
              <a:solidFill>
                <a:schemeClr val="bg1"/>
              </a:solidFill>
            </a:endParaRPr>
          </a:p>
          <a:p>
            <a:pPr lvl="1"/>
            <a:r>
              <a:rPr lang="sk-SK" sz="2200" dirty="0">
                <a:solidFill>
                  <a:schemeClr val="bg1"/>
                </a:solidFill>
              </a:rPr>
              <a:t>1936 - prijatý tzv. „zákon o bankách“, ktorý upravoval pôsobenie bánk vrátane centrálnej </a:t>
            </a:r>
            <a:r>
              <a:rPr lang="sk-SK" sz="2200" dirty="0" smtClean="0">
                <a:solidFill>
                  <a:schemeClr val="bg1"/>
                </a:solidFill>
              </a:rPr>
              <a:t>banky</a:t>
            </a:r>
            <a:r>
              <a:rPr lang="sk-SK" sz="2200" dirty="0">
                <a:solidFill>
                  <a:schemeClr val="bg1"/>
                </a:solidFill>
              </a:rPr>
              <a:t>,</a:t>
            </a:r>
            <a:endParaRPr lang="sk-SK" sz="2200" dirty="0">
              <a:solidFill>
                <a:schemeClr val="bg1"/>
              </a:solidFill>
            </a:endParaRPr>
          </a:p>
          <a:p>
            <a:pPr lvl="1"/>
            <a:r>
              <a:rPr lang="sk-SK" sz="2200" dirty="0">
                <a:solidFill>
                  <a:schemeClr val="bg1"/>
                </a:solidFill>
              </a:rPr>
              <a:t>1993 </a:t>
            </a:r>
            <a:r>
              <a:rPr lang="sk-SK" sz="2200" dirty="0" smtClean="0">
                <a:solidFill>
                  <a:schemeClr val="bg1"/>
                </a:solidFill>
              </a:rPr>
              <a:t>- prijatá </a:t>
            </a:r>
            <a:r>
              <a:rPr lang="sk-SK" sz="2200" dirty="0">
                <a:solidFill>
                  <a:schemeClr val="bg1"/>
                </a:solidFill>
              </a:rPr>
              <a:t>novela zákona o bankách, ktorá sa premietla do súčasného </a:t>
            </a:r>
            <a:r>
              <a:rPr lang="sk-SK" sz="2200" dirty="0" smtClean="0">
                <a:solidFill>
                  <a:schemeClr val="bg1"/>
                </a:solidFill>
              </a:rPr>
              <a:t>Konsolidovaného  </a:t>
            </a:r>
            <a:r>
              <a:rPr lang="sk-SK" sz="2200" dirty="0">
                <a:solidFill>
                  <a:schemeClr val="bg1"/>
                </a:solidFill>
              </a:rPr>
              <a:t>zákon o bankách a </a:t>
            </a:r>
            <a:r>
              <a:rPr lang="sk-SK" sz="2200" dirty="0" smtClean="0">
                <a:solidFill>
                  <a:schemeClr val="bg1"/>
                </a:solidFill>
              </a:rPr>
              <a:t>úveroch. </a:t>
            </a:r>
            <a:endParaRPr lang="sk-SK" sz="2200" dirty="0">
              <a:solidFill>
                <a:schemeClr val="bg1"/>
              </a:solidFill>
            </a:endParaRPr>
          </a:p>
        </p:txBody>
      </p:sp>
    </p:spTree>
    <p:extLst>
      <p:ext uri="{BB962C8B-B14F-4D97-AF65-F5344CB8AC3E}">
        <p14:creationId xmlns:p14="http://schemas.microsoft.com/office/powerpoint/2010/main" val="6052046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normAutofit/>
          </a:bodyPr>
          <a:lstStyle/>
          <a:p>
            <a:r>
              <a:rPr lang="sk-SK" sz="2800" b="1" dirty="0" err="1">
                <a:solidFill>
                  <a:schemeClr val="bg1"/>
                </a:solidFill>
              </a:rPr>
              <a:t>Banca</a:t>
            </a:r>
            <a:r>
              <a:rPr lang="sk-SK" sz="2800" b="1" dirty="0">
                <a:solidFill>
                  <a:schemeClr val="bg1"/>
                </a:solidFill>
              </a:rPr>
              <a:t> </a:t>
            </a:r>
            <a:r>
              <a:rPr lang="sk-SK" sz="2800" b="1" dirty="0" err="1" smtClean="0">
                <a:solidFill>
                  <a:schemeClr val="bg1"/>
                </a:solidFill>
              </a:rPr>
              <a:t>d´Italia</a:t>
            </a:r>
            <a:r>
              <a:rPr lang="sk-SK" sz="2800" b="1" dirty="0" smtClean="0">
                <a:solidFill>
                  <a:schemeClr val="bg1"/>
                </a:solidFill>
              </a:rPr>
              <a:t> – </a:t>
            </a:r>
            <a:r>
              <a:rPr lang="sk-SK" sz="2800" b="1" dirty="0">
                <a:solidFill>
                  <a:schemeClr val="bg1"/>
                </a:solidFill>
              </a:rPr>
              <a:t>člen Eurosystému</a:t>
            </a:r>
            <a:endParaRPr lang="sk-SK" sz="2800" dirty="0">
              <a:solidFill>
                <a:schemeClr val="bg1"/>
              </a:solidFill>
            </a:endParaRPr>
          </a:p>
        </p:txBody>
      </p:sp>
      <p:sp>
        <p:nvSpPr>
          <p:cNvPr id="3" name="Zástupný symbol obsahu 2"/>
          <p:cNvSpPr>
            <a:spLocks noGrp="1"/>
          </p:cNvSpPr>
          <p:nvPr>
            <p:ph idx="1"/>
          </p:nvPr>
        </p:nvSpPr>
        <p:spPr>
          <a:solidFill>
            <a:schemeClr val="tx2"/>
          </a:solidFill>
        </p:spPr>
        <p:txBody>
          <a:bodyPr>
            <a:normAutofit/>
          </a:bodyPr>
          <a:lstStyle/>
          <a:p>
            <a:pPr lvl="0"/>
            <a:r>
              <a:rPr lang="sk-SK" sz="2000" dirty="0">
                <a:solidFill>
                  <a:schemeClr val="bg1"/>
                </a:solidFill>
              </a:rPr>
              <a:t>Centrálna banka Talianska ako zakladajúceho člena ES je súčasťou ESCB a Eurosystému, </a:t>
            </a:r>
          </a:p>
          <a:p>
            <a:pPr lvl="0"/>
            <a:r>
              <a:rPr lang="sk-SK" sz="2000" dirty="0">
                <a:solidFill>
                  <a:schemeClr val="bg1"/>
                </a:solidFill>
              </a:rPr>
              <a:t>Taliansko v súlade s kritériami stanovenými Maastrichtskou zmluvou patrilo do prvej skupiny krajín, ktoré v roku 1999 prijali euro ako svoju menu,</a:t>
            </a:r>
          </a:p>
          <a:p>
            <a:pPr lvl="0"/>
            <a:r>
              <a:rPr lang="sk-SK" sz="2000" dirty="0" err="1">
                <a:solidFill>
                  <a:schemeClr val="bg1"/>
                </a:solidFill>
              </a:rPr>
              <a:t>Banca</a:t>
            </a:r>
            <a:r>
              <a:rPr lang="sk-SK" sz="2000" dirty="0">
                <a:solidFill>
                  <a:schemeClr val="bg1"/>
                </a:solidFill>
              </a:rPr>
              <a:t> </a:t>
            </a:r>
            <a:r>
              <a:rPr lang="sk-SK" sz="2000" dirty="0" err="1">
                <a:solidFill>
                  <a:schemeClr val="bg1"/>
                </a:solidFill>
              </a:rPr>
              <a:t>d´Italia</a:t>
            </a:r>
            <a:r>
              <a:rPr lang="sk-SK" sz="2000" dirty="0">
                <a:solidFill>
                  <a:schemeClr val="bg1"/>
                </a:solidFill>
              </a:rPr>
              <a:t> od 1. januára 2002 vydáva eurobankovky, zodpovedá za riadenie obehu a boj proti falšovaniu,</a:t>
            </a:r>
          </a:p>
          <a:p>
            <a:pPr lvl="0"/>
            <a:r>
              <a:rPr lang="sk-SK" sz="2000" dirty="0">
                <a:solidFill>
                  <a:schemeClr val="bg1"/>
                </a:solidFill>
              </a:rPr>
              <a:t> v zmysle článku 105 Zmluvy o </a:t>
            </a:r>
            <a:r>
              <a:rPr lang="sk-SK" sz="2000" dirty="0" smtClean="0">
                <a:solidFill>
                  <a:schemeClr val="bg1"/>
                </a:solidFill>
              </a:rPr>
              <a:t>fungovaní EÚ </a:t>
            </a:r>
            <a:r>
              <a:rPr lang="sk-SK" sz="2000" dirty="0">
                <a:solidFill>
                  <a:schemeClr val="bg1"/>
                </a:solidFill>
              </a:rPr>
              <a:t>sa zameriava na zabezpečenie cenovej stability,</a:t>
            </a:r>
          </a:p>
          <a:p>
            <a:pPr lvl="0"/>
            <a:r>
              <a:rPr lang="sk-SK" sz="2000" dirty="0">
                <a:solidFill>
                  <a:schemeClr val="bg1"/>
                </a:solidFill>
              </a:rPr>
              <a:t>prispieva k rozhodovaniu o menovej politike Eurosystému prostredníctvom účasti guvernéra v Rade guvernérov Európskej centrálnej banky. </a:t>
            </a:r>
          </a:p>
        </p:txBody>
      </p:sp>
    </p:spTree>
    <p:extLst>
      <p:ext uri="{BB962C8B-B14F-4D97-AF65-F5344CB8AC3E}">
        <p14:creationId xmlns:p14="http://schemas.microsoft.com/office/powerpoint/2010/main" val="17761417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normAutofit/>
          </a:bodyPr>
          <a:lstStyle/>
          <a:p>
            <a:r>
              <a:rPr lang="sk-SK" sz="2800" b="1" dirty="0" err="1">
                <a:solidFill>
                  <a:schemeClr val="bg1"/>
                </a:solidFill>
              </a:rPr>
              <a:t>Banca</a:t>
            </a:r>
            <a:r>
              <a:rPr lang="sk-SK" sz="2800" b="1" dirty="0">
                <a:solidFill>
                  <a:schemeClr val="bg1"/>
                </a:solidFill>
              </a:rPr>
              <a:t> </a:t>
            </a:r>
            <a:r>
              <a:rPr lang="sk-SK" sz="2800" b="1" dirty="0" err="1" smtClean="0">
                <a:solidFill>
                  <a:schemeClr val="bg1"/>
                </a:solidFill>
              </a:rPr>
              <a:t>d´Italia</a:t>
            </a:r>
            <a:r>
              <a:rPr lang="sk-SK" sz="2800" b="1" dirty="0" smtClean="0">
                <a:solidFill>
                  <a:schemeClr val="bg1"/>
                </a:solidFill>
              </a:rPr>
              <a:t> – </a:t>
            </a:r>
            <a:r>
              <a:rPr lang="sk-SK" sz="2800" b="1" dirty="0">
                <a:solidFill>
                  <a:schemeClr val="bg1"/>
                </a:solidFill>
              </a:rPr>
              <a:t>Organizačná štruktúra</a:t>
            </a:r>
            <a:endParaRPr lang="sk-SK" sz="2800" dirty="0">
              <a:solidFill>
                <a:schemeClr val="bg1"/>
              </a:solidFill>
            </a:endParaRPr>
          </a:p>
        </p:txBody>
      </p:sp>
      <p:sp>
        <p:nvSpPr>
          <p:cNvPr id="3" name="Zástupný symbol obsahu 2"/>
          <p:cNvSpPr>
            <a:spLocks noGrp="1"/>
          </p:cNvSpPr>
          <p:nvPr>
            <p:ph idx="1"/>
          </p:nvPr>
        </p:nvSpPr>
        <p:spPr>
          <a:solidFill>
            <a:schemeClr val="tx2"/>
          </a:solidFill>
        </p:spPr>
        <p:txBody>
          <a:bodyPr>
            <a:noAutofit/>
          </a:bodyPr>
          <a:lstStyle/>
          <a:p>
            <a:pPr marL="0" indent="0">
              <a:buNone/>
            </a:pPr>
            <a:r>
              <a:rPr lang="sk-SK" sz="1800" dirty="0">
                <a:solidFill>
                  <a:schemeClr val="bg1"/>
                </a:solidFill>
              </a:rPr>
              <a:t>Organizačná štruktúra banky reflektuje 3 oblasti </a:t>
            </a:r>
            <a:r>
              <a:rPr lang="sk-SK" sz="1800" dirty="0" smtClean="0">
                <a:solidFill>
                  <a:schemeClr val="bg1"/>
                </a:solidFill>
              </a:rPr>
              <a:t>administratívy: </a:t>
            </a:r>
          </a:p>
          <a:p>
            <a:pPr marL="0" indent="0">
              <a:buNone/>
            </a:pPr>
            <a:r>
              <a:rPr lang="sk-SK" sz="1800" dirty="0" smtClean="0">
                <a:solidFill>
                  <a:schemeClr val="bg1"/>
                </a:solidFill>
              </a:rPr>
              <a:t>       medzinárodnú</a:t>
            </a:r>
            <a:r>
              <a:rPr lang="sk-SK" sz="1800" dirty="0">
                <a:solidFill>
                  <a:schemeClr val="bg1"/>
                </a:solidFill>
              </a:rPr>
              <a:t>, národnú a miestnu.</a:t>
            </a:r>
          </a:p>
          <a:p>
            <a:pPr marL="0" indent="0">
              <a:buNone/>
            </a:pPr>
            <a:endParaRPr lang="sk-SK" sz="1800" dirty="0">
              <a:solidFill>
                <a:schemeClr val="bg1"/>
              </a:solidFill>
            </a:endParaRPr>
          </a:p>
          <a:p>
            <a:pPr marL="0" indent="0">
              <a:buNone/>
            </a:pPr>
            <a:r>
              <a:rPr lang="sk-SK" sz="1800" b="1" dirty="0">
                <a:solidFill>
                  <a:schemeClr val="bg1"/>
                </a:solidFill>
              </a:rPr>
              <a:t>Miestna administratíva:</a:t>
            </a:r>
            <a:endParaRPr lang="sk-SK" sz="1800" dirty="0">
              <a:solidFill>
                <a:schemeClr val="bg1"/>
              </a:solidFill>
            </a:endParaRPr>
          </a:p>
          <a:p>
            <a:pPr lvl="0"/>
            <a:r>
              <a:rPr lang="sk-SK" sz="1800" dirty="0">
                <a:solidFill>
                  <a:schemeClr val="bg1"/>
                </a:solidFill>
              </a:rPr>
              <a:t> je rozdelená na pobočky, ktoré sa nachádzajú v hlavných mestách regiónov a niektorých hlavných mestách provincií,</a:t>
            </a:r>
          </a:p>
          <a:p>
            <a:pPr lvl="0"/>
            <a:r>
              <a:rPr lang="sk-SK" sz="1800" dirty="0">
                <a:solidFill>
                  <a:schemeClr val="bg1"/>
                </a:solidFill>
              </a:rPr>
              <a:t>pobočky zabezpečujú:</a:t>
            </a:r>
          </a:p>
          <a:p>
            <a:pPr lvl="1"/>
            <a:r>
              <a:rPr lang="sk-SK" sz="1800" dirty="0">
                <a:solidFill>
                  <a:schemeClr val="bg1"/>
                </a:solidFill>
              </a:rPr>
              <a:t>štátnu pokladničnú službu, </a:t>
            </a:r>
          </a:p>
          <a:p>
            <a:pPr lvl="1"/>
            <a:r>
              <a:rPr lang="sk-SK" sz="1800" dirty="0">
                <a:solidFill>
                  <a:schemeClr val="bg1"/>
                </a:solidFill>
              </a:rPr>
              <a:t>vykonávajú úlohy súvisiace s bankovým a finančným dohľadom, ochranou klientov bankových a finančných sprostredkovateľov, peňažným obehom a platobným systémom, </a:t>
            </a:r>
          </a:p>
          <a:p>
            <a:pPr lvl="1"/>
            <a:r>
              <a:rPr lang="sk-SK" sz="1800" dirty="0">
                <a:solidFill>
                  <a:schemeClr val="bg1"/>
                </a:solidFill>
              </a:rPr>
              <a:t>zaoberajú sa ekonomickými analýzami a štatistickými prieskumami na miestnej úrovni.</a:t>
            </a:r>
          </a:p>
        </p:txBody>
      </p:sp>
    </p:spTree>
    <p:extLst>
      <p:ext uri="{BB962C8B-B14F-4D97-AF65-F5344CB8AC3E}">
        <p14:creationId xmlns:p14="http://schemas.microsoft.com/office/powerpoint/2010/main" val="1720638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normAutofit/>
          </a:bodyPr>
          <a:lstStyle/>
          <a:p>
            <a:r>
              <a:rPr lang="sk-SK" sz="2800" b="1" dirty="0" err="1">
                <a:solidFill>
                  <a:schemeClr val="bg1"/>
                </a:solidFill>
              </a:rPr>
              <a:t>Banca</a:t>
            </a:r>
            <a:r>
              <a:rPr lang="sk-SK" sz="2800" b="1" dirty="0">
                <a:solidFill>
                  <a:schemeClr val="bg1"/>
                </a:solidFill>
              </a:rPr>
              <a:t> </a:t>
            </a:r>
            <a:r>
              <a:rPr lang="sk-SK" sz="2800" b="1" dirty="0" err="1" smtClean="0">
                <a:solidFill>
                  <a:schemeClr val="bg1"/>
                </a:solidFill>
              </a:rPr>
              <a:t>d´Italia</a:t>
            </a:r>
            <a:r>
              <a:rPr lang="sk-SK" sz="2800" b="1" dirty="0" smtClean="0">
                <a:solidFill>
                  <a:schemeClr val="bg1"/>
                </a:solidFill>
              </a:rPr>
              <a:t> – </a:t>
            </a:r>
            <a:r>
              <a:rPr lang="sk-SK" sz="2800" b="1" dirty="0">
                <a:solidFill>
                  <a:schemeClr val="bg1"/>
                </a:solidFill>
              </a:rPr>
              <a:t>Organizačná štruktúra</a:t>
            </a:r>
            <a:endParaRPr lang="sk-SK" sz="2800" dirty="0">
              <a:solidFill>
                <a:schemeClr val="bg1"/>
              </a:solidFill>
            </a:endParaRPr>
          </a:p>
        </p:txBody>
      </p:sp>
      <p:sp>
        <p:nvSpPr>
          <p:cNvPr id="3" name="Zástupný symbol obsahu 2"/>
          <p:cNvSpPr>
            <a:spLocks noGrp="1"/>
          </p:cNvSpPr>
          <p:nvPr>
            <p:ph idx="1"/>
          </p:nvPr>
        </p:nvSpPr>
        <p:spPr>
          <a:solidFill>
            <a:schemeClr val="tx2"/>
          </a:solidFill>
        </p:spPr>
        <p:txBody>
          <a:bodyPr>
            <a:noAutofit/>
          </a:bodyPr>
          <a:lstStyle/>
          <a:p>
            <a:pPr marL="0" indent="0">
              <a:buNone/>
            </a:pPr>
            <a:r>
              <a:rPr lang="sk-SK" sz="1800" b="1" dirty="0">
                <a:solidFill>
                  <a:schemeClr val="bg1"/>
                </a:solidFill>
              </a:rPr>
              <a:t>Ústredná administratíva:</a:t>
            </a:r>
            <a:endParaRPr lang="sk-SK" sz="1800" dirty="0">
              <a:solidFill>
                <a:schemeClr val="bg1"/>
              </a:solidFill>
            </a:endParaRPr>
          </a:p>
          <a:p>
            <a:pPr lvl="0"/>
            <a:r>
              <a:rPr lang="sk-SK" sz="1800" dirty="0">
                <a:solidFill>
                  <a:schemeClr val="bg1"/>
                </a:solidFill>
              </a:rPr>
              <a:t>formuluje a vykonáva strategické, riadiace a prevádzkové usmernenia.</a:t>
            </a:r>
          </a:p>
          <a:p>
            <a:endParaRPr lang="sk-SK" sz="1800" dirty="0">
              <a:solidFill>
                <a:schemeClr val="bg1"/>
              </a:solidFill>
            </a:endParaRPr>
          </a:p>
          <a:p>
            <a:pPr marL="0" indent="0">
              <a:buNone/>
            </a:pPr>
            <a:r>
              <a:rPr lang="sk-SK" sz="1800" b="1" dirty="0">
                <a:solidFill>
                  <a:schemeClr val="bg1"/>
                </a:solidFill>
              </a:rPr>
              <a:t>Medzinárodná administratíva:</a:t>
            </a:r>
            <a:endParaRPr lang="sk-SK" sz="1800" dirty="0">
              <a:solidFill>
                <a:schemeClr val="bg1"/>
              </a:solidFill>
            </a:endParaRPr>
          </a:p>
          <a:p>
            <a:pPr lvl="0"/>
            <a:r>
              <a:rPr lang="sk-SK" sz="1800" dirty="0">
                <a:solidFill>
                  <a:schemeClr val="bg1"/>
                </a:solidFill>
              </a:rPr>
              <a:t> delegácie v Londýne, New Yorku a Tokiu </a:t>
            </a:r>
          </a:p>
          <a:p>
            <a:pPr lvl="0"/>
            <a:r>
              <a:rPr lang="sk-SK" sz="1800" dirty="0">
                <a:solidFill>
                  <a:schemeClr val="bg1"/>
                </a:solidFill>
              </a:rPr>
              <a:t>finanční atašé prítomní </a:t>
            </a:r>
            <a:r>
              <a:rPr lang="sk-SK" sz="1800" dirty="0" smtClean="0">
                <a:solidFill>
                  <a:schemeClr val="bg1"/>
                </a:solidFill>
              </a:rPr>
              <a:t>vo viacerých </a:t>
            </a:r>
            <a:r>
              <a:rPr lang="sk-SK" sz="1800" dirty="0">
                <a:solidFill>
                  <a:schemeClr val="bg1"/>
                </a:solidFill>
              </a:rPr>
              <a:t>diplomatických zastúpeniach.</a:t>
            </a:r>
          </a:p>
          <a:p>
            <a:endParaRPr lang="sk-SK" sz="1800" dirty="0">
              <a:solidFill>
                <a:schemeClr val="bg1"/>
              </a:solidFill>
            </a:endParaRPr>
          </a:p>
          <a:p>
            <a:pPr marL="0" lvl="0" indent="0">
              <a:buNone/>
            </a:pPr>
            <a:r>
              <a:rPr lang="sk-SK" sz="1800" b="1" dirty="0" smtClean="0">
                <a:solidFill>
                  <a:schemeClr val="bg1"/>
                </a:solidFill>
              </a:rPr>
              <a:t>Finančná </a:t>
            </a:r>
            <a:r>
              <a:rPr lang="sk-SK" sz="1800" b="1" dirty="0">
                <a:solidFill>
                  <a:schemeClr val="bg1"/>
                </a:solidFill>
              </a:rPr>
              <a:t>spravodajská jednotka pre Taliansko</a:t>
            </a:r>
            <a:r>
              <a:rPr lang="sk-SK" sz="1800" dirty="0">
                <a:solidFill>
                  <a:schemeClr val="bg1"/>
                </a:solidFill>
              </a:rPr>
              <a:t> (</a:t>
            </a:r>
            <a:r>
              <a:rPr lang="sk-SK" sz="1800" dirty="0" smtClean="0">
                <a:solidFill>
                  <a:schemeClr val="bg1"/>
                </a:solidFill>
              </a:rPr>
              <a:t>FIU)</a:t>
            </a:r>
          </a:p>
          <a:p>
            <a:pPr lvl="0"/>
            <a:r>
              <a:rPr lang="sk-SK" sz="1800" dirty="0">
                <a:solidFill>
                  <a:schemeClr val="bg1"/>
                </a:solidFill>
              </a:rPr>
              <a:t>osobitné autonómne postavenie</a:t>
            </a:r>
          </a:p>
          <a:p>
            <a:pPr lvl="0"/>
            <a:r>
              <a:rPr lang="sk-SK" sz="1800" dirty="0">
                <a:solidFill>
                  <a:schemeClr val="bg1"/>
                </a:solidFill>
              </a:rPr>
              <a:t>plní úlohy v oblasti prevencie prania špinavých peňazí a financovania terorizmu.</a:t>
            </a:r>
          </a:p>
          <a:p>
            <a:pPr marL="0" lvl="0" indent="0">
              <a:buNone/>
            </a:pPr>
            <a:endParaRPr lang="sk-SK" sz="1800" dirty="0" smtClean="0"/>
          </a:p>
        </p:txBody>
      </p:sp>
    </p:spTree>
    <p:extLst>
      <p:ext uri="{BB962C8B-B14F-4D97-AF65-F5344CB8AC3E}">
        <p14:creationId xmlns:p14="http://schemas.microsoft.com/office/powerpoint/2010/main" val="33173558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normAutofit/>
          </a:bodyPr>
          <a:lstStyle/>
          <a:p>
            <a:r>
              <a:rPr lang="sk-SK" sz="2800" b="1" dirty="0" err="1">
                <a:solidFill>
                  <a:schemeClr val="bg1"/>
                </a:solidFill>
              </a:rPr>
              <a:t>Banca</a:t>
            </a:r>
            <a:r>
              <a:rPr lang="sk-SK" sz="2800" b="1" dirty="0">
                <a:solidFill>
                  <a:schemeClr val="bg1"/>
                </a:solidFill>
              </a:rPr>
              <a:t> </a:t>
            </a:r>
            <a:r>
              <a:rPr lang="sk-SK" sz="2800" b="1" dirty="0" err="1" smtClean="0">
                <a:solidFill>
                  <a:schemeClr val="bg1"/>
                </a:solidFill>
              </a:rPr>
              <a:t>d´Italia</a:t>
            </a:r>
            <a:r>
              <a:rPr lang="sk-SK" sz="2800" b="1" dirty="0" smtClean="0">
                <a:solidFill>
                  <a:schemeClr val="bg1"/>
                </a:solidFill>
              </a:rPr>
              <a:t> – Orgány</a:t>
            </a:r>
            <a:endParaRPr lang="sk-SK" sz="2800" dirty="0">
              <a:solidFill>
                <a:schemeClr val="bg1"/>
              </a:solidFill>
            </a:endParaRPr>
          </a:p>
        </p:txBody>
      </p:sp>
      <p:sp>
        <p:nvSpPr>
          <p:cNvPr id="3" name="Zástupný symbol obsahu 2"/>
          <p:cNvSpPr>
            <a:spLocks noGrp="1"/>
          </p:cNvSpPr>
          <p:nvPr>
            <p:ph idx="1"/>
          </p:nvPr>
        </p:nvSpPr>
        <p:spPr>
          <a:solidFill>
            <a:schemeClr val="tx2"/>
          </a:solidFill>
        </p:spPr>
        <p:txBody>
          <a:bodyPr>
            <a:noAutofit/>
          </a:bodyPr>
          <a:lstStyle/>
          <a:p>
            <a:pPr marL="0" indent="0">
              <a:buNone/>
            </a:pPr>
            <a:r>
              <a:rPr lang="sk-SK" sz="2200" dirty="0">
                <a:solidFill>
                  <a:schemeClr val="bg1"/>
                </a:solidFill>
              </a:rPr>
              <a:t>Riadenie banky je založené na zásadách samostatnosti a nezávislosti. </a:t>
            </a:r>
          </a:p>
          <a:p>
            <a:pPr marL="0" indent="0">
              <a:buNone/>
            </a:pPr>
            <a:r>
              <a:rPr lang="sk-SK" sz="2200" dirty="0">
                <a:solidFill>
                  <a:schemeClr val="bg1"/>
                </a:solidFill>
              </a:rPr>
              <a:t>V súlade s ustanoveniami štatútu sú riadením poverené tieto ústredné orgány: </a:t>
            </a:r>
          </a:p>
          <a:p>
            <a:pPr lvl="0"/>
            <a:r>
              <a:rPr lang="sk-SK" sz="2200" dirty="0">
                <a:solidFill>
                  <a:schemeClr val="bg1"/>
                </a:solidFill>
              </a:rPr>
              <a:t>valné zhromaždenie, </a:t>
            </a:r>
          </a:p>
          <a:p>
            <a:pPr lvl="0"/>
            <a:r>
              <a:rPr lang="sk-SK" sz="2200" dirty="0">
                <a:solidFill>
                  <a:schemeClr val="bg1"/>
                </a:solidFill>
              </a:rPr>
              <a:t>direktórium, </a:t>
            </a:r>
          </a:p>
          <a:p>
            <a:pPr lvl="0"/>
            <a:r>
              <a:rPr lang="sk-SK" sz="2200" dirty="0">
                <a:solidFill>
                  <a:schemeClr val="bg1"/>
                </a:solidFill>
              </a:rPr>
              <a:t>generálna </a:t>
            </a:r>
            <a:r>
              <a:rPr lang="sk-SK" sz="2200" dirty="0" smtClean="0">
                <a:solidFill>
                  <a:schemeClr val="bg1"/>
                </a:solidFill>
              </a:rPr>
              <a:t>rada </a:t>
            </a:r>
            <a:r>
              <a:rPr lang="sk-SK" sz="2200" i="1" dirty="0" smtClean="0">
                <a:solidFill>
                  <a:schemeClr val="bg1"/>
                </a:solidFill>
              </a:rPr>
              <a:t>(</a:t>
            </a:r>
            <a:r>
              <a:rPr lang="sk-SK" sz="2200" i="1" dirty="0" err="1" smtClean="0">
                <a:solidFill>
                  <a:schemeClr val="bg1"/>
                </a:solidFill>
              </a:rPr>
              <a:t>il</a:t>
            </a:r>
            <a:r>
              <a:rPr lang="sk-SK" sz="2200" i="1" dirty="0" smtClean="0">
                <a:solidFill>
                  <a:schemeClr val="bg1"/>
                </a:solidFill>
              </a:rPr>
              <a:t> </a:t>
            </a:r>
            <a:r>
              <a:rPr lang="sk-SK" sz="2200" i="1" dirty="0" err="1" smtClean="0">
                <a:solidFill>
                  <a:schemeClr val="bg1"/>
                </a:solidFill>
              </a:rPr>
              <a:t>consiglio</a:t>
            </a:r>
            <a:r>
              <a:rPr lang="sk-SK" sz="2200" i="1" dirty="0" smtClean="0">
                <a:solidFill>
                  <a:schemeClr val="bg1"/>
                </a:solidFill>
              </a:rPr>
              <a:t> </a:t>
            </a:r>
            <a:r>
              <a:rPr lang="sk-SK" sz="2200" i="1" dirty="0" err="1" smtClean="0">
                <a:solidFill>
                  <a:schemeClr val="bg1"/>
                </a:solidFill>
              </a:rPr>
              <a:t>superiore</a:t>
            </a:r>
            <a:r>
              <a:rPr lang="sk-SK" sz="2200" i="1" dirty="0" smtClean="0">
                <a:solidFill>
                  <a:schemeClr val="bg1"/>
                </a:solidFill>
              </a:rPr>
              <a:t>)</a:t>
            </a:r>
            <a:endParaRPr lang="sk-SK" sz="2200" dirty="0">
              <a:solidFill>
                <a:schemeClr val="bg1"/>
              </a:solidFill>
            </a:endParaRPr>
          </a:p>
          <a:p>
            <a:pPr lvl="0"/>
            <a:r>
              <a:rPr lang="sk-SK" sz="2200" dirty="0">
                <a:solidFill>
                  <a:schemeClr val="bg1"/>
                </a:solidFill>
              </a:rPr>
              <a:t>rada </a:t>
            </a:r>
            <a:r>
              <a:rPr lang="sk-SK" sz="2200" dirty="0" smtClean="0">
                <a:solidFill>
                  <a:schemeClr val="bg1"/>
                </a:solidFill>
              </a:rPr>
              <a:t>audítorov </a:t>
            </a:r>
            <a:r>
              <a:rPr lang="sk-SK" sz="2200" i="1" dirty="0" smtClean="0">
                <a:solidFill>
                  <a:schemeClr val="bg1"/>
                </a:solidFill>
              </a:rPr>
              <a:t>(</a:t>
            </a:r>
            <a:r>
              <a:rPr lang="sk-SK" sz="2200" i="1" dirty="0" err="1" smtClean="0">
                <a:solidFill>
                  <a:schemeClr val="bg1"/>
                </a:solidFill>
              </a:rPr>
              <a:t>il</a:t>
            </a:r>
            <a:r>
              <a:rPr lang="sk-SK" sz="2200" i="1" dirty="0" smtClean="0">
                <a:solidFill>
                  <a:schemeClr val="bg1"/>
                </a:solidFill>
              </a:rPr>
              <a:t> </a:t>
            </a:r>
            <a:r>
              <a:rPr lang="sk-SK" sz="2200" i="1" dirty="0" err="1" smtClean="0">
                <a:solidFill>
                  <a:schemeClr val="bg1"/>
                </a:solidFill>
              </a:rPr>
              <a:t>collegio</a:t>
            </a:r>
            <a:r>
              <a:rPr lang="sk-SK" sz="2200" i="1" dirty="0" smtClean="0">
                <a:solidFill>
                  <a:schemeClr val="bg1"/>
                </a:solidFill>
              </a:rPr>
              <a:t> </a:t>
            </a:r>
            <a:r>
              <a:rPr lang="sk-SK" sz="2200" i="1" dirty="0" err="1" smtClean="0">
                <a:solidFill>
                  <a:schemeClr val="bg1"/>
                </a:solidFill>
              </a:rPr>
              <a:t>sindacale</a:t>
            </a:r>
            <a:r>
              <a:rPr lang="sk-SK" sz="2200" i="1" dirty="0" smtClean="0">
                <a:solidFill>
                  <a:schemeClr val="bg1"/>
                </a:solidFill>
              </a:rPr>
              <a:t>),</a:t>
            </a:r>
            <a:r>
              <a:rPr lang="sk-SK" sz="2200" dirty="0" smtClean="0">
                <a:solidFill>
                  <a:schemeClr val="bg1"/>
                </a:solidFill>
              </a:rPr>
              <a:t> </a:t>
            </a:r>
            <a:endParaRPr lang="sk-SK" sz="2200" dirty="0">
              <a:solidFill>
                <a:schemeClr val="bg1"/>
              </a:solidFill>
            </a:endParaRPr>
          </a:p>
          <a:p>
            <a:pPr lvl="0"/>
            <a:r>
              <a:rPr lang="sk-SK" sz="2200" dirty="0">
                <a:solidFill>
                  <a:schemeClr val="bg1"/>
                </a:solidFill>
              </a:rPr>
              <a:t>guvernér, </a:t>
            </a:r>
          </a:p>
          <a:p>
            <a:pPr lvl="0"/>
            <a:r>
              <a:rPr lang="sk-SK" sz="2200" dirty="0">
                <a:solidFill>
                  <a:schemeClr val="bg1"/>
                </a:solidFill>
              </a:rPr>
              <a:t>generálny riaditeľ a </a:t>
            </a:r>
          </a:p>
          <a:p>
            <a:r>
              <a:rPr lang="sk-SK" sz="2200" dirty="0">
                <a:solidFill>
                  <a:schemeClr val="bg1"/>
                </a:solidFill>
              </a:rPr>
              <a:t>traja zástupcovia generálneho </a:t>
            </a:r>
            <a:r>
              <a:rPr lang="sk-SK" sz="2200" dirty="0" smtClean="0">
                <a:solidFill>
                  <a:schemeClr val="bg1"/>
                </a:solidFill>
              </a:rPr>
              <a:t>riaditeľa.</a:t>
            </a:r>
            <a:endParaRPr lang="sk-SK" sz="2200" dirty="0" smtClean="0">
              <a:solidFill>
                <a:schemeClr val="bg1"/>
              </a:solidFill>
            </a:endParaRPr>
          </a:p>
        </p:txBody>
      </p:sp>
    </p:spTree>
    <p:extLst>
      <p:ext uri="{BB962C8B-B14F-4D97-AF65-F5344CB8AC3E}">
        <p14:creationId xmlns:p14="http://schemas.microsoft.com/office/powerpoint/2010/main" val="2609073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lokTextu 4"/>
          <p:cNvSpPr txBox="1"/>
          <p:nvPr/>
        </p:nvSpPr>
        <p:spPr>
          <a:xfrm>
            <a:off x="762000" y="304800"/>
            <a:ext cx="7458834" cy="646331"/>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2700000" scaled="1"/>
            <a:tileRect/>
          </a:gradFill>
          <a:effectLst>
            <a:outerShdw blurRad="50800" dist="38100" dir="5400000" algn="t" rotWithShape="0">
              <a:prstClr val="black">
                <a:alpha val="40000"/>
              </a:prstClr>
            </a:outerShdw>
          </a:effectLst>
        </p:spPr>
        <p:txBody>
          <a:bodyPr wrap="square" rtlCol="0">
            <a:spAutoFit/>
          </a:bodyPr>
          <a:lstStyle/>
          <a:p>
            <a:pPr algn="ctr"/>
            <a:r>
              <a:rPr lang="sk-SK" sz="3600" b="1" dirty="0">
                <a:solidFill>
                  <a:schemeClr val="bg1"/>
                </a:solidFill>
                <a:effectLst>
                  <a:outerShdw blurRad="38100" dist="38100" dir="2700000" algn="tl">
                    <a:srgbClr val="000000">
                      <a:alpha val="43137"/>
                    </a:srgbClr>
                  </a:outerShdw>
                </a:effectLst>
              </a:rPr>
              <a:t>Národná banka Slovenska</a:t>
            </a:r>
          </a:p>
        </p:txBody>
      </p:sp>
      <p:sp>
        <p:nvSpPr>
          <p:cNvPr id="6" name="Podnadpis 2"/>
          <p:cNvSpPr txBox="1">
            <a:spLocks/>
          </p:cNvSpPr>
          <p:nvPr/>
        </p:nvSpPr>
        <p:spPr>
          <a:xfrm>
            <a:off x="509124" y="2322414"/>
            <a:ext cx="7964586" cy="4191000"/>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2700000" scaled="1"/>
            <a:tileRect/>
          </a:gradFill>
          <a:ln>
            <a:solidFill>
              <a:schemeClr val="accent1"/>
            </a:solidFill>
          </a:ln>
          <a:effectLst>
            <a:glow rad="63500">
              <a:schemeClr val="accent1">
                <a:satMod val="175000"/>
                <a:alpha val="40000"/>
              </a:schemeClr>
            </a:glow>
            <a:outerShdw blurRad="50800" dist="38100" dir="5400000" algn="t" rotWithShape="0">
              <a:prstClr val="black">
                <a:alpha val="40000"/>
              </a:prstClr>
            </a:outerShdw>
          </a:effectLst>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sk-SK" dirty="0">
                <a:solidFill>
                  <a:schemeClr val="bg1"/>
                </a:solidFill>
              </a:rPr>
              <a:t>NBS je právnickou osobou so sídlom v Bratislave; nezapisuje do obchodného registra.</a:t>
            </a:r>
          </a:p>
          <a:p>
            <a:pPr marL="0" indent="0">
              <a:buNone/>
            </a:pPr>
            <a:endParaRPr lang="sk-SK" dirty="0">
              <a:solidFill>
                <a:schemeClr val="bg1"/>
              </a:solidFill>
            </a:endParaRPr>
          </a:p>
          <a:p>
            <a:r>
              <a:rPr lang="sk-SK" dirty="0">
                <a:solidFill>
                  <a:schemeClr val="bg1"/>
                </a:solidFill>
              </a:rPr>
              <a:t>Najvyšším orgánom NBS je Banková rada NBS, ktorá určuje zásady postupu NBS a jej organizačných zložiek pri uskutočňovaní spoločnej európskej menovej politiky a zásady výkonu a organizáciu výkonu dohľadu nad finančným trhom a vo veciach dohľadu zvereného NBS rozhoduje v rozsahu a spôsobom podľa zákona o dohľade nad finančným trhom.</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normAutofit/>
          </a:bodyPr>
          <a:lstStyle/>
          <a:p>
            <a:r>
              <a:rPr lang="sk-SK" sz="2800" b="1" dirty="0" err="1">
                <a:solidFill>
                  <a:schemeClr val="bg1"/>
                </a:solidFill>
              </a:rPr>
              <a:t>Banca</a:t>
            </a:r>
            <a:r>
              <a:rPr lang="sk-SK" sz="2800" b="1" dirty="0">
                <a:solidFill>
                  <a:schemeClr val="bg1"/>
                </a:solidFill>
              </a:rPr>
              <a:t> </a:t>
            </a:r>
            <a:r>
              <a:rPr lang="sk-SK" sz="2800" b="1" dirty="0" err="1" smtClean="0">
                <a:solidFill>
                  <a:schemeClr val="bg1"/>
                </a:solidFill>
              </a:rPr>
              <a:t>d´Italia</a:t>
            </a:r>
            <a:r>
              <a:rPr lang="sk-SK" sz="2800" b="1" dirty="0" smtClean="0">
                <a:solidFill>
                  <a:schemeClr val="bg1"/>
                </a:solidFill>
              </a:rPr>
              <a:t> – </a:t>
            </a:r>
            <a:r>
              <a:rPr lang="sk-SK" sz="2800" b="1" dirty="0">
                <a:solidFill>
                  <a:schemeClr val="bg1"/>
                </a:solidFill>
              </a:rPr>
              <a:t>Valné zhromaždenie</a:t>
            </a:r>
            <a:endParaRPr lang="sk-SK" sz="2800" dirty="0">
              <a:solidFill>
                <a:schemeClr val="bg1"/>
              </a:solidFill>
            </a:endParaRPr>
          </a:p>
        </p:txBody>
      </p:sp>
      <p:sp>
        <p:nvSpPr>
          <p:cNvPr id="3" name="Zástupný symbol obsahu 2"/>
          <p:cNvSpPr>
            <a:spLocks noGrp="1"/>
          </p:cNvSpPr>
          <p:nvPr>
            <p:ph idx="1"/>
          </p:nvPr>
        </p:nvSpPr>
        <p:spPr>
          <a:solidFill>
            <a:schemeClr val="tx2"/>
          </a:solidFill>
        </p:spPr>
        <p:txBody>
          <a:bodyPr>
            <a:noAutofit/>
          </a:bodyPr>
          <a:lstStyle/>
          <a:p>
            <a:r>
              <a:rPr lang="sk-SK" sz="2100" dirty="0">
                <a:solidFill>
                  <a:schemeClr val="bg1"/>
                </a:solidFill>
              </a:rPr>
              <a:t>Valné zhromaždenie je tvorené akcionármi </a:t>
            </a:r>
            <a:r>
              <a:rPr lang="sk-SK" sz="2100" dirty="0" err="1">
                <a:solidFill>
                  <a:schemeClr val="bg1"/>
                </a:solidFill>
              </a:rPr>
              <a:t>Banca</a:t>
            </a:r>
            <a:r>
              <a:rPr lang="sk-SK" sz="2100" dirty="0">
                <a:solidFill>
                  <a:schemeClr val="bg1"/>
                </a:solidFill>
              </a:rPr>
              <a:t> </a:t>
            </a:r>
            <a:r>
              <a:rPr lang="sk-SK" sz="2100" dirty="0" err="1">
                <a:solidFill>
                  <a:schemeClr val="bg1"/>
                </a:solidFill>
              </a:rPr>
              <a:t>d´Italia</a:t>
            </a:r>
            <a:r>
              <a:rPr lang="sk-SK" sz="2100" dirty="0">
                <a:solidFill>
                  <a:schemeClr val="bg1"/>
                </a:solidFill>
              </a:rPr>
              <a:t>.</a:t>
            </a:r>
          </a:p>
          <a:p>
            <a:r>
              <a:rPr lang="sk-SK" sz="2100" dirty="0">
                <a:solidFill>
                  <a:schemeClr val="bg1"/>
                </a:solidFill>
              </a:rPr>
              <a:t>Základné imanie banky je vo výške 7 500 000 </a:t>
            </a:r>
            <a:r>
              <a:rPr lang="sk-SK" sz="2100" dirty="0" err="1">
                <a:solidFill>
                  <a:schemeClr val="bg1"/>
                </a:solidFill>
              </a:rPr>
              <a:t>000</a:t>
            </a:r>
            <a:r>
              <a:rPr lang="sk-SK" sz="2100" dirty="0">
                <a:solidFill>
                  <a:schemeClr val="bg1"/>
                </a:solidFill>
              </a:rPr>
              <a:t> eur a je rozvrhnuté na akcie na meno s nominálnou hodnotou jednej akcie 25 000 eur.</a:t>
            </a:r>
          </a:p>
          <a:p>
            <a:r>
              <a:rPr lang="sk-SK" sz="2100" dirty="0">
                <a:solidFill>
                  <a:schemeClr val="bg1"/>
                </a:solidFill>
              </a:rPr>
              <a:t>Akcionármi Centrálnej banky Talianska môžu byť:</a:t>
            </a:r>
          </a:p>
          <a:p>
            <a:pPr lvl="1"/>
            <a:r>
              <a:rPr lang="sk-SK" sz="2100" dirty="0">
                <a:solidFill>
                  <a:schemeClr val="bg1"/>
                </a:solidFill>
              </a:rPr>
              <a:t>banky, </a:t>
            </a:r>
          </a:p>
          <a:p>
            <a:pPr lvl="1"/>
            <a:r>
              <a:rPr lang="sk-SK" sz="2100" dirty="0">
                <a:solidFill>
                  <a:schemeClr val="bg1"/>
                </a:solidFill>
              </a:rPr>
              <a:t>poisťovne a zaisťovne so sídlom a ústrednou správou v Taliansku; </a:t>
            </a:r>
          </a:p>
          <a:p>
            <a:pPr lvl="1"/>
            <a:r>
              <a:rPr lang="sk-SK" sz="2100" dirty="0">
                <a:solidFill>
                  <a:schemeClr val="bg1"/>
                </a:solidFill>
              </a:rPr>
              <a:t>nadácie podľa článku 27 legislatívneho dekrétu č. 153 zo 17. mája 1999; </a:t>
            </a:r>
          </a:p>
          <a:p>
            <a:pPr lvl="1"/>
            <a:r>
              <a:rPr lang="sk-SK" sz="2100" dirty="0">
                <a:solidFill>
                  <a:schemeClr val="bg1"/>
                </a:solidFill>
              </a:rPr>
              <a:t>inštitúcie sociálneho zabezpečenia a poistenia a dôchodkové fondy so sídlom v Taliansku zriadené podľa článku 4 ods. 1 legislatívneho dekrétu č. 252 z 5. decembra 2005.</a:t>
            </a:r>
          </a:p>
        </p:txBody>
      </p:sp>
    </p:spTree>
    <p:extLst>
      <p:ext uri="{BB962C8B-B14F-4D97-AF65-F5344CB8AC3E}">
        <p14:creationId xmlns:p14="http://schemas.microsoft.com/office/powerpoint/2010/main" val="10609691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normAutofit/>
          </a:bodyPr>
          <a:lstStyle/>
          <a:p>
            <a:r>
              <a:rPr lang="sk-SK" sz="2800" b="1" dirty="0" err="1">
                <a:solidFill>
                  <a:schemeClr val="bg1"/>
                </a:solidFill>
              </a:rPr>
              <a:t>Banca</a:t>
            </a:r>
            <a:r>
              <a:rPr lang="sk-SK" sz="2800" b="1" dirty="0">
                <a:solidFill>
                  <a:schemeClr val="bg1"/>
                </a:solidFill>
              </a:rPr>
              <a:t> </a:t>
            </a:r>
            <a:r>
              <a:rPr lang="sk-SK" sz="2800" b="1" dirty="0" err="1" smtClean="0">
                <a:solidFill>
                  <a:schemeClr val="bg1"/>
                </a:solidFill>
              </a:rPr>
              <a:t>d´Italia</a:t>
            </a:r>
            <a:r>
              <a:rPr lang="sk-SK" sz="2800" b="1" dirty="0" smtClean="0">
                <a:solidFill>
                  <a:schemeClr val="bg1"/>
                </a:solidFill>
              </a:rPr>
              <a:t> – </a:t>
            </a:r>
            <a:r>
              <a:rPr lang="sk-SK" sz="2800" b="1" dirty="0">
                <a:solidFill>
                  <a:schemeClr val="bg1"/>
                </a:solidFill>
              </a:rPr>
              <a:t>riadne a mimoriadne zasadnutie valného zhromaždenia</a:t>
            </a:r>
            <a:endParaRPr lang="sk-SK" sz="2800" dirty="0">
              <a:solidFill>
                <a:schemeClr val="bg1"/>
              </a:solidFill>
            </a:endParaRPr>
          </a:p>
        </p:txBody>
      </p:sp>
      <p:sp>
        <p:nvSpPr>
          <p:cNvPr id="3" name="Zástupný symbol obsahu 2"/>
          <p:cNvSpPr>
            <a:spLocks noGrp="1"/>
          </p:cNvSpPr>
          <p:nvPr>
            <p:ph idx="1"/>
          </p:nvPr>
        </p:nvSpPr>
        <p:spPr>
          <a:solidFill>
            <a:schemeClr val="tx2"/>
          </a:solidFill>
        </p:spPr>
        <p:txBody>
          <a:bodyPr>
            <a:noAutofit/>
          </a:bodyPr>
          <a:lstStyle/>
          <a:p>
            <a:pPr lvl="0"/>
            <a:r>
              <a:rPr lang="sk-SK" sz="2000" dirty="0">
                <a:solidFill>
                  <a:schemeClr val="bg1"/>
                </a:solidFill>
              </a:rPr>
              <a:t>K</a:t>
            </a:r>
            <a:r>
              <a:rPr lang="sk-SK" sz="2000" dirty="0" smtClean="0">
                <a:solidFill>
                  <a:schemeClr val="bg1"/>
                </a:solidFill>
              </a:rPr>
              <a:t>aždoročne</a:t>
            </a:r>
            <a:r>
              <a:rPr lang="sk-SK" sz="2000" dirty="0">
                <a:solidFill>
                  <a:schemeClr val="bg1"/>
                </a:solidFill>
              </a:rPr>
              <a:t>, najneskôr 31. marca sa koná riadne zasadnutie valného zhromaždenia akcionárov </a:t>
            </a:r>
            <a:r>
              <a:rPr lang="sk-SK" sz="2000" dirty="0" err="1">
                <a:solidFill>
                  <a:schemeClr val="bg1"/>
                </a:solidFill>
              </a:rPr>
              <a:t>Banca</a:t>
            </a:r>
            <a:r>
              <a:rPr lang="sk-SK" sz="2000" dirty="0">
                <a:solidFill>
                  <a:schemeClr val="bg1"/>
                </a:solidFill>
              </a:rPr>
              <a:t> </a:t>
            </a:r>
            <a:r>
              <a:rPr lang="sk-SK" sz="2000" dirty="0" err="1">
                <a:solidFill>
                  <a:schemeClr val="bg1"/>
                </a:solidFill>
              </a:rPr>
              <a:t>d´Italia</a:t>
            </a:r>
            <a:r>
              <a:rPr lang="sk-SK" sz="2000" dirty="0">
                <a:solidFill>
                  <a:schemeClr val="bg1"/>
                </a:solidFill>
              </a:rPr>
              <a:t>, </a:t>
            </a:r>
          </a:p>
          <a:p>
            <a:pPr lvl="0"/>
            <a:r>
              <a:rPr lang="sk-SK" sz="2000" dirty="0">
                <a:solidFill>
                  <a:schemeClr val="bg1"/>
                </a:solidFill>
              </a:rPr>
              <a:t>predmetom zasadnutia je prijímanie uznesení o:</a:t>
            </a:r>
          </a:p>
          <a:p>
            <a:pPr lvl="1"/>
            <a:r>
              <a:rPr lang="sk-SK" sz="2000" dirty="0">
                <a:solidFill>
                  <a:schemeClr val="bg1"/>
                </a:solidFill>
              </a:rPr>
              <a:t>schválení účtovnej závierky, </a:t>
            </a:r>
          </a:p>
          <a:p>
            <a:pPr lvl="1"/>
            <a:r>
              <a:rPr lang="sk-SK" sz="2000" dirty="0">
                <a:solidFill>
                  <a:schemeClr val="bg1"/>
                </a:solidFill>
              </a:rPr>
              <a:t>rozdelení čistého zisku podľa článku 38 stanov, </a:t>
            </a:r>
          </a:p>
          <a:p>
            <a:pPr lvl="1"/>
            <a:r>
              <a:rPr lang="sk-SK" sz="2000" dirty="0">
                <a:solidFill>
                  <a:schemeClr val="bg1"/>
                </a:solidFill>
              </a:rPr>
              <a:t>vymenovaní </a:t>
            </a:r>
            <a:r>
              <a:rPr lang="sk-SK" sz="2000" dirty="0" smtClean="0">
                <a:solidFill>
                  <a:schemeClr val="bg1"/>
                </a:solidFill>
              </a:rPr>
              <a:t>audítorov </a:t>
            </a:r>
            <a:r>
              <a:rPr lang="sk-SK" sz="2000" dirty="0">
                <a:solidFill>
                  <a:schemeClr val="bg1"/>
                </a:solidFill>
              </a:rPr>
              <a:t>a predsedu rady </a:t>
            </a:r>
            <a:r>
              <a:rPr lang="sk-SK" sz="2000" dirty="0" smtClean="0">
                <a:solidFill>
                  <a:schemeClr val="bg1"/>
                </a:solidFill>
              </a:rPr>
              <a:t>audítorov</a:t>
            </a:r>
            <a:r>
              <a:rPr lang="sk-SK" sz="2000" dirty="0">
                <a:solidFill>
                  <a:schemeClr val="bg1"/>
                </a:solidFill>
              </a:rPr>
              <a:t>,</a:t>
            </a:r>
          </a:p>
          <a:p>
            <a:pPr lvl="1"/>
            <a:r>
              <a:rPr lang="sk-SK" sz="2000" dirty="0" smtClean="0">
                <a:solidFill>
                  <a:schemeClr val="bg1"/>
                </a:solidFill>
              </a:rPr>
              <a:t>všetkých </a:t>
            </a:r>
            <a:r>
              <a:rPr lang="sk-SK" sz="2000" dirty="0">
                <a:solidFill>
                  <a:schemeClr val="bg1"/>
                </a:solidFill>
              </a:rPr>
              <a:t>ďalších záležitostiach, ktoré </a:t>
            </a:r>
            <a:r>
              <a:rPr lang="sk-SK" sz="2000" dirty="0" smtClean="0">
                <a:solidFill>
                  <a:schemeClr val="bg1"/>
                </a:solidFill>
              </a:rPr>
              <a:t>do </a:t>
            </a:r>
            <a:r>
              <a:rPr lang="sk-SK" sz="2000" dirty="0">
                <a:solidFill>
                  <a:schemeClr val="bg1"/>
                </a:solidFill>
              </a:rPr>
              <a:t>pôsobnosti </a:t>
            </a:r>
            <a:r>
              <a:rPr lang="sk-SK" sz="2000" dirty="0" smtClean="0">
                <a:solidFill>
                  <a:schemeClr val="bg1"/>
                </a:solidFill>
              </a:rPr>
              <a:t>valného zhromaždenia zverujú </a:t>
            </a:r>
            <a:r>
              <a:rPr lang="sk-SK" sz="2000" dirty="0">
                <a:solidFill>
                  <a:schemeClr val="bg1"/>
                </a:solidFill>
              </a:rPr>
              <a:t>stanovy. </a:t>
            </a:r>
          </a:p>
          <a:p>
            <a:endParaRPr lang="sk-SK" sz="2000" dirty="0">
              <a:solidFill>
                <a:schemeClr val="bg1"/>
              </a:solidFill>
            </a:endParaRPr>
          </a:p>
          <a:p>
            <a:pPr lvl="0"/>
            <a:r>
              <a:rPr lang="sk-SK" sz="2000" dirty="0">
                <a:solidFill>
                  <a:schemeClr val="bg1"/>
                </a:solidFill>
              </a:rPr>
              <a:t>Mimoriadne valné zhromaždenie rozhoduje o zmenách a doplneniach stanov banky.</a:t>
            </a:r>
          </a:p>
        </p:txBody>
      </p:sp>
    </p:spTree>
    <p:extLst>
      <p:ext uri="{BB962C8B-B14F-4D97-AF65-F5344CB8AC3E}">
        <p14:creationId xmlns:p14="http://schemas.microsoft.com/office/powerpoint/2010/main" val="23345627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normAutofit/>
          </a:bodyPr>
          <a:lstStyle/>
          <a:p>
            <a:r>
              <a:rPr lang="sk-SK" sz="2800" b="1" dirty="0" err="1" smtClean="0">
                <a:solidFill>
                  <a:schemeClr val="bg1"/>
                </a:solidFill>
              </a:rPr>
              <a:t>Banca</a:t>
            </a:r>
            <a:r>
              <a:rPr lang="sk-SK" sz="2800" b="1" dirty="0" smtClean="0">
                <a:solidFill>
                  <a:schemeClr val="bg1"/>
                </a:solidFill>
              </a:rPr>
              <a:t> </a:t>
            </a:r>
            <a:r>
              <a:rPr lang="sk-SK" sz="2800" b="1" dirty="0" err="1" smtClean="0">
                <a:solidFill>
                  <a:schemeClr val="bg1"/>
                </a:solidFill>
              </a:rPr>
              <a:t>d´Italia</a:t>
            </a:r>
            <a:r>
              <a:rPr lang="sk-SK" sz="2800" b="1" dirty="0" smtClean="0">
                <a:solidFill>
                  <a:schemeClr val="bg1"/>
                </a:solidFill>
              </a:rPr>
              <a:t> – Generálna </a:t>
            </a:r>
            <a:r>
              <a:rPr lang="sk-SK" sz="2800" b="1" dirty="0">
                <a:solidFill>
                  <a:schemeClr val="bg1"/>
                </a:solidFill>
              </a:rPr>
              <a:t>rada (</a:t>
            </a:r>
            <a:r>
              <a:rPr lang="sk-SK" sz="2800" b="1" i="1" dirty="0" err="1">
                <a:solidFill>
                  <a:schemeClr val="bg1"/>
                </a:solidFill>
              </a:rPr>
              <a:t>Consiglio</a:t>
            </a:r>
            <a:r>
              <a:rPr lang="sk-SK" sz="2800" b="1" i="1" dirty="0">
                <a:solidFill>
                  <a:schemeClr val="bg1"/>
                </a:solidFill>
              </a:rPr>
              <a:t> </a:t>
            </a:r>
            <a:r>
              <a:rPr lang="sk-SK" sz="2800" b="1" i="1" dirty="0" err="1">
                <a:solidFill>
                  <a:schemeClr val="bg1"/>
                </a:solidFill>
              </a:rPr>
              <a:t>superiore</a:t>
            </a:r>
            <a:r>
              <a:rPr lang="sk-SK" sz="2800" b="1" dirty="0">
                <a:solidFill>
                  <a:schemeClr val="bg1"/>
                </a:solidFill>
              </a:rPr>
              <a:t>)</a:t>
            </a:r>
            <a:endParaRPr lang="sk-SK" sz="2800" dirty="0">
              <a:solidFill>
                <a:schemeClr val="bg1"/>
              </a:solidFill>
            </a:endParaRPr>
          </a:p>
        </p:txBody>
      </p:sp>
      <p:sp>
        <p:nvSpPr>
          <p:cNvPr id="3" name="Zástupný symbol obsahu 2"/>
          <p:cNvSpPr>
            <a:spLocks noGrp="1"/>
          </p:cNvSpPr>
          <p:nvPr>
            <p:ph idx="1"/>
          </p:nvPr>
        </p:nvSpPr>
        <p:spPr>
          <a:solidFill>
            <a:schemeClr val="tx2"/>
          </a:solidFill>
        </p:spPr>
        <p:txBody>
          <a:bodyPr>
            <a:noAutofit/>
          </a:bodyPr>
          <a:lstStyle/>
          <a:p>
            <a:pPr lvl="0"/>
            <a:r>
              <a:rPr lang="sk-SK" sz="2200" dirty="0" smtClean="0">
                <a:solidFill>
                  <a:schemeClr val="bg1"/>
                </a:solidFill>
              </a:rPr>
              <a:t>Kolektívny orgán </a:t>
            </a:r>
            <a:r>
              <a:rPr lang="sk-SK" sz="2200" dirty="0">
                <a:solidFill>
                  <a:schemeClr val="bg1"/>
                </a:solidFill>
              </a:rPr>
              <a:t>zodpovedný za všeobecnú správu a dohľad nad riadením a vnútornou kontrolou banky,</a:t>
            </a:r>
          </a:p>
          <a:p>
            <a:r>
              <a:rPr lang="sk-SK" sz="2200" dirty="0">
                <a:solidFill>
                  <a:schemeClr val="bg1"/>
                </a:solidFill>
              </a:rPr>
              <a:t>Generálnu radu tvorí  guvernér a 13 radcov menovaných valným </a:t>
            </a:r>
            <a:r>
              <a:rPr lang="sk-SK" sz="2200" dirty="0" smtClean="0">
                <a:solidFill>
                  <a:schemeClr val="bg1"/>
                </a:solidFill>
              </a:rPr>
              <a:t>zhromaždením,</a:t>
            </a:r>
            <a:endParaRPr lang="sk-SK" sz="2200" dirty="0">
              <a:solidFill>
                <a:schemeClr val="bg1"/>
              </a:solidFill>
            </a:endParaRPr>
          </a:p>
          <a:p>
            <a:pPr lvl="0"/>
            <a:r>
              <a:rPr lang="sk-SK" sz="2200" dirty="0" smtClean="0">
                <a:solidFill>
                  <a:schemeClr val="bg1"/>
                </a:solidFill>
              </a:rPr>
              <a:t>Generálna rada:</a:t>
            </a:r>
          </a:p>
          <a:p>
            <a:pPr lvl="1"/>
            <a:r>
              <a:rPr lang="sk-SK" sz="2400" dirty="0" smtClean="0">
                <a:solidFill>
                  <a:schemeClr val="bg1"/>
                </a:solidFill>
              </a:rPr>
              <a:t>na </a:t>
            </a:r>
            <a:r>
              <a:rPr lang="sk-SK" sz="2400" dirty="0">
                <a:solidFill>
                  <a:schemeClr val="bg1"/>
                </a:solidFill>
              </a:rPr>
              <a:t>návrh guvernéra vymenúva generálneho </a:t>
            </a:r>
            <a:r>
              <a:rPr lang="sk-SK" sz="2400" dirty="0" smtClean="0">
                <a:solidFill>
                  <a:schemeClr val="bg1"/>
                </a:solidFill>
              </a:rPr>
              <a:t>riaditeľa banky </a:t>
            </a:r>
            <a:r>
              <a:rPr lang="sk-SK" sz="2400" dirty="0">
                <a:solidFill>
                  <a:schemeClr val="bg1"/>
                </a:solidFill>
              </a:rPr>
              <a:t>a zástupcov generálneho </a:t>
            </a:r>
            <a:r>
              <a:rPr lang="sk-SK" sz="2400" dirty="0" smtClean="0">
                <a:solidFill>
                  <a:schemeClr val="bg1"/>
                </a:solidFill>
              </a:rPr>
              <a:t>riaditeľa</a:t>
            </a:r>
            <a:endParaRPr lang="sk-SK" sz="2400" dirty="0">
              <a:solidFill>
                <a:schemeClr val="bg1"/>
              </a:solidFill>
            </a:endParaRPr>
          </a:p>
          <a:p>
            <a:pPr lvl="1"/>
            <a:r>
              <a:rPr lang="sk-SK" sz="2400" dirty="0">
                <a:solidFill>
                  <a:schemeClr val="bg1"/>
                </a:solidFill>
              </a:rPr>
              <a:t>prijíma uznesenia týkajúce sa územnej a všeobecnej organizačnej štruktúry banky, </a:t>
            </a:r>
          </a:p>
          <a:p>
            <a:pPr lvl="1"/>
            <a:r>
              <a:rPr lang="sk-SK" sz="2400" dirty="0">
                <a:solidFill>
                  <a:schemeClr val="bg1"/>
                </a:solidFill>
              </a:rPr>
              <a:t>schvaľuje rozpočet</a:t>
            </a:r>
            <a:r>
              <a:rPr lang="sk-SK" sz="2400" dirty="0" smtClean="0">
                <a:solidFill>
                  <a:schemeClr val="bg1"/>
                </a:solidFill>
              </a:rPr>
              <a:t>.</a:t>
            </a:r>
            <a:endParaRPr lang="sk-SK" sz="2400" dirty="0">
              <a:solidFill>
                <a:schemeClr val="bg1"/>
              </a:solidFill>
            </a:endParaRPr>
          </a:p>
        </p:txBody>
      </p:sp>
    </p:spTree>
    <p:extLst>
      <p:ext uri="{BB962C8B-B14F-4D97-AF65-F5344CB8AC3E}">
        <p14:creationId xmlns:p14="http://schemas.microsoft.com/office/powerpoint/2010/main" val="29315752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normAutofit/>
          </a:bodyPr>
          <a:lstStyle/>
          <a:p>
            <a:r>
              <a:rPr lang="sk-SK" sz="2800" b="1" dirty="0" err="1" smtClean="0">
                <a:solidFill>
                  <a:schemeClr val="bg1"/>
                </a:solidFill>
              </a:rPr>
              <a:t>Banca</a:t>
            </a:r>
            <a:r>
              <a:rPr lang="sk-SK" sz="2800" b="1" dirty="0" smtClean="0">
                <a:solidFill>
                  <a:schemeClr val="bg1"/>
                </a:solidFill>
              </a:rPr>
              <a:t> </a:t>
            </a:r>
            <a:r>
              <a:rPr lang="sk-SK" sz="2800" b="1" dirty="0" err="1" smtClean="0">
                <a:solidFill>
                  <a:schemeClr val="bg1"/>
                </a:solidFill>
              </a:rPr>
              <a:t>d´Italia</a:t>
            </a:r>
            <a:r>
              <a:rPr lang="sk-SK" sz="2800" b="1" dirty="0" smtClean="0">
                <a:solidFill>
                  <a:schemeClr val="bg1"/>
                </a:solidFill>
              </a:rPr>
              <a:t> – </a:t>
            </a:r>
            <a:r>
              <a:rPr lang="sk-SK" sz="2800" b="1" dirty="0">
                <a:solidFill>
                  <a:schemeClr val="bg1"/>
                </a:solidFill>
              </a:rPr>
              <a:t>Rada </a:t>
            </a:r>
            <a:r>
              <a:rPr lang="sk-SK" sz="2800" b="1" dirty="0" smtClean="0">
                <a:solidFill>
                  <a:schemeClr val="bg1"/>
                </a:solidFill>
              </a:rPr>
              <a:t>audítorov </a:t>
            </a:r>
            <a:r>
              <a:rPr lang="sk-SK" sz="2800" dirty="0" smtClean="0">
                <a:solidFill>
                  <a:schemeClr val="bg1"/>
                </a:solidFill>
              </a:rPr>
              <a:t>(</a:t>
            </a:r>
            <a:r>
              <a:rPr lang="sk-SK" sz="2800" i="1" dirty="0" err="1" smtClean="0">
                <a:solidFill>
                  <a:schemeClr val="bg1"/>
                </a:solidFill>
              </a:rPr>
              <a:t>i</a:t>
            </a:r>
            <a:r>
              <a:rPr lang="sk-SK" sz="2800" i="1" dirty="0" err="1" smtClean="0">
                <a:solidFill>
                  <a:schemeClr val="bg1"/>
                </a:solidFill>
              </a:rPr>
              <a:t>l</a:t>
            </a:r>
            <a:r>
              <a:rPr lang="sk-SK" sz="2800" i="1" dirty="0" smtClean="0">
                <a:solidFill>
                  <a:schemeClr val="bg1"/>
                </a:solidFill>
              </a:rPr>
              <a:t> </a:t>
            </a:r>
            <a:r>
              <a:rPr lang="sk-SK" sz="2800" i="1" dirty="0" err="1">
                <a:solidFill>
                  <a:schemeClr val="bg1"/>
                </a:solidFill>
              </a:rPr>
              <a:t>Collegio</a:t>
            </a:r>
            <a:r>
              <a:rPr lang="sk-SK" sz="2800" i="1" dirty="0">
                <a:solidFill>
                  <a:schemeClr val="bg1"/>
                </a:solidFill>
              </a:rPr>
              <a:t> </a:t>
            </a:r>
            <a:r>
              <a:rPr lang="sk-SK" sz="2800" i="1" dirty="0" err="1" smtClean="0">
                <a:solidFill>
                  <a:schemeClr val="bg1"/>
                </a:solidFill>
              </a:rPr>
              <a:t>sindacale</a:t>
            </a:r>
            <a:r>
              <a:rPr lang="sk-SK" sz="2800" dirty="0" smtClean="0">
                <a:solidFill>
                  <a:schemeClr val="bg1"/>
                </a:solidFill>
              </a:rPr>
              <a:t>)</a:t>
            </a:r>
            <a:endParaRPr lang="sk-SK" sz="2800" dirty="0">
              <a:solidFill>
                <a:schemeClr val="bg1"/>
              </a:solidFill>
            </a:endParaRPr>
          </a:p>
        </p:txBody>
      </p:sp>
      <p:sp>
        <p:nvSpPr>
          <p:cNvPr id="3" name="Zástupný symbol obsahu 2"/>
          <p:cNvSpPr>
            <a:spLocks noGrp="1"/>
          </p:cNvSpPr>
          <p:nvPr>
            <p:ph idx="1"/>
          </p:nvPr>
        </p:nvSpPr>
        <p:spPr>
          <a:solidFill>
            <a:schemeClr val="tx2"/>
          </a:solidFill>
        </p:spPr>
        <p:txBody>
          <a:bodyPr>
            <a:noAutofit/>
          </a:bodyPr>
          <a:lstStyle/>
          <a:p>
            <a:pPr lvl="0"/>
            <a:r>
              <a:rPr lang="sk-SK" sz="2400" dirty="0">
                <a:solidFill>
                  <a:schemeClr val="bg1"/>
                </a:solidFill>
              </a:rPr>
              <a:t>dohliada na hospodárenie banky v súlade so zákonom, stanovami a všeobecnými predpismi,</a:t>
            </a:r>
          </a:p>
          <a:p>
            <a:pPr lvl="0"/>
            <a:r>
              <a:rPr lang="sk-SK" sz="2400" dirty="0">
                <a:solidFill>
                  <a:schemeClr val="bg1"/>
                </a:solidFill>
              </a:rPr>
              <a:t>je tvorená 5 stálymi členmi vrátane predsedu a dvoch náhradníkov,</a:t>
            </a:r>
          </a:p>
          <a:p>
            <a:pPr lvl="0"/>
            <a:r>
              <a:rPr lang="sk-SK" sz="2400" dirty="0">
                <a:solidFill>
                  <a:schemeClr val="bg1"/>
                </a:solidFill>
              </a:rPr>
              <a:t>členov rady menuje valné zhromaždenie na tri roky a do funkcie môžu byť zvolení najviac trikrát,</a:t>
            </a:r>
          </a:p>
          <a:p>
            <a:pPr lvl="0"/>
            <a:r>
              <a:rPr lang="sk-SK" sz="2400" dirty="0">
                <a:solidFill>
                  <a:schemeClr val="bg1"/>
                </a:solidFill>
              </a:rPr>
              <a:t>v priebehu rozpočtového roka overuje riadne vedenie účtovníctva a správne zaznamenávanie udalostí v účtovných záznamoch, </a:t>
            </a:r>
          </a:p>
          <a:p>
            <a:pPr lvl="0"/>
            <a:r>
              <a:rPr lang="sk-SK" sz="2400" dirty="0">
                <a:solidFill>
                  <a:schemeClr val="bg1"/>
                </a:solidFill>
              </a:rPr>
              <a:t>skúma finančné výkazy a vyjadruje svoje stanovisko k rozdeleniu čistého zisku.</a:t>
            </a:r>
          </a:p>
        </p:txBody>
      </p:sp>
    </p:spTree>
    <p:extLst>
      <p:ext uri="{BB962C8B-B14F-4D97-AF65-F5344CB8AC3E}">
        <p14:creationId xmlns:p14="http://schemas.microsoft.com/office/powerpoint/2010/main" val="35294549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normAutofit/>
          </a:bodyPr>
          <a:lstStyle/>
          <a:p>
            <a:r>
              <a:rPr lang="sk-SK" sz="2800" b="1" dirty="0" err="1" smtClean="0">
                <a:solidFill>
                  <a:schemeClr val="bg1"/>
                </a:solidFill>
              </a:rPr>
              <a:t>Banca</a:t>
            </a:r>
            <a:r>
              <a:rPr lang="sk-SK" sz="2800" b="1" dirty="0" smtClean="0">
                <a:solidFill>
                  <a:schemeClr val="bg1"/>
                </a:solidFill>
              </a:rPr>
              <a:t> </a:t>
            </a:r>
            <a:r>
              <a:rPr lang="sk-SK" sz="2800" b="1" dirty="0" err="1" smtClean="0">
                <a:solidFill>
                  <a:schemeClr val="bg1"/>
                </a:solidFill>
              </a:rPr>
              <a:t>d´Italia</a:t>
            </a:r>
            <a:r>
              <a:rPr lang="sk-SK" sz="2800" b="1" dirty="0" smtClean="0">
                <a:solidFill>
                  <a:schemeClr val="bg1"/>
                </a:solidFill>
              </a:rPr>
              <a:t> – </a:t>
            </a:r>
            <a:r>
              <a:rPr lang="sk-SK" sz="2800" dirty="0">
                <a:solidFill>
                  <a:schemeClr val="bg1"/>
                </a:solidFill>
              </a:rPr>
              <a:t>Poradný výbor pre vnútorný audit</a:t>
            </a:r>
          </a:p>
        </p:txBody>
      </p:sp>
      <p:sp>
        <p:nvSpPr>
          <p:cNvPr id="3" name="Zástupný symbol obsahu 2"/>
          <p:cNvSpPr>
            <a:spLocks noGrp="1"/>
          </p:cNvSpPr>
          <p:nvPr>
            <p:ph idx="1"/>
          </p:nvPr>
        </p:nvSpPr>
        <p:spPr>
          <a:solidFill>
            <a:schemeClr val="tx2"/>
          </a:solidFill>
        </p:spPr>
        <p:txBody>
          <a:bodyPr>
            <a:noAutofit/>
          </a:bodyPr>
          <a:lstStyle/>
          <a:p>
            <a:pPr lvl="0"/>
            <a:r>
              <a:rPr lang="sk-SK" sz="2600" dirty="0">
                <a:solidFill>
                  <a:schemeClr val="bg1"/>
                </a:solidFill>
              </a:rPr>
              <a:t>tvorený 3 členmi Generálnej rady (</a:t>
            </a:r>
            <a:r>
              <a:rPr lang="sk-SK" sz="2600" i="1" dirty="0" err="1">
                <a:solidFill>
                  <a:schemeClr val="bg1"/>
                </a:solidFill>
              </a:rPr>
              <a:t>Consiglio</a:t>
            </a:r>
            <a:r>
              <a:rPr lang="sk-SK" sz="2600" i="1" dirty="0">
                <a:solidFill>
                  <a:schemeClr val="bg1"/>
                </a:solidFill>
              </a:rPr>
              <a:t> </a:t>
            </a:r>
            <a:r>
              <a:rPr lang="sk-SK" sz="2600" i="1" dirty="0" err="1">
                <a:solidFill>
                  <a:schemeClr val="bg1"/>
                </a:solidFill>
              </a:rPr>
              <a:t>superiore</a:t>
            </a:r>
            <a:r>
              <a:rPr lang="sk-SK" sz="2600" dirty="0">
                <a:solidFill>
                  <a:schemeClr val="bg1"/>
                </a:solidFill>
              </a:rPr>
              <a:t>),</a:t>
            </a:r>
          </a:p>
          <a:p>
            <a:pPr lvl="0"/>
            <a:r>
              <a:rPr lang="sk-SK" sz="2600" dirty="0">
                <a:solidFill>
                  <a:schemeClr val="bg1"/>
                </a:solidFill>
              </a:rPr>
              <a:t>pozorovateľmi Poradného výboru sú členovia Rady audítorov,</a:t>
            </a:r>
          </a:p>
          <a:p>
            <a:pPr lvl="0"/>
            <a:r>
              <a:rPr lang="sk-SK" sz="2600" dirty="0">
                <a:solidFill>
                  <a:schemeClr val="bg1"/>
                </a:solidFill>
              </a:rPr>
              <a:t>radí Generálnej rade a guvernérovi pri dohľade nad systémom vnútornej kontroly,</a:t>
            </a:r>
          </a:p>
          <a:p>
            <a:pPr lvl="0"/>
            <a:r>
              <a:rPr lang="sk-SK" sz="2600" dirty="0">
                <a:solidFill>
                  <a:schemeClr val="bg1"/>
                </a:solidFill>
              </a:rPr>
              <a:t>monitoruje prácu útvaru vnútorného auditu, </a:t>
            </a:r>
          </a:p>
          <a:p>
            <a:pPr lvl="0"/>
            <a:r>
              <a:rPr lang="sk-SK" sz="2600" dirty="0">
                <a:solidFill>
                  <a:schemeClr val="bg1"/>
                </a:solidFill>
              </a:rPr>
              <a:t>posudzuje súlad výkonu auditu s  medzinárodnými normami.</a:t>
            </a:r>
          </a:p>
        </p:txBody>
      </p:sp>
    </p:spTree>
    <p:extLst>
      <p:ext uri="{BB962C8B-B14F-4D97-AF65-F5344CB8AC3E}">
        <p14:creationId xmlns:p14="http://schemas.microsoft.com/office/powerpoint/2010/main" val="22893761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normAutofit/>
          </a:bodyPr>
          <a:lstStyle/>
          <a:p>
            <a:r>
              <a:rPr lang="sk-SK" sz="2800" b="1" dirty="0" err="1" smtClean="0">
                <a:solidFill>
                  <a:schemeClr val="bg1"/>
                </a:solidFill>
              </a:rPr>
              <a:t>Banca</a:t>
            </a:r>
            <a:r>
              <a:rPr lang="sk-SK" sz="2800" b="1" dirty="0" smtClean="0">
                <a:solidFill>
                  <a:schemeClr val="bg1"/>
                </a:solidFill>
              </a:rPr>
              <a:t> </a:t>
            </a:r>
            <a:r>
              <a:rPr lang="sk-SK" sz="2800" b="1" dirty="0" err="1" smtClean="0">
                <a:solidFill>
                  <a:schemeClr val="bg1"/>
                </a:solidFill>
              </a:rPr>
              <a:t>d´Italia</a:t>
            </a:r>
            <a:r>
              <a:rPr lang="sk-SK" sz="2800" b="1" dirty="0" smtClean="0">
                <a:solidFill>
                  <a:schemeClr val="bg1"/>
                </a:solidFill>
              </a:rPr>
              <a:t> – </a:t>
            </a:r>
            <a:r>
              <a:rPr lang="sk-SK" sz="2800" b="1" dirty="0">
                <a:solidFill>
                  <a:schemeClr val="bg1"/>
                </a:solidFill>
              </a:rPr>
              <a:t>Direktórium</a:t>
            </a:r>
            <a:endParaRPr lang="sk-SK" sz="2800" dirty="0">
              <a:solidFill>
                <a:schemeClr val="bg1"/>
              </a:solidFill>
            </a:endParaRPr>
          </a:p>
        </p:txBody>
      </p:sp>
      <p:sp>
        <p:nvSpPr>
          <p:cNvPr id="3" name="Zástupný symbol obsahu 2"/>
          <p:cNvSpPr>
            <a:spLocks noGrp="1"/>
          </p:cNvSpPr>
          <p:nvPr>
            <p:ph idx="1"/>
          </p:nvPr>
        </p:nvSpPr>
        <p:spPr>
          <a:solidFill>
            <a:schemeClr val="tx2"/>
          </a:solidFill>
        </p:spPr>
        <p:txBody>
          <a:bodyPr>
            <a:noAutofit/>
          </a:bodyPr>
          <a:lstStyle/>
          <a:p>
            <a:pPr lvl="0"/>
            <a:r>
              <a:rPr lang="sk-SK" sz="2400" dirty="0">
                <a:solidFill>
                  <a:schemeClr val="bg1"/>
                </a:solidFill>
              </a:rPr>
              <a:t>kolektívny orgán, ktorý tvoria: guvernér, riaditeľ a 3 zástupcovia riaditeľa,</a:t>
            </a:r>
          </a:p>
          <a:p>
            <a:pPr lvl="0"/>
            <a:r>
              <a:rPr lang="sk-SK" sz="2400" dirty="0">
                <a:solidFill>
                  <a:schemeClr val="bg1"/>
                </a:solidFill>
              </a:rPr>
              <a:t>zodpovedné za prijímanie opatrení súvisiacich s výkonom verejných funkcií banky </a:t>
            </a:r>
            <a:r>
              <a:rPr lang="sk-SK" sz="2400" dirty="0" smtClean="0">
                <a:solidFill>
                  <a:schemeClr val="bg1"/>
                </a:solidFill>
              </a:rPr>
              <a:t>na základe </a:t>
            </a:r>
            <a:r>
              <a:rPr lang="sk-SK" sz="2400" dirty="0">
                <a:solidFill>
                  <a:schemeClr val="bg1"/>
                </a:solidFill>
              </a:rPr>
              <a:t>zákona,</a:t>
            </a:r>
          </a:p>
          <a:p>
            <a:pPr lvl="0"/>
            <a:r>
              <a:rPr lang="sk-SK" sz="2400" dirty="0">
                <a:solidFill>
                  <a:schemeClr val="bg1"/>
                </a:solidFill>
              </a:rPr>
              <a:t>uznesenia sa prijímajú väčšinou hlasov prítomných; v prípade rovnosti hlasov rozhoduje hlas guvernéra,</a:t>
            </a:r>
          </a:p>
          <a:p>
            <a:pPr lvl="0"/>
            <a:r>
              <a:rPr lang="sk-SK" sz="2400" dirty="0">
                <a:solidFill>
                  <a:schemeClr val="bg1"/>
                </a:solidFill>
              </a:rPr>
              <a:t>zasadá pravidelne, spravidla raz za mesiac, </a:t>
            </a:r>
          </a:p>
          <a:p>
            <a:pPr lvl="0"/>
            <a:r>
              <a:rPr lang="sk-SK" sz="2400" dirty="0">
                <a:solidFill>
                  <a:schemeClr val="bg1"/>
                </a:solidFill>
              </a:rPr>
              <a:t>generálnej rade podáva správy o činnosti banky, </a:t>
            </a:r>
          </a:p>
          <a:p>
            <a:pPr lvl="0"/>
            <a:r>
              <a:rPr lang="sk-SK" sz="2400" dirty="0">
                <a:solidFill>
                  <a:schemeClr val="bg1"/>
                </a:solidFill>
              </a:rPr>
              <a:t>členom direktória môže byť udelený titul „čestný člen generálnej rady</a:t>
            </a:r>
            <a:r>
              <a:rPr lang="sk-SK" sz="2800" dirty="0" smtClean="0">
                <a:solidFill>
                  <a:schemeClr val="bg1"/>
                </a:solidFill>
              </a:rPr>
              <a:t>“.</a:t>
            </a:r>
            <a:endParaRPr lang="sk-SK" sz="2800" dirty="0">
              <a:solidFill>
                <a:schemeClr val="bg1"/>
              </a:solidFill>
            </a:endParaRPr>
          </a:p>
        </p:txBody>
      </p:sp>
    </p:spTree>
    <p:extLst>
      <p:ext uri="{BB962C8B-B14F-4D97-AF65-F5344CB8AC3E}">
        <p14:creationId xmlns:p14="http://schemas.microsoft.com/office/powerpoint/2010/main" val="39991185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260648"/>
            <a:ext cx="8229600" cy="1143000"/>
          </a:xfrm>
          <a:solidFill>
            <a:schemeClr val="tx2"/>
          </a:solidFill>
        </p:spPr>
        <p:txBody>
          <a:bodyPr>
            <a:normAutofit/>
          </a:bodyPr>
          <a:lstStyle/>
          <a:p>
            <a:r>
              <a:rPr lang="sk-SK" sz="2800" b="1" dirty="0" err="1" smtClean="0">
                <a:solidFill>
                  <a:schemeClr val="bg1"/>
                </a:solidFill>
              </a:rPr>
              <a:t>Banca</a:t>
            </a:r>
            <a:r>
              <a:rPr lang="sk-SK" sz="2800" b="1" dirty="0" smtClean="0">
                <a:solidFill>
                  <a:schemeClr val="bg1"/>
                </a:solidFill>
              </a:rPr>
              <a:t> </a:t>
            </a:r>
            <a:r>
              <a:rPr lang="sk-SK" sz="2800" b="1" dirty="0" err="1" smtClean="0">
                <a:solidFill>
                  <a:schemeClr val="bg1"/>
                </a:solidFill>
              </a:rPr>
              <a:t>d´Italia</a:t>
            </a:r>
            <a:r>
              <a:rPr lang="sk-SK" sz="2800" b="1" dirty="0" smtClean="0">
                <a:solidFill>
                  <a:schemeClr val="bg1"/>
                </a:solidFill>
              </a:rPr>
              <a:t> – </a:t>
            </a:r>
            <a:r>
              <a:rPr lang="sk-SK" sz="2800" b="1" dirty="0" smtClean="0">
                <a:solidFill>
                  <a:schemeClr val="bg1"/>
                </a:solidFill>
              </a:rPr>
              <a:t>hlavné funkcie</a:t>
            </a:r>
            <a:endParaRPr lang="sk-SK" sz="2800" dirty="0">
              <a:solidFill>
                <a:schemeClr val="bg1"/>
              </a:solidFill>
            </a:endParaRPr>
          </a:p>
        </p:txBody>
      </p:sp>
      <p:sp>
        <p:nvSpPr>
          <p:cNvPr id="3" name="Zástupný symbol obsahu 2"/>
          <p:cNvSpPr>
            <a:spLocks noGrp="1"/>
          </p:cNvSpPr>
          <p:nvPr>
            <p:ph idx="1"/>
          </p:nvPr>
        </p:nvSpPr>
        <p:spPr>
          <a:solidFill>
            <a:schemeClr val="tx2"/>
          </a:solidFill>
        </p:spPr>
        <p:txBody>
          <a:bodyPr>
            <a:noAutofit/>
          </a:bodyPr>
          <a:lstStyle/>
          <a:p>
            <a:pPr lvl="0"/>
            <a:r>
              <a:rPr lang="sk-SK" sz="2400" dirty="0" smtClean="0">
                <a:solidFill>
                  <a:schemeClr val="bg1"/>
                </a:solidFill>
              </a:rPr>
              <a:t>zabezpečenie </a:t>
            </a:r>
            <a:r>
              <a:rPr lang="sk-SK" sz="2400" dirty="0">
                <a:solidFill>
                  <a:schemeClr val="bg1"/>
                </a:solidFill>
              </a:rPr>
              <a:t>menovej </a:t>
            </a:r>
            <a:r>
              <a:rPr lang="sk-SK" sz="2400" dirty="0" smtClean="0">
                <a:solidFill>
                  <a:schemeClr val="bg1"/>
                </a:solidFill>
              </a:rPr>
              <a:t>politiky a </a:t>
            </a:r>
            <a:r>
              <a:rPr lang="sk-SK" sz="2400" dirty="0">
                <a:solidFill>
                  <a:schemeClr val="bg1"/>
                </a:solidFill>
              </a:rPr>
              <a:t>finančnej stability</a:t>
            </a:r>
            <a:r>
              <a:rPr lang="sk-SK" sz="2400" dirty="0" smtClean="0">
                <a:solidFill>
                  <a:schemeClr val="bg1"/>
                </a:solidFill>
              </a:rPr>
              <a:t>,</a:t>
            </a:r>
          </a:p>
          <a:p>
            <a:pPr lvl="0"/>
            <a:r>
              <a:rPr lang="sk-SK" sz="2400" dirty="0" smtClean="0">
                <a:solidFill>
                  <a:schemeClr val="bg1"/>
                </a:solidFill>
              </a:rPr>
              <a:t>správa devízových rezerv,</a:t>
            </a:r>
          </a:p>
          <a:p>
            <a:pPr lvl="0"/>
            <a:r>
              <a:rPr lang="sk-SK" sz="2400" dirty="0">
                <a:solidFill>
                  <a:schemeClr val="bg1"/>
                </a:solidFill>
              </a:rPr>
              <a:t>p</a:t>
            </a:r>
            <a:r>
              <a:rPr lang="sk-SK" sz="2400" dirty="0" smtClean="0">
                <a:solidFill>
                  <a:schemeClr val="bg1"/>
                </a:solidFill>
              </a:rPr>
              <a:t>odpora a vývoj platobných systémov (</a:t>
            </a:r>
            <a:r>
              <a:rPr lang="sk-SK" sz="2400" dirty="0">
                <a:solidFill>
                  <a:schemeClr val="bg1"/>
                </a:solidFill>
              </a:rPr>
              <a:t>TARGET2 </a:t>
            </a:r>
            <a:r>
              <a:rPr lang="sk-SK" sz="2400" dirty="0" smtClean="0">
                <a:solidFill>
                  <a:schemeClr val="bg1"/>
                </a:solidFill>
              </a:rPr>
              <a:t>, TIPS)</a:t>
            </a:r>
            <a:endParaRPr lang="sk-SK" sz="2400" dirty="0">
              <a:solidFill>
                <a:schemeClr val="bg1"/>
              </a:solidFill>
            </a:endParaRPr>
          </a:p>
          <a:p>
            <a:pPr lvl="0"/>
            <a:r>
              <a:rPr lang="sk-SK" sz="2400" dirty="0">
                <a:solidFill>
                  <a:schemeClr val="bg1"/>
                </a:solidFill>
              </a:rPr>
              <a:t>š</a:t>
            </a:r>
            <a:r>
              <a:rPr lang="sk-SK" sz="2400" dirty="0" smtClean="0">
                <a:solidFill>
                  <a:schemeClr val="bg1"/>
                </a:solidFill>
              </a:rPr>
              <a:t>tátna pokladnica,</a:t>
            </a:r>
            <a:endParaRPr lang="sk-SK" sz="2400" dirty="0">
              <a:solidFill>
                <a:schemeClr val="bg1"/>
              </a:solidFill>
            </a:endParaRPr>
          </a:p>
          <a:p>
            <a:pPr lvl="0"/>
            <a:r>
              <a:rPr lang="sk-SK" sz="2400" dirty="0">
                <a:solidFill>
                  <a:schemeClr val="bg1"/>
                </a:solidFill>
              </a:rPr>
              <a:t>e</a:t>
            </a:r>
            <a:r>
              <a:rPr lang="sk-SK" sz="2400" dirty="0" smtClean="0">
                <a:solidFill>
                  <a:schemeClr val="bg1"/>
                </a:solidFill>
              </a:rPr>
              <a:t>konomický </a:t>
            </a:r>
            <a:r>
              <a:rPr lang="sk-SK" sz="2400" dirty="0">
                <a:solidFill>
                  <a:schemeClr val="bg1"/>
                </a:solidFill>
              </a:rPr>
              <a:t>výskum a medzinárodné </a:t>
            </a:r>
            <a:r>
              <a:rPr lang="sk-SK" sz="2400" dirty="0" smtClean="0">
                <a:solidFill>
                  <a:schemeClr val="bg1"/>
                </a:solidFill>
              </a:rPr>
              <a:t>vzťahy,</a:t>
            </a:r>
            <a:endParaRPr lang="sk-SK" sz="2400" dirty="0">
              <a:solidFill>
                <a:schemeClr val="bg1"/>
              </a:solidFill>
            </a:endParaRPr>
          </a:p>
          <a:p>
            <a:r>
              <a:rPr lang="sk-SK" sz="2400" dirty="0">
                <a:solidFill>
                  <a:schemeClr val="bg1"/>
                </a:solidFill>
              </a:rPr>
              <a:t>v</a:t>
            </a:r>
            <a:r>
              <a:rPr lang="sk-SK" sz="2400" dirty="0" smtClean="0">
                <a:solidFill>
                  <a:schemeClr val="bg1"/>
                </a:solidFill>
              </a:rPr>
              <a:t>ýkon dohľadu nad finančným </a:t>
            </a:r>
            <a:r>
              <a:rPr lang="sk-SK" sz="2400" dirty="0">
                <a:solidFill>
                  <a:schemeClr val="bg1"/>
                </a:solidFill>
              </a:rPr>
              <a:t>trhom a </a:t>
            </a:r>
            <a:r>
              <a:rPr lang="sk-SK" sz="2400" dirty="0" smtClean="0">
                <a:solidFill>
                  <a:schemeClr val="bg1"/>
                </a:solidFill>
              </a:rPr>
              <a:t>platobnými systémami,</a:t>
            </a:r>
            <a:endParaRPr lang="sk-SK" sz="2400" dirty="0">
              <a:solidFill>
                <a:schemeClr val="bg1"/>
              </a:solidFill>
            </a:endParaRPr>
          </a:p>
          <a:p>
            <a:pPr lvl="0"/>
            <a:r>
              <a:rPr lang="sk-SK" sz="2400" dirty="0">
                <a:solidFill>
                  <a:schemeClr val="bg1"/>
                </a:solidFill>
              </a:rPr>
              <a:t>o</a:t>
            </a:r>
            <a:r>
              <a:rPr lang="sk-SK" sz="2400" dirty="0" smtClean="0">
                <a:solidFill>
                  <a:schemeClr val="bg1"/>
                </a:solidFill>
              </a:rPr>
              <a:t>chrana spotrebiteľov a </a:t>
            </a:r>
            <a:r>
              <a:rPr lang="sk-SK" sz="2400" dirty="0">
                <a:solidFill>
                  <a:schemeClr val="bg1"/>
                </a:solidFill>
              </a:rPr>
              <a:t>finančné </a:t>
            </a:r>
            <a:r>
              <a:rPr lang="sk-SK" sz="2400" dirty="0" smtClean="0">
                <a:solidFill>
                  <a:schemeClr val="bg1"/>
                </a:solidFill>
              </a:rPr>
              <a:t>vzdelávanie,</a:t>
            </a:r>
            <a:endParaRPr lang="sk-SK" sz="2400" dirty="0">
              <a:solidFill>
                <a:schemeClr val="bg1"/>
              </a:solidFill>
            </a:endParaRPr>
          </a:p>
          <a:p>
            <a:pPr lvl="0"/>
            <a:r>
              <a:rPr lang="sk-SK" sz="2400" dirty="0" smtClean="0">
                <a:solidFill>
                  <a:schemeClr val="bg1"/>
                </a:solidFill>
              </a:rPr>
              <a:t>krízové riadenie.</a:t>
            </a:r>
            <a:endParaRPr lang="sk-SK" sz="2800" dirty="0">
              <a:solidFill>
                <a:schemeClr val="bg1"/>
              </a:solidFill>
            </a:endParaRPr>
          </a:p>
        </p:txBody>
      </p:sp>
    </p:spTree>
    <p:extLst>
      <p:ext uri="{BB962C8B-B14F-4D97-AF65-F5344CB8AC3E}">
        <p14:creationId xmlns:p14="http://schemas.microsoft.com/office/powerpoint/2010/main" val="18647315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normAutofit/>
          </a:bodyPr>
          <a:lstStyle/>
          <a:p>
            <a:r>
              <a:rPr lang="sk-SK" sz="2800" b="1" dirty="0">
                <a:solidFill>
                  <a:schemeClr val="bg1"/>
                </a:solidFill>
              </a:rPr>
              <a:t>POROVNANIE PRÁVNEHO POSTAVENIA CENTRÁLNYCH BÁNK V </a:t>
            </a:r>
            <a:r>
              <a:rPr lang="sk-SK" sz="2800" b="1" dirty="0" smtClean="0">
                <a:solidFill>
                  <a:schemeClr val="bg1"/>
                </a:solidFill>
              </a:rPr>
              <a:t>TALIANSKU</a:t>
            </a:r>
            <a:r>
              <a:rPr lang="sk-SK" sz="2800" b="1" dirty="0">
                <a:solidFill>
                  <a:schemeClr val="bg1"/>
                </a:solidFill>
              </a:rPr>
              <a:t>, RAKÚSKU A NA SLOVENSKU</a:t>
            </a:r>
          </a:p>
        </p:txBody>
      </p:sp>
      <p:sp>
        <p:nvSpPr>
          <p:cNvPr id="3" name="Zástupný symbol obsahu 2"/>
          <p:cNvSpPr>
            <a:spLocks noGrp="1"/>
          </p:cNvSpPr>
          <p:nvPr>
            <p:ph idx="1"/>
          </p:nvPr>
        </p:nvSpPr>
        <p:spPr>
          <a:solidFill>
            <a:schemeClr val="tx2"/>
          </a:solidFill>
        </p:spPr>
        <p:txBody>
          <a:bodyPr>
            <a:noAutofit/>
          </a:bodyPr>
          <a:lstStyle/>
          <a:p>
            <a:pPr marL="0" lvl="0" indent="0" algn="ctr">
              <a:buNone/>
            </a:pPr>
            <a:endParaRPr lang="sk-SK" sz="5400" dirty="0" smtClean="0">
              <a:solidFill>
                <a:schemeClr val="bg1"/>
              </a:solidFill>
            </a:endParaRPr>
          </a:p>
          <a:p>
            <a:pPr marL="0" lvl="0" indent="0" algn="ctr">
              <a:buNone/>
            </a:pPr>
            <a:r>
              <a:rPr lang="sk-SK" sz="5400" dirty="0" smtClean="0">
                <a:solidFill>
                  <a:schemeClr val="bg1"/>
                </a:solidFill>
              </a:rPr>
              <a:t>Ďakujeme za pozornosť</a:t>
            </a:r>
            <a:endParaRPr lang="sk-SK" sz="5400" dirty="0">
              <a:solidFill>
                <a:schemeClr val="bg1"/>
              </a:solidFill>
            </a:endParaRPr>
          </a:p>
        </p:txBody>
      </p:sp>
    </p:spTree>
    <p:extLst>
      <p:ext uri="{BB962C8B-B14F-4D97-AF65-F5344CB8AC3E}">
        <p14:creationId xmlns:p14="http://schemas.microsoft.com/office/powerpoint/2010/main" val="2677068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lokTextu 4"/>
          <p:cNvSpPr txBox="1"/>
          <p:nvPr/>
        </p:nvSpPr>
        <p:spPr>
          <a:xfrm>
            <a:off x="762000" y="304800"/>
            <a:ext cx="7458834" cy="646331"/>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2700000" scaled="1"/>
            <a:tileRect/>
          </a:gradFill>
          <a:effectLst>
            <a:outerShdw blurRad="50800" dist="38100" dir="5400000" algn="t" rotWithShape="0">
              <a:prstClr val="black">
                <a:alpha val="40000"/>
              </a:prstClr>
            </a:outerShdw>
          </a:effectLst>
        </p:spPr>
        <p:txBody>
          <a:bodyPr wrap="square" rtlCol="0">
            <a:spAutoFit/>
          </a:bodyPr>
          <a:lstStyle/>
          <a:p>
            <a:pPr algn="ctr"/>
            <a:r>
              <a:rPr lang="sk-SK" sz="3600" b="1" dirty="0">
                <a:solidFill>
                  <a:schemeClr val="bg1"/>
                </a:solidFill>
                <a:effectLst>
                  <a:outerShdw blurRad="38100" dist="38100" dir="2700000" algn="tl">
                    <a:srgbClr val="000000">
                      <a:alpha val="43137"/>
                    </a:srgbClr>
                  </a:outerShdw>
                </a:effectLst>
              </a:rPr>
              <a:t>Národná banka Slovenska</a:t>
            </a:r>
          </a:p>
        </p:txBody>
      </p:sp>
      <p:sp>
        <p:nvSpPr>
          <p:cNvPr id="7" name="Podnadpis 2"/>
          <p:cNvSpPr txBox="1">
            <a:spLocks/>
          </p:cNvSpPr>
          <p:nvPr/>
        </p:nvSpPr>
        <p:spPr>
          <a:xfrm>
            <a:off x="798414" y="2286000"/>
            <a:ext cx="7964586" cy="3048000"/>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2700000" scaled="1"/>
            <a:tileRect/>
          </a:gradFill>
          <a:ln>
            <a:solidFill>
              <a:schemeClr val="accent1"/>
            </a:solidFill>
          </a:ln>
          <a:effectLst>
            <a:glow rad="63500">
              <a:schemeClr val="accent1">
                <a:satMod val="175000"/>
                <a:alpha val="40000"/>
              </a:schemeClr>
            </a:glow>
            <a:outerShdw blurRad="50800" dist="38100" dir="5400000" algn="t"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sk-SK" dirty="0">
                <a:solidFill>
                  <a:schemeClr val="bg1"/>
                </a:solidFill>
              </a:rPr>
              <a:t>Hlavným cieľom Národnej banky Slovenska je zabezpečenie cenovej stability. Za tým</a:t>
            </a:r>
          </a:p>
          <a:p>
            <a:pPr marL="0" indent="0">
              <a:buNone/>
            </a:pPr>
            <a:r>
              <a:rPr lang="sk-SK" dirty="0">
                <a:solidFill>
                  <a:schemeClr val="bg1"/>
                </a:solidFill>
              </a:rPr>
              <a:t>   účelom vykonáva viacero činností podľa  </a:t>
            </a:r>
          </a:p>
          <a:p>
            <a:pPr marL="0" indent="0">
              <a:buNone/>
            </a:pPr>
            <a:r>
              <a:rPr lang="sk-SK" dirty="0">
                <a:solidFill>
                  <a:schemeClr val="bg1"/>
                </a:solidFill>
              </a:rPr>
              <a:t>    zákona o NBS a osobitných zákonov.</a:t>
            </a:r>
          </a:p>
          <a:p>
            <a:endParaRPr lang="sk-SK"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a:off x="533400" y="228600"/>
            <a:ext cx="8001000" cy="646331"/>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2700000" scaled="1"/>
            <a:tileRect/>
          </a:gradFill>
          <a:effectLst>
            <a:outerShdw blurRad="50800" dist="38100" dir="5400000" algn="t" rotWithShape="0">
              <a:prstClr val="black">
                <a:alpha val="40000"/>
              </a:prstClr>
            </a:outerShdw>
          </a:effectLst>
        </p:spPr>
        <p:txBody>
          <a:bodyPr wrap="square" rtlCol="0">
            <a:spAutoFit/>
          </a:bodyPr>
          <a:lstStyle/>
          <a:p>
            <a:pPr algn="ctr"/>
            <a:r>
              <a:rPr lang="sk-SK" sz="3600" b="1" dirty="0">
                <a:solidFill>
                  <a:schemeClr val="bg1"/>
                </a:solidFill>
                <a:effectLst>
                  <a:outerShdw blurRad="38100" dist="38100" dir="2700000" algn="tl">
                    <a:srgbClr val="000000">
                      <a:alpha val="43137"/>
                    </a:srgbClr>
                  </a:outerShdw>
                </a:effectLst>
              </a:rPr>
              <a:t>NBS - Spoločná menová politika</a:t>
            </a:r>
          </a:p>
        </p:txBody>
      </p:sp>
      <p:sp>
        <p:nvSpPr>
          <p:cNvPr id="6" name="Podnadpis 2"/>
          <p:cNvSpPr txBox="1">
            <a:spLocks/>
          </p:cNvSpPr>
          <p:nvPr/>
        </p:nvSpPr>
        <p:spPr>
          <a:xfrm>
            <a:off x="562396" y="2057400"/>
            <a:ext cx="8200604" cy="4038600"/>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2700000" scaled="1"/>
            <a:tileRect/>
          </a:gradFill>
          <a:ln>
            <a:solidFill>
              <a:schemeClr val="accent1"/>
            </a:solidFill>
          </a:ln>
          <a:effectLst>
            <a:glow rad="63500">
              <a:schemeClr val="accent1">
                <a:satMod val="175000"/>
                <a:alpha val="40000"/>
              </a:schemeClr>
            </a:glow>
            <a:outerShdw blurRad="50800" dist="38100" dir="5400000" algn="t" rotWithShape="0">
              <a:prstClr val="black">
                <a:alpha val="40000"/>
              </a:prstClr>
            </a:outerShdw>
          </a:effectLst>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sk-SK" b="1" dirty="0">
                <a:solidFill>
                  <a:schemeClr val="bg1"/>
                </a:solidFill>
              </a:rPr>
              <a:t>Od roku 2009 sa NBS podieľa na spoločnej menovej politike, ktorú v eurozóne určuje Európska centrálna banka.</a:t>
            </a:r>
          </a:p>
          <a:p>
            <a:r>
              <a:rPr lang="sk-SK" b="1" dirty="0">
                <a:solidFill>
                  <a:schemeClr val="bg1"/>
                </a:solidFill>
              </a:rPr>
              <a:t>Rozhodnutia o menovej politike sa v Európskej centrálnej banke prijímajú formou hlasovania v Rade guvernérov. </a:t>
            </a:r>
          </a:p>
          <a:p>
            <a:r>
              <a:rPr lang="sk-SK" b="1" dirty="0">
                <a:solidFill>
                  <a:schemeClr val="bg1"/>
                </a:solidFill>
              </a:rPr>
              <a:t>Od 1. januára 2009 je členom Rady guvernérov ECB aj guvernér Národnej banky Slovenska a to znamená, že aj Slovensko môže prostredníctvom jeho hlasu ovplyvniť menovú politiku v eurozóne. </a:t>
            </a:r>
          </a:p>
          <a:p>
            <a:r>
              <a:rPr lang="sk-SK" b="1" dirty="0">
                <a:solidFill>
                  <a:schemeClr val="bg1"/>
                </a:solidFill>
              </a:rPr>
              <a:t>K najdôležitejším rozhodnutiam Rady guvernérov ECB patria rozhodnutia o výške úrokových sadzieb, ktoré sú verejne publikované.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normAutofit fontScale="90000"/>
          </a:bodyPr>
          <a:lstStyle/>
          <a:p>
            <a:r>
              <a:rPr lang="sk-SK" dirty="0">
                <a:solidFill>
                  <a:schemeClr val="bg1"/>
                </a:solidFill>
              </a:rPr>
              <a:t>NBS - Emisná činnosť a obeh peňazí</a:t>
            </a:r>
          </a:p>
        </p:txBody>
      </p:sp>
      <p:sp>
        <p:nvSpPr>
          <p:cNvPr id="3" name="Zástupný symbol obsahu 2"/>
          <p:cNvSpPr>
            <a:spLocks noGrp="1"/>
          </p:cNvSpPr>
          <p:nvPr>
            <p:ph idx="1"/>
          </p:nvPr>
        </p:nvSpPr>
        <p:spPr>
          <a:solidFill>
            <a:schemeClr val="tx2"/>
          </a:solidFill>
        </p:spPr>
        <p:txBody>
          <a:bodyPr>
            <a:normAutofit fontScale="85000" lnSpcReduction="10000"/>
          </a:bodyPr>
          <a:lstStyle/>
          <a:p>
            <a:r>
              <a:rPr lang="sk-SK" dirty="0">
                <a:solidFill>
                  <a:schemeClr val="bg1"/>
                </a:solidFill>
              </a:rPr>
              <a:t>NBS riadi hotovostný peňažný obeh v SR, zabezpečuje tlač bankoviek a razbu mincí, zabezpečuje správu ich zásob, dozerá na ich ochranu a bezpečnosť, nahrádza bankovky a mince opotrebované obehom, dozerá na úschovu a ničenie tlačových dosiek a razidiel a zabezpečuje ničenie neplatných a vyradených bankoviek a mincí.</a:t>
            </a:r>
          </a:p>
          <a:p>
            <a:endParaRPr lang="sk-SK" dirty="0">
              <a:solidFill>
                <a:schemeClr val="bg1"/>
              </a:solidFill>
            </a:endParaRPr>
          </a:p>
          <a:p>
            <a:r>
              <a:rPr lang="sk-SK" dirty="0">
                <a:solidFill>
                  <a:schemeClr val="bg1"/>
                </a:solidFill>
              </a:rPr>
              <a:t>NBS plní funkciu a úlohy národného centra pre falzifikáty a pre analýzu, monitorovanie a archivovanie falšovaných alebo pozmenených bankoviek a mincí.</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normAutofit fontScale="90000"/>
          </a:bodyPr>
          <a:lstStyle/>
          <a:p>
            <a:r>
              <a:rPr lang="sk-SK" dirty="0">
                <a:solidFill>
                  <a:schemeClr val="bg1"/>
                </a:solidFill>
              </a:rPr>
              <a:t>NBS - Platobné systémy a platobné služby</a:t>
            </a:r>
          </a:p>
        </p:txBody>
      </p:sp>
      <p:sp>
        <p:nvSpPr>
          <p:cNvPr id="3" name="Zástupný symbol obsahu 2"/>
          <p:cNvSpPr>
            <a:spLocks noGrp="1"/>
          </p:cNvSpPr>
          <p:nvPr>
            <p:ph idx="1"/>
          </p:nvPr>
        </p:nvSpPr>
        <p:spPr>
          <a:solidFill>
            <a:schemeClr val="tx2"/>
          </a:solidFill>
        </p:spPr>
        <p:txBody>
          <a:bodyPr>
            <a:normAutofit fontScale="92500" lnSpcReduction="20000"/>
          </a:bodyPr>
          <a:lstStyle/>
          <a:p>
            <a:r>
              <a:rPr lang="sk-SK" dirty="0">
                <a:solidFill>
                  <a:schemeClr val="bg1"/>
                </a:solidFill>
              </a:rPr>
              <a:t>NBS podporuje plynulé a hospodárne fungovanie platobných systémov.</a:t>
            </a:r>
          </a:p>
          <a:p>
            <a:r>
              <a:rPr lang="sk-SK" dirty="0">
                <a:solidFill>
                  <a:schemeClr val="bg1"/>
                </a:solidFill>
              </a:rPr>
              <a:t>V prevádzke NBS sú dva platobné systémy – TARGET2-SK a SIPS.</a:t>
            </a:r>
          </a:p>
          <a:p>
            <a:r>
              <a:rPr lang="sk-SK" dirty="0">
                <a:solidFill>
                  <a:schemeClr val="bg1"/>
                </a:solidFill>
              </a:rPr>
              <a:t>V roku 2021 mal TARGET2-SK 258 prevádzkových dní. Denne sa v systéme spracovalo v priemere 628 platobných transakcií v celkovej hodnote vyše 2,6 mld. eur.</a:t>
            </a:r>
          </a:p>
          <a:p>
            <a:r>
              <a:rPr lang="sk-SK" dirty="0">
                <a:solidFill>
                  <a:schemeClr val="bg1"/>
                </a:solidFill>
              </a:rPr>
              <a:t>V systéme SIPS sa v roku 2021 spracovalo viac ako 279,19 mil. transakcií v celkovej hodnote 322 359,08 mil. eur.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lstStyle/>
          <a:p>
            <a:r>
              <a:rPr lang="sk-SK" dirty="0">
                <a:solidFill>
                  <a:schemeClr val="bg1"/>
                </a:solidFill>
              </a:rPr>
              <a:t>NBS - Devízová oblasť</a:t>
            </a:r>
          </a:p>
        </p:txBody>
      </p:sp>
      <p:sp>
        <p:nvSpPr>
          <p:cNvPr id="3" name="Zástupný symbol obsahu 2"/>
          <p:cNvSpPr>
            <a:spLocks noGrp="1"/>
          </p:cNvSpPr>
          <p:nvPr>
            <p:ph idx="1"/>
          </p:nvPr>
        </p:nvSpPr>
        <p:spPr>
          <a:solidFill>
            <a:schemeClr val="tx2"/>
          </a:solidFill>
        </p:spPr>
        <p:txBody>
          <a:bodyPr>
            <a:normAutofit fontScale="85000" lnSpcReduction="10000"/>
          </a:bodyPr>
          <a:lstStyle/>
          <a:p>
            <a:r>
              <a:rPr lang="sk-SK" dirty="0">
                <a:solidFill>
                  <a:schemeClr val="bg1"/>
                </a:solidFill>
              </a:rPr>
              <a:t>NBS má v úschove a spravuje devízové rezervy v zlate a v devízových hodnotách, disponuje s nimi a uskutočňuje devízové operácie. Pri uskutočňovaní operácií v rámci Eurosystému, postupuje podľa pravidiel platných pre operácie Eurosystému.</a:t>
            </a:r>
          </a:p>
          <a:p>
            <a:r>
              <a:rPr lang="sk-SK" dirty="0">
                <a:solidFill>
                  <a:schemeClr val="bg1"/>
                </a:solidFill>
              </a:rPr>
              <a:t> NBS môže určovať a vyhlasovať referenčné výmenné kurzy eura k cudzím menám, s ktorými sa v Slovenskej republike aktívne obchoduje alebo sa inak využívajú a pre ktoré Európska centrálna banka neurčuje a nevyhlasuje referenčný výmenný kurz.</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solidFill>
        </p:spPr>
        <p:txBody>
          <a:bodyPr/>
          <a:lstStyle/>
          <a:p>
            <a:r>
              <a:rPr lang="sk-SK" dirty="0">
                <a:solidFill>
                  <a:schemeClr val="bg1"/>
                </a:solidFill>
              </a:rPr>
              <a:t>NBS – Legislatívna činnosť</a:t>
            </a:r>
          </a:p>
        </p:txBody>
      </p:sp>
      <p:sp>
        <p:nvSpPr>
          <p:cNvPr id="3" name="Zástupný symbol obsahu 2"/>
          <p:cNvSpPr>
            <a:spLocks noGrp="1"/>
          </p:cNvSpPr>
          <p:nvPr>
            <p:ph idx="1"/>
          </p:nvPr>
        </p:nvSpPr>
        <p:spPr>
          <a:solidFill>
            <a:schemeClr val="tx2"/>
          </a:solidFill>
        </p:spPr>
        <p:txBody>
          <a:bodyPr>
            <a:normAutofit fontScale="77500" lnSpcReduction="20000"/>
          </a:bodyPr>
          <a:lstStyle/>
          <a:p>
            <a:r>
              <a:rPr lang="sk-SK" dirty="0">
                <a:solidFill>
                  <a:schemeClr val="bg1"/>
                </a:solidFill>
              </a:rPr>
              <a:t>NBS predkladá vláde Slovenskej republiky návrhy zákonov v oblasti peňažného obehu a spolu s Ministerstvom financií SR návrhy zákonov v oblasti devízových vzťahov, platobných systémov a poskytovania platobných služieb a finančného trhu vrátane bankovníctva a postavenia a pôsobnosti Národnej banky Slovenska. </a:t>
            </a:r>
          </a:p>
          <a:p>
            <a:endParaRPr lang="sk-SK" dirty="0">
              <a:solidFill>
                <a:schemeClr val="bg1"/>
              </a:solidFill>
            </a:endParaRPr>
          </a:p>
          <a:p>
            <a:r>
              <a:rPr lang="sk-SK" dirty="0">
                <a:solidFill>
                  <a:schemeClr val="bg1"/>
                </a:solidFill>
              </a:rPr>
              <a:t>Národná banka Slovenska v rozsahu svojej pôsobnosti vydáva všeobecne záväzné právne predpisy na základe zákonných splnomocní (vyhlášky NBS a opatrenia NBS), ktoré sa publikujú v Zbierke zákonov Slovenskej republiky.</a:t>
            </a:r>
          </a:p>
        </p:txBody>
      </p:sp>
    </p:spTree>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1122</TotalTime>
  <Words>1052</Words>
  <Application>Microsoft Office PowerPoint</Application>
  <PresentationFormat>Předvádění na obrazovce (4:3)</PresentationFormat>
  <Paragraphs>203</Paragraphs>
  <Slides>37</Slides>
  <Notes>0</Notes>
  <HiddenSlides>0</HiddenSlides>
  <MMClips>0</MMClips>
  <ScaleCrop>false</ScaleCrop>
  <HeadingPairs>
    <vt:vector size="4" baseType="variant">
      <vt:variant>
        <vt:lpstr>Motiv</vt:lpstr>
      </vt:variant>
      <vt:variant>
        <vt:i4>1</vt:i4>
      </vt:variant>
      <vt:variant>
        <vt:lpstr>Nadpisy snímků</vt:lpstr>
      </vt:variant>
      <vt:variant>
        <vt:i4>37</vt:i4>
      </vt:variant>
    </vt:vector>
  </HeadingPairs>
  <TitlesOfParts>
    <vt:vector size="38" baseType="lpstr">
      <vt:lpstr>Motív Office</vt:lpstr>
      <vt:lpstr>Prezentace aplikace PowerPoint</vt:lpstr>
      <vt:lpstr>Prezentace aplikace PowerPoint</vt:lpstr>
      <vt:lpstr>Prezentace aplikace PowerPoint</vt:lpstr>
      <vt:lpstr>Prezentace aplikace PowerPoint</vt:lpstr>
      <vt:lpstr>Prezentace aplikace PowerPoint</vt:lpstr>
      <vt:lpstr>NBS - Emisná činnosť a obeh peňazí</vt:lpstr>
      <vt:lpstr>NBS - Platobné systémy a platobné služby</vt:lpstr>
      <vt:lpstr>NBS - Devízová oblasť</vt:lpstr>
      <vt:lpstr>NBS – Legislatívna činnosť</vt:lpstr>
      <vt:lpstr>NBS - Dohľad nad finančným trhom</vt:lpstr>
      <vt:lpstr>NBS -Dohľad nad finančným trhom - ochrana práv finančného spotrebiteľa</vt:lpstr>
      <vt:lpstr>NBS - Dohľad nad finančným trhom - EÚ</vt:lpstr>
      <vt:lpstr>NBS - Reprezentácia v medzinárodných inštitúciách</vt:lpstr>
      <vt:lpstr>Österreichische Nationalbank </vt:lpstr>
      <vt:lpstr>Österreichische Nationalbank </vt:lpstr>
      <vt:lpstr>Österreichische Nationalbank </vt:lpstr>
      <vt:lpstr>Österreichische Nationalbank </vt:lpstr>
      <vt:lpstr>Österreichische Nationalbank </vt:lpstr>
      <vt:lpstr>Österreichische Nationalbank </vt:lpstr>
      <vt:lpstr>Österreichische Nationalbank </vt:lpstr>
      <vt:lpstr>Österreichische Nationalbank </vt:lpstr>
      <vt:lpstr>Österreichische Nationalbank </vt:lpstr>
      <vt:lpstr>Österreichische Nationalbank </vt:lpstr>
      <vt:lpstr>Österreichische Nationalbank </vt:lpstr>
      <vt:lpstr>Banca d´Italia – Talianska centrálna banka</vt:lpstr>
      <vt:lpstr>Banca d´Italia – člen Eurosystému</vt:lpstr>
      <vt:lpstr>Banca d´Italia – Organizačná štruktúra</vt:lpstr>
      <vt:lpstr>Banca d´Italia – Organizačná štruktúra</vt:lpstr>
      <vt:lpstr>Banca d´Italia – Orgány</vt:lpstr>
      <vt:lpstr>Banca d´Italia – Valné zhromaždenie</vt:lpstr>
      <vt:lpstr>Banca d´Italia – riadne a mimoriadne zasadnutie valného zhromaždenia</vt:lpstr>
      <vt:lpstr>Banca d´Italia – Generálna rada (Consiglio superiore)</vt:lpstr>
      <vt:lpstr>Banca d´Italia – Rada audítorov (il Collegio sindacale)</vt:lpstr>
      <vt:lpstr>Banca d´Italia – Poradný výbor pre vnútorný audit</vt:lpstr>
      <vt:lpstr>Banca d´Italia – Direktórium</vt:lpstr>
      <vt:lpstr>Banca d´Italia – hlavné funkcie</vt:lpstr>
      <vt:lpstr>POROVNANIE PRÁVNEHO POSTAVENIA CENTRÁLNYCH BÁNK V TALIANSKU, RAKÚSKU A NA SLOVENSKU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Compliance pri vykonávaní finančného sprostredkovania</dc:title>
  <dc:creator>AP</dc:creator>
  <cp:lastModifiedBy>MF</cp:lastModifiedBy>
  <cp:revision>78</cp:revision>
  <dcterms:created xsi:type="dcterms:W3CDTF">2019-08-20T13:42:08Z</dcterms:created>
  <dcterms:modified xsi:type="dcterms:W3CDTF">2022-11-24T10:38:39Z</dcterms:modified>
</cp:coreProperties>
</file>