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57" r:id="rId6"/>
    <p:sldId id="270" r:id="rId7"/>
    <p:sldId id="258" r:id="rId8"/>
    <p:sldId id="278" r:id="rId9"/>
    <p:sldId id="274" r:id="rId10"/>
    <p:sldId id="275" r:id="rId11"/>
    <p:sldId id="279" r:id="rId12"/>
    <p:sldId id="281" r:id="rId13"/>
    <p:sldId id="282" r:id="rId14"/>
    <p:sldId id="271" r:id="rId15"/>
    <p:sldId id="276" r:id="rId16"/>
    <p:sldId id="283" r:id="rId17"/>
  </p:sldIdLst>
  <p:sldSz cx="9144000" cy="6858000" type="screen4x3"/>
  <p:notesSz cx="6858000" cy="92964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3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E9EBF5"/>
    <a:srgbClr val="CFD5EA"/>
    <a:srgbClr val="A6835A"/>
    <a:srgbClr val="A68B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645" autoAdjust="0"/>
  </p:normalViewPr>
  <p:slideViewPr>
    <p:cSldViewPr snapToGrid="0" snapToObjects="1">
      <p:cViewPr varScale="1">
        <p:scale>
          <a:sx n="119" d="100"/>
          <a:sy n="119" d="100"/>
        </p:scale>
        <p:origin x="1302" y="114"/>
      </p:cViewPr>
      <p:guideLst>
        <p:guide orient="horz" pos="414"/>
        <p:guide pos="329"/>
      </p:guideLst>
    </p:cSldViewPr>
  </p:slideViewPr>
  <p:outlineViewPr>
    <p:cViewPr>
      <p:scale>
        <a:sx n="33" d="100"/>
        <a:sy n="33" d="100"/>
      </p:scale>
      <p:origin x="0" y="-1316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6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Stanoviská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Sheet1!$B$2:$B$20</c:f>
              <c:numCache>
                <c:formatCode>General</c:formatCode>
                <c:ptCount val="19"/>
                <c:pt idx="0">
                  <c:v>1</c:v>
                </c:pt>
                <c:pt idx="1">
                  <c:v>6</c:v>
                </c:pt>
                <c:pt idx="2">
                  <c:v>0</c:v>
                </c:pt>
                <c:pt idx="3">
                  <c:v>1</c:v>
                </c:pt>
                <c:pt idx="4">
                  <c:v>6</c:v>
                </c:pt>
                <c:pt idx="5">
                  <c:v>3</c:v>
                </c:pt>
                <c:pt idx="6">
                  <c:v>2</c:v>
                </c:pt>
                <c:pt idx="7">
                  <c:v>4</c:v>
                </c:pt>
                <c:pt idx="8">
                  <c:v>2</c:v>
                </c:pt>
                <c:pt idx="9">
                  <c:v>2</c:v>
                </c:pt>
                <c:pt idx="10">
                  <c:v>1</c:v>
                </c:pt>
                <c:pt idx="11">
                  <c:v>3</c:v>
                </c:pt>
                <c:pt idx="12">
                  <c:v>1</c:v>
                </c:pt>
                <c:pt idx="13">
                  <c:v>2</c:v>
                </c:pt>
                <c:pt idx="14">
                  <c:v>1</c:v>
                </c:pt>
                <c:pt idx="15">
                  <c:v>1</c:v>
                </c:pt>
                <c:pt idx="16">
                  <c:v>1</c:v>
                </c:pt>
                <c:pt idx="17">
                  <c:v>1</c:v>
                </c:pt>
                <c:pt idx="18">
                  <c:v>2</c:v>
                </c:pt>
              </c:numCache>
            </c:numRef>
          </c:val>
          <c:extLst>
            <c:ext xmlns:c16="http://schemas.microsoft.com/office/drawing/2014/chart" uri="{C3380CC4-5D6E-409C-BE32-E72D297353CC}">
              <c16:uniqueId val="{00000000-A983-45FB-86FE-89FE9EDFBE2D}"/>
            </c:ext>
          </c:extLst>
        </c:ser>
        <c:ser>
          <c:idx val="1"/>
          <c:order val="1"/>
          <c:tx>
            <c:strRef>
              <c:f>Sheet1!$C$1</c:f>
              <c:strCache>
                <c:ptCount val="1"/>
                <c:pt idx="0">
                  <c:v>Listy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Sheet1!$C$2:$C$20</c:f>
              <c:numCache>
                <c:formatCode>General</c:formatCode>
                <c:ptCount val="19"/>
                <c:pt idx="11">
                  <c:v>1</c:v>
                </c:pt>
              </c:numCache>
            </c:numRef>
          </c:val>
          <c:extLst>
            <c:ext xmlns:c16="http://schemas.microsoft.com/office/drawing/2014/chart" uri="{C3380CC4-5D6E-409C-BE32-E72D297353CC}">
              <c16:uniqueId val="{00000001-A983-45FB-86FE-89FE9EDFBE2D}"/>
            </c:ext>
          </c:extLst>
        </c:ser>
        <c:dLbls>
          <c:dLblPos val="outEnd"/>
          <c:showLegendKey val="0"/>
          <c:showVal val="1"/>
          <c:showCatName val="0"/>
          <c:showSerName val="0"/>
          <c:showPercent val="0"/>
          <c:showBubbleSize val="0"/>
        </c:dLbls>
        <c:gapWidth val="219"/>
        <c:overlap val="-27"/>
        <c:axId val="1907752880"/>
        <c:axId val="98108304"/>
      </c:barChart>
      <c:catAx>
        <c:axId val="1907752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98108304"/>
        <c:crosses val="autoZero"/>
        <c:auto val="1"/>
        <c:lblAlgn val="ctr"/>
        <c:lblOffset val="100"/>
        <c:noMultiLvlLbl val="0"/>
      </c:catAx>
      <c:valAx>
        <c:axId val="981083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90775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Dôvod konzultácie (jednotlivé odrážky čl. 2 ods. 1 rozhodnutia 98/415/ES)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c:v>
                </c:pt>
                <c:pt idx="1">
                  <c:v>2</c:v>
                </c:pt>
                <c:pt idx="2">
                  <c:v>3</c:v>
                </c:pt>
                <c:pt idx="3">
                  <c:v>4</c:v>
                </c:pt>
                <c:pt idx="4">
                  <c:v>5</c:v>
                </c:pt>
                <c:pt idx="5">
                  <c:v>6</c:v>
                </c:pt>
                <c:pt idx="6">
                  <c:v>všeob.</c:v>
                </c:pt>
              </c:strCache>
            </c:strRef>
          </c:cat>
          <c:val>
            <c:numRef>
              <c:f>Sheet1!$B$2:$B$8</c:f>
              <c:numCache>
                <c:formatCode>General</c:formatCode>
                <c:ptCount val="7"/>
                <c:pt idx="0">
                  <c:v>14</c:v>
                </c:pt>
                <c:pt idx="1">
                  <c:v>10</c:v>
                </c:pt>
                <c:pt idx="2">
                  <c:v>25</c:v>
                </c:pt>
                <c:pt idx="3">
                  <c:v>3</c:v>
                </c:pt>
                <c:pt idx="4">
                  <c:v>5</c:v>
                </c:pt>
                <c:pt idx="5">
                  <c:v>15</c:v>
                </c:pt>
                <c:pt idx="6">
                  <c:v>2</c:v>
                </c:pt>
              </c:numCache>
            </c:numRef>
          </c:val>
          <c:extLst>
            <c:ext xmlns:c16="http://schemas.microsoft.com/office/drawing/2014/chart" uri="{C3380CC4-5D6E-409C-BE32-E72D297353CC}">
              <c16:uniqueId val="{00000000-A983-45FB-86FE-89FE9EDFBE2D}"/>
            </c:ext>
          </c:extLst>
        </c:ser>
        <c:dLbls>
          <c:dLblPos val="outEnd"/>
          <c:showLegendKey val="0"/>
          <c:showVal val="1"/>
          <c:showCatName val="0"/>
          <c:showSerName val="0"/>
          <c:showPercent val="0"/>
          <c:showBubbleSize val="0"/>
        </c:dLbls>
        <c:gapWidth val="219"/>
        <c:overlap val="-27"/>
        <c:axId val="1907752880"/>
        <c:axId val="98108304"/>
      </c:barChart>
      <c:catAx>
        <c:axId val="1907752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98108304"/>
        <c:crosses val="autoZero"/>
        <c:auto val="1"/>
        <c:lblAlgn val="ctr"/>
        <c:lblOffset val="100"/>
        <c:noMultiLvlLbl val="0"/>
      </c:catAx>
      <c:valAx>
        <c:axId val="981083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90775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Druh právneho predpisu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zákon</c:v>
                </c:pt>
                <c:pt idx="1">
                  <c:v>vyhláška</c:v>
                </c:pt>
                <c:pt idx="2">
                  <c:v>medzinárodná zmluva</c:v>
                </c:pt>
              </c:strCache>
            </c:strRef>
          </c:cat>
          <c:val>
            <c:numRef>
              <c:f>Sheet1!$B$2:$B$4</c:f>
              <c:numCache>
                <c:formatCode>General</c:formatCode>
                <c:ptCount val="3"/>
                <c:pt idx="0">
                  <c:v>34</c:v>
                </c:pt>
                <c:pt idx="1">
                  <c:v>6</c:v>
                </c:pt>
                <c:pt idx="2">
                  <c:v>1</c:v>
                </c:pt>
              </c:numCache>
            </c:numRef>
          </c:val>
          <c:extLst>
            <c:ext xmlns:c16="http://schemas.microsoft.com/office/drawing/2014/chart" uri="{C3380CC4-5D6E-409C-BE32-E72D297353CC}">
              <c16:uniqueId val="{00000000-A983-45FB-86FE-89FE9EDFBE2D}"/>
            </c:ext>
          </c:extLst>
        </c:ser>
        <c:dLbls>
          <c:dLblPos val="outEnd"/>
          <c:showLegendKey val="0"/>
          <c:showVal val="1"/>
          <c:showCatName val="0"/>
          <c:showSerName val="0"/>
          <c:showPercent val="0"/>
          <c:showBubbleSize val="0"/>
        </c:dLbls>
        <c:gapWidth val="219"/>
        <c:overlap val="-27"/>
        <c:axId val="1907752880"/>
        <c:axId val="98108304"/>
      </c:barChart>
      <c:catAx>
        <c:axId val="1907752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98108304"/>
        <c:crosses val="autoZero"/>
        <c:auto val="1"/>
        <c:lblAlgn val="ctr"/>
        <c:lblOffset val="100"/>
        <c:noMultiLvlLbl val="0"/>
      </c:catAx>
      <c:valAx>
        <c:axId val="981083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90775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Predkladajúci orgán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MF SR</c:v>
                </c:pt>
                <c:pt idx="1">
                  <c:v>NBS</c:v>
                </c:pt>
                <c:pt idx="2">
                  <c:v>MS SR</c:v>
                </c:pt>
                <c:pt idx="3">
                  <c:v>MPSVaR SR</c:v>
                </c:pt>
                <c:pt idx="4">
                  <c:v>MO SR</c:v>
                </c:pt>
                <c:pt idx="5">
                  <c:v>MH SR</c:v>
                </c:pt>
                <c:pt idx="6">
                  <c:v>MV SR</c:v>
                </c:pt>
                <c:pt idx="7">
                  <c:v>MDaV SR</c:v>
                </c:pt>
                <c:pt idx="8">
                  <c:v>poslanec</c:v>
                </c:pt>
                <c:pt idx="9">
                  <c:v>výbor</c:v>
                </c:pt>
              </c:strCache>
            </c:strRef>
          </c:cat>
          <c:val>
            <c:numRef>
              <c:f>Sheet1!$B$2:$B$11</c:f>
              <c:numCache>
                <c:formatCode>General</c:formatCode>
                <c:ptCount val="10"/>
                <c:pt idx="0">
                  <c:v>23</c:v>
                </c:pt>
                <c:pt idx="1">
                  <c:v>8</c:v>
                </c:pt>
                <c:pt idx="2">
                  <c:v>2</c:v>
                </c:pt>
                <c:pt idx="3">
                  <c:v>2</c:v>
                </c:pt>
                <c:pt idx="4">
                  <c:v>1</c:v>
                </c:pt>
                <c:pt idx="5">
                  <c:v>1</c:v>
                </c:pt>
                <c:pt idx="6">
                  <c:v>1</c:v>
                </c:pt>
                <c:pt idx="8">
                  <c:v>1</c:v>
                </c:pt>
                <c:pt idx="9">
                  <c:v>1</c:v>
                </c:pt>
              </c:numCache>
            </c:numRef>
          </c:val>
          <c:extLst>
            <c:ext xmlns:c16="http://schemas.microsoft.com/office/drawing/2014/chart" uri="{C3380CC4-5D6E-409C-BE32-E72D297353CC}">
              <c16:uniqueId val="{00000000-A983-45FB-86FE-89FE9EDFBE2D}"/>
            </c:ext>
          </c:extLst>
        </c:ser>
        <c:ser>
          <c:idx val="1"/>
          <c:order val="1"/>
          <c:tx>
            <c:strRef>
              <c:f>Sheet1!$C$1</c:f>
              <c:strCache>
                <c:ptCount val="1"/>
                <c:pt idx="0">
                  <c:v>ECB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MF SR</c:v>
                </c:pt>
                <c:pt idx="1">
                  <c:v>NBS</c:v>
                </c:pt>
                <c:pt idx="2">
                  <c:v>MS SR</c:v>
                </c:pt>
                <c:pt idx="3">
                  <c:v>MPSVaR SR</c:v>
                </c:pt>
                <c:pt idx="4">
                  <c:v>MO SR</c:v>
                </c:pt>
                <c:pt idx="5">
                  <c:v>MH SR</c:v>
                </c:pt>
                <c:pt idx="6">
                  <c:v>MV SR</c:v>
                </c:pt>
                <c:pt idx="7">
                  <c:v>MDaV SR</c:v>
                </c:pt>
                <c:pt idx="8">
                  <c:v>poslanec</c:v>
                </c:pt>
                <c:pt idx="9">
                  <c:v>výbor</c:v>
                </c:pt>
              </c:strCache>
            </c:strRef>
          </c:cat>
          <c:val>
            <c:numRef>
              <c:f>Sheet1!$C$2:$C$11</c:f>
              <c:numCache>
                <c:formatCode>General</c:formatCode>
                <c:ptCount val="10"/>
                <c:pt idx="2">
                  <c:v>1</c:v>
                </c:pt>
                <c:pt idx="7">
                  <c:v>1</c:v>
                </c:pt>
              </c:numCache>
            </c:numRef>
          </c:val>
          <c:extLst>
            <c:ext xmlns:c16="http://schemas.microsoft.com/office/drawing/2014/chart" uri="{C3380CC4-5D6E-409C-BE32-E72D297353CC}">
              <c16:uniqueId val="{00000001-6642-478A-BB49-B9FC4FC1EE07}"/>
            </c:ext>
          </c:extLst>
        </c:ser>
        <c:dLbls>
          <c:dLblPos val="outEnd"/>
          <c:showLegendKey val="0"/>
          <c:showVal val="1"/>
          <c:showCatName val="0"/>
          <c:showSerName val="0"/>
          <c:showPercent val="0"/>
          <c:showBubbleSize val="0"/>
        </c:dLbls>
        <c:gapWidth val="219"/>
        <c:overlap val="-27"/>
        <c:axId val="1907752880"/>
        <c:axId val="98108304"/>
      </c:barChart>
      <c:catAx>
        <c:axId val="1907752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98108304"/>
        <c:crosses val="autoZero"/>
        <c:auto val="1"/>
        <c:lblAlgn val="ctr"/>
        <c:lblOffset val="100"/>
        <c:noMultiLvlLbl val="0"/>
      </c:catAx>
      <c:valAx>
        <c:axId val="981083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90775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65BF9C-AB38-4CE8-A76B-6023C9A61283}"/>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sk-SK"/>
          </a:p>
        </p:txBody>
      </p:sp>
      <p:sp>
        <p:nvSpPr>
          <p:cNvPr id="3" name="Date Placeholder 2">
            <a:extLst>
              <a:ext uri="{FF2B5EF4-FFF2-40B4-BE49-F238E27FC236}">
                <a16:creationId xmlns:a16="http://schemas.microsoft.com/office/drawing/2014/main" id="{5BE85D7F-6E29-4CA7-B63F-FB27900243F5}"/>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6861C70-237E-453F-95F8-CAB896059F90}" type="datetimeFigureOut">
              <a:rPr lang="sk-SK" smtClean="0"/>
              <a:t>24. 11. 2022</a:t>
            </a:fld>
            <a:endParaRPr lang="sk-SK"/>
          </a:p>
        </p:txBody>
      </p:sp>
      <p:sp>
        <p:nvSpPr>
          <p:cNvPr id="4" name="Footer Placeholder 3">
            <a:extLst>
              <a:ext uri="{FF2B5EF4-FFF2-40B4-BE49-F238E27FC236}">
                <a16:creationId xmlns:a16="http://schemas.microsoft.com/office/drawing/2014/main" id="{E36F7D0B-CBFB-4126-82F4-5BF847FC050A}"/>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a:extLst>
              <a:ext uri="{FF2B5EF4-FFF2-40B4-BE49-F238E27FC236}">
                <a16:creationId xmlns:a16="http://schemas.microsoft.com/office/drawing/2014/main" id="{863A3B36-AA29-4FCD-A56E-EFF820C8BB13}"/>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F078F6A-C92F-4256-8C21-7CF851B32CC5}" type="slidenum">
              <a:rPr lang="sk-SK" smtClean="0"/>
              <a:t>‹#›</a:t>
            </a:fld>
            <a:endParaRPr lang="sk-SK"/>
          </a:p>
        </p:txBody>
      </p:sp>
    </p:spTree>
    <p:extLst>
      <p:ext uri="{BB962C8B-B14F-4D97-AF65-F5344CB8AC3E}">
        <p14:creationId xmlns:p14="http://schemas.microsoft.com/office/powerpoint/2010/main" val="3504192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15C8304-6116-1C46-811E-1FEF8C4FB9B9}" type="datetimeFigureOut">
              <a:rPr lang="sk-SK" smtClean="0"/>
              <a:t>24. 11. 2022</a:t>
            </a:fld>
            <a:endParaRPr lang="sk-SK"/>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D8446DF-9B5A-4940-A46B-E8523D7E98F8}" type="slidenum">
              <a:rPr lang="sk-SK" smtClean="0"/>
              <a:t>‹#›</a:t>
            </a:fld>
            <a:endParaRPr lang="sk-SK"/>
          </a:p>
        </p:txBody>
      </p:sp>
    </p:spTree>
    <p:extLst>
      <p:ext uri="{BB962C8B-B14F-4D97-AF65-F5344CB8AC3E}">
        <p14:creationId xmlns:p14="http://schemas.microsoft.com/office/powerpoint/2010/main" val="9542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Dva typy konzultácií: na úrovni orgánov Únie, aj na úrovni orgánov členských štátov. Už len to, že ide explicitne o orgány nie je pre právo EÚ typické. </a:t>
            </a:r>
          </a:p>
        </p:txBody>
      </p:sp>
      <p:sp>
        <p:nvSpPr>
          <p:cNvPr id="4" name="Slide Number Placeholder 3"/>
          <p:cNvSpPr>
            <a:spLocks noGrp="1"/>
          </p:cNvSpPr>
          <p:nvPr>
            <p:ph type="sldNum" sz="quarter" idx="5"/>
          </p:nvPr>
        </p:nvSpPr>
        <p:spPr/>
        <p:txBody>
          <a:bodyPr/>
          <a:lstStyle/>
          <a:p>
            <a:fld id="{3D8446DF-9B5A-4940-A46B-E8523D7E98F8}" type="slidenum">
              <a:rPr lang="sk-SK" smtClean="0"/>
              <a:t>3</a:t>
            </a:fld>
            <a:endParaRPr lang="sk-SK"/>
          </a:p>
        </p:txBody>
      </p:sp>
    </p:spTree>
    <p:extLst>
      <p:ext uri="{BB962C8B-B14F-4D97-AF65-F5344CB8AC3E}">
        <p14:creationId xmlns:p14="http://schemas.microsoft.com/office/powerpoint/2010/main" val="16143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3D8446DF-9B5A-4940-A46B-E8523D7E98F8}" type="slidenum">
              <a:rPr lang="sk-SK" smtClean="0"/>
              <a:t>4</a:t>
            </a:fld>
            <a:endParaRPr lang="sk-SK"/>
          </a:p>
        </p:txBody>
      </p:sp>
    </p:spTree>
    <p:extLst>
      <p:ext uri="{BB962C8B-B14F-4D97-AF65-F5344CB8AC3E}">
        <p14:creationId xmlns:p14="http://schemas.microsoft.com/office/powerpoint/2010/main" val="331279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Ide o demonštratívny výpočet. Je veľmi abstraktný.</a:t>
            </a:r>
          </a:p>
        </p:txBody>
      </p:sp>
      <p:sp>
        <p:nvSpPr>
          <p:cNvPr id="4" name="Slide Number Placeholder 3"/>
          <p:cNvSpPr>
            <a:spLocks noGrp="1"/>
          </p:cNvSpPr>
          <p:nvPr>
            <p:ph type="sldNum" sz="quarter" idx="5"/>
          </p:nvPr>
        </p:nvSpPr>
        <p:spPr/>
        <p:txBody>
          <a:bodyPr/>
          <a:lstStyle/>
          <a:p>
            <a:fld id="{3D8446DF-9B5A-4940-A46B-E8523D7E98F8}" type="slidenum">
              <a:rPr lang="sk-SK" smtClean="0"/>
              <a:t>5</a:t>
            </a:fld>
            <a:endParaRPr lang="sk-SK"/>
          </a:p>
        </p:txBody>
      </p:sp>
    </p:spTree>
    <p:extLst>
      <p:ext uri="{BB962C8B-B14F-4D97-AF65-F5344CB8AC3E}">
        <p14:creationId xmlns:p14="http://schemas.microsoft.com/office/powerpoint/2010/main" val="281503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Predkladajúcim orgánom spravidla nie je NBS. NBS je pripomienkujúcim orgánom v medzirezortnom pripomienkovom konaní. V zmysle Legislatívnych pravidiel vlády SR sa návrh zákona predkladá na </a:t>
            </a:r>
            <a:r>
              <a:rPr lang="sk-SK" dirty="0" err="1"/>
              <a:t>vnútrokomunitárne</a:t>
            </a:r>
            <a:r>
              <a:rPr lang="sk-SK" dirty="0"/>
              <a:t> pripomienkové konanie najneskôr po prerokovaní Legislatívnou radou vlády. To, či je návrh zákona predmetom </a:t>
            </a:r>
            <a:r>
              <a:rPr lang="sk-SK" dirty="0" err="1"/>
              <a:t>vnútrokomunitárneho</a:t>
            </a:r>
            <a:r>
              <a:rPr lang="sk-SK" dirty="0"/>
              <a:t> pripomienkového konania má byť uvedené v predkladacej správe.</a:t>
            </a:r>
          </a:p>
        </p:txBody>
      </p:sp>
      <p:sp>
        <p:nvSpPr>
          <p:cNvPr id="4" name="Slide Number Placeholder 3"/>
          <p:cNvSpPr>
            <a:spLocks noGrp="1"/>
          </p:cNvSpPr>
          <p:nvPr>
            <p:ph type="sldNum" sz="quarter" idx="5"/>
          </p:nvPr>
        </p:nvSpPr>
        <p:spPr/>
        <p:txBody>
          <a:bodyPr/>
          <a:lstStyle/>
          <a:p>
            <a:fld id="{3D8446DF-9B5A-4940-A46B-E8523D7E98F8}" type="slidenum">
              <a:rPr lang="sk-SK" smtClean="0"/>
              <a:t>6</a:t>
            </a:fld>
            <a:endParaRPr lang="sk-SK"/>
          </a:p>
        </p:txBody>
      </p:sp>
    </p:spTree>
    <p:extLst>
      <p:ext uri="{BB962C8B-B14F-4D97-AF65-F5344CB8AC3E}">
        <p14:creationId xmlns:p14="http://schemas.microsoft.com/office/powerpoint/2010/main" val="81896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Predkladajúcim orgánom spravidla nie je NBS. NBS je pripomienkujúcim orgánom v medzirezortnom pripomienkovom konaní. V zmysle Legislatívnych pravidiel vlády SR sa návrh zákona predkladá na </a:t>
            </a:r>
            <a:r>
              <a:rPr lang="sk-SK" dirty="0" err="1"/>
              <a:t>vnútrokomunitárne</a:t>
            </a:r>
            <a:r>
              <a:rPr lang="sk-SK" dirty="0"/>
              <a:t> pripomienkové konanie najneskôr po prerokovaní Legislatívnou radou vlády. To, či je návrh zákona predmetom </a:t>
            </a:r>
            <a:r>
              <a:rPr lang="sk-SK" dirty="0" err="1"/>
              <a:t>vnútrokomunitárneho</a:t>
            </a:r>
            <a:r>
              <a:rPr lang="sk-SK" dirty="0"/>
              <a:t> pripomienkového konania má byť uvedené v predkladacej správe.</a:t>
            </a:r>
          </a:p>
        </p:txBody>
      </p:sp>
      <p:sp>
        <p:nvSpPr>
          <p:cNvPr id="4" name="Slide Number Placeholder 3"/>
          <p:cNvSpPr>
            <a:spLocks noGrp="1"/>
          </p:cNvSpPr>
          <p:nvPr>
            <p:ph type="sldNum" sz="quarter" idx="5"/>
          </p:nvPr>
        </p:nvSpPr>
        <p:spPr/>
        <p:txBody>
          <a:bodyPr/>
          <a:lstStyle/>
          <a:p>
            <a:fld id="{3D8446DF-9B5A-4940-A46B-E8523D7E98F8}" type="slidenum">
              <a:rPr lang="sk-SK" smtClean="0"/>
              <a:t>7</a:t>
            </a:fld>
            <a:endParaRPr lang="sk-SK"/>
          </a:p>
        </p:txBody>
      </p:sp>
    </p:spTree>
    <p:extLst>
      <p:ext uri="{BB962C8B-B14F-4D97-AF65-F5344CB8AC3E}">
        <p14:creationId xmlns:p14="http://schemas.microsoft.com/office/powerpoint/2010/main" val="77870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Predkladajúcim orgánom spravidla nie je NBS. NBS je pripomienkujúcim orgánom v medzirezortnom pripomienkovom konaní. V zmysle Legislatívnych pravidiel vlády SR sa návrh zákona predkladá na </a:t>
            </a:r>
            <a:r>
              <a:rPr lang="sk-SK" dirty="0" err="1"/>
              <a:t>vnútrokomunitárne</a:t>
            </a:r>
            <a:r>
              <a:rPr lang="sk-SK" dirty="0"/>
              <a:t> pripomienkové konanie najneskôr po prerokovaní Legislatívnou radou vlády. To, či je návrh zákona predmetom </a:t>
            </a:r>
            <a:r>
              <a:rPr lang="sk-SK" dirty="0" err="1"/>
              <a:t>vnútrokomunitárneho</a:t>
            </a:r>
            <a:r>
              <a:rPr lang="sk-SK" dirty="0"/>
              <a:t> pripomienkového konania má byť uvedené v predkladacej správe.</a:t>
            </a:r>
          </a:p>
        </p:txBody>
      </p:sp>
      <p:sp>
        <p:nvSpPr>
          <p:cNvPr id="4" name="Slide Number Placeholder 3"/>
          <p:cNvSpPr>
            <a:spLocks noGrp="1"/>
          </p:cNvSpPr>
          <p:nvPr>
            <p:ph type="sldNum" sz="quarter" idx="5"/>
          </p:nvPr>
        </p:nvSpPr>
        <p:spPr/>
        <p:txBody>
          <a:bodyPr/>
          <a:lstStyle/>
          <a:p>
            <a:fld id="{3D8446DF-9B5A-4940-A46B-E8523D7E98F8}" type="slidenum">
              <a:rPr lang="sk-SK" smtClean="0"/>
              <a:t>8</a:t>
            </a:fld>
            <a:endParaRPr lang="sk-SK"/>
          </a:p>
        </p:txBody>
      </p:sp>
    </p:spTree>
    <p:extLst>
      <p:ext uri="{BB962C8B-B14F-4D97-AF65-F5344CB8AC3E}">
        <p14:creationId xmlns:p14="http://schemas.microsoft.com/office/powerpoint/2010/main" val="296094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Predkladajúcim orgánom spravidla nie je NBS. NBS je pripomienkujúcim orgánom v medzirezortnom pripomienkovom konaní. V zmysle Legislatívnych pravidiel vlády SR sa návrh zákona predkladá na </a:t>
            </a:r>
            <a:r>
              <a:rPr lang="sk-SK" dirty="0" err="1"/>
              <a:t>vnútrokomunitárne</a:t>
            </a:r>
            <a:r>
              <a:rPr lang="sk-SK" dirty="0"/>
              <a:t> pripomienkové konanie najneskôr po prerokovaní Legislatívnou radou vlády. To, či je návrh zákona predmetom </a:t>
            </a:r>
            <a:r>
              <a:rPr lang="sk-SK" dirty="0" err="1"/>
              <a:t>vnútrokomunitárneho</a:t>
            </a:r>
            <a:r>
              <a:rPr lang="sk-SK" dirty="0"/>
              <a:t> pripomienkového konania má byť uvedené v predkladacej správe.</a:t>
            </a:r>
          </a:p>
        </p:txBody>
      </p:sp>
      <p:sp>
        <p:nvSpPr>
          <p:cNvPr id="4" name="Slide Number Placeholder 3"/>
          <p:cNvSpPr>
            <a:spLocks noGrp="1"/>
          </p:cNvSpPr>
          <p:nvPr>
            <p:ph type="sldNum" sz="quarter" idx="5"/>
          </p:nvPr>
        </p:nvSpPr>
        <p:spPr/>
        <p:txBody>
          <a:bodyPr/>
          <a:lstStyle/>
          <a:p>
            <a:fld id="{3D8446DF-9B5A-4940-A46B-E8523D7E98F8}" type="slidenum">
              <a:rPr lang="sk-SK" smtClean="0"/>
              <a:t>9</a:t>
            </a:fld>
            <a:endParaRPr lang="sk-SK"/>
          </a:p>
        </p:txBody>
      </p:sp>
    </p:spTree>
    <p:extLst>
      <p:ext uri="{BB962C8B-B14F-4D97-AF65-F5344CB8AC3E}">
        <p14:creationId xmlns:p14="http://schemas.microsoft.com/office/powerpoint/2010/main" val="168141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ECB dodržiavanie povinnosti konzultovať pravidelne vyhodnocuje.</a:t>
            </a:r>
          </a:p>
        </p:txBody>
      </p:sp>
      <p:sp>
        <p:nvSpPr>
          <p:cNvPr id="4" name="Slide Number Placeholder 3"/>
          <p:cNvSpPr>
            <a:spLocks noGrp="1"/>
          </p:cNvSpPr>
          <p:nvPr>
            <p:ph type="sldNum" sz="quarter" idx="5"/>
          </p:nvPr>
        </p:nvSpPr>
        <p:spPr/>
        <p:txBody>
          <a:bodyPr/>
          <a:lstStyle/>
          <a:p>
            <a:fld id="{3D8446DF-9B5A-4940-A46B-E8523D7E98F8}" type="slidenum">
              <a:rPr lang="sk-SK" smtClean="0"/>
              <a:t>10</a:t>
            </a:fld>
            <a:endParaRPr lang="sk-SK"/>
          </a:p>
        </p:txBody>
      </p:sp>
    </p:spTree>
    <p:extLst>
      <p:ext uri="{BB962C8B-B14F-4D97-AF65-F5344CB8AC3E}">
        <p14:creationId xmlns:p14="http://schemas.microsoft.com/office/powerpoint/2010/main" val="3624828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a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E047E5C-334D-8A43-BCD0-7183C9073217}"/>
              </a:ext>
            </a:extLst>
          </p:cNvPr>
          <p:cNvSpPr>
            <a:spLocks noGrp="1"/>
          </p:cNvSpPr>
          <p:nvPr>
            <p:ph type="body" sz="quarter" idx="14"/>
          </p:nvPr>
        </p:nvSpPr>
        <p:spPr>
          <a:xfrm>
            <a:off x="628651" y="3039693"/>
            <a:ext cx="6650831" cy="1899861"/>
          </a:xfrm>
        </p:spPr>
        <p:txBody>
          <a:bodyPr/>
          <a:lstStyle>
            <a:lvl1pPr>
              <a:defRPr>
                <a:solidFill>
                  <a:srgbClr val="A6835A"/>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7987D55B-CFE6-A240-995C-758E0ED0A53D}"/>
              </a:ext>
            </a:extLst>
          </p:cNvPr>
          <p:cNvSpPr>
            <a:spLocks noGrp="1"/>
          </p:cNvSpPr>
          <p:nvPr>
            <p:ph type="body" sz="quarter" idx="15"/>
          </p:nvPr>
        </p:nvSpPr>
        <p:spPr>
          <a:xfrm>
            <a:off x="628651" y="931582"/>
            <a:ext cx="6650831" cy="2035737"/>
          </a:xfrm>
        </p:spPr>
        <p:txBody>
          <a:bodyPr>
            <a:noAutofit/>
          </a:bodyPr>
          <a:lstStyle>
            <a:lvl1pPr>
              <a:defRPr sz="4500" b="1">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87D5BADD-09D2-9748-B9CB-3CD64E871067}"/>
              </a:ext>
            </a:extLst>
          </p:cNvPr>
          <p:cNvSpPr>
            <a:spLocks noGrp="1"/>
          </p:cNvSpPr>
          <p:nvPr>
            <p:ph type="body" sz="quarter" idx="16"/>
          </p:nvPr>
        </p:nvSpPr>
        <p:spPr>
          <a:xfrm>
            <a:off x="6201926" y="5464816"/>
            <a:ext cx="2365425" cy="440676"/>
          </a:xfrm>
        </p:spPr>
        <p:txBody>
          <a:bodyPr anchor="ctr" anchorCtr="0">
            <a:normAutofit/>
          </a:bodyPr>
          <a:lstStyle>
            <a:lvl1pPr>
              <a:defRPr sz="11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a:extLst>
              <a:ext uri="{FF2B5EF4-FFF2-40B4-BE49-F238E27FC236}">
                <a16:creationId xmlns:a16="http://schemas.microsoft.com/office/drawing/2014/main" id="{4C20C2F8-78E5-2D42-8898-F8C6F4213C93}"/>
              </a:ext>
            </a:extLst>
          </p:cNvPr>
          <p:cNvSpPr>
            <a:spLocks noGrp="1"/>
          </p:cNvSpPr>
          <p:nvPr>
            <p:ph type="body" sz="quarter" idx="17"/>
          </p:nvPr>
        </p:nvSpPr>
        <p:spPr>
          <a:xfrm>
            <a:off x="6201925" y="5995487"/>
            <a:ext cx="2365425" cy="440676"/>
          </a:xfrm>
        </p:spPr>
        <p:txBody>
          <a:bodyPr anchor="ctr" anchorCtr="0">
            <a:normAutofit/>
          </a:bodyPr>
          <a:lstStyle>
            <a:lvl1pPr>
              <a:defRPr sz="11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89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ov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4706473"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7" name="Table Placeholder 4">
            <a:extLst>
              <a:ext uri="{FF2B5EF4-FFF2-40B4-BE49-F238E27FC236}">
                <a16:creationId xmlns:a16="http://schemas.microsoft.com/office/drawing/2014/main" id="{472F33DC-DA1D-2248-BBF8-5C7322CDB89A}"/>
              </a:ext>
            </a:extLst>
          </p:cNvPr>
          <p:cNvSpPr>
            <a:spLocks noGrp="1"/>
          </p:cNvSpPr>
          <p:nvPr>
            <p:ph type="tbl" sz="quarter" idx="16"/>
          </p:nvPr>
        </p:nvSpPr>
        <p:spPr>
          <a:xfrm>
            <a:off x="628651"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Footer Placeholder 8">
            <a:extLst>
              <a:ext uri="{FF2B5EF4-FFF2-40B4-BE49-F238E27FC236}">
                <a16:creationId xmlns:a16="http://schemas.microsoft.com/office/drawing/2014/main" id="{47999E3C-0B57-EB4E-882D-C45B1953A160}"/>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B6D3EADC-7807-6E4C-A852-E44F734D1B95}"/>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B842F2F0-CE09-3E45-9E48-8FBB4C8D7311}"/>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186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a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4706473" y="1288800"/>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11" name="Content Placeholder 16">
            <a:extLst>
              <a:ext uri="{FF2B5EF4-FFF2-40B4-BE49-F238E27FC236}">
                <a16:creationId xmlns:a16="http://schemas.microsoft.com/office/drawing/2014/main" id="{A49D2DB0-F242-FC44-AF8E-92E1E21150D8}"/>
              </a:ext>
            </a:extLst>
          </p:cNvPr>
          <p:cNvSpPr>
            <a:spLocks noGrp="1"/>
          </p:cNvSpPr>
          <p:nvPr>
            <p:ph sz="quarter" idx="14"/>
          </p:nvPr>
        </p:nvSpPr>
        <p:spPr>
          <a:xfrm>
            <a:off x="628650" y="1288800"/>
            <a:ext cx="3808880" cy="4509834"/>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04C87C30-0CDF-0745-8198-CF9E05A0CEA9}"/>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AAB291D7-8CE8-2B48-8E17-774B38849E37}"/>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0" name="Text Placeholder 14">
            <a:extLst>
              <a:ext uri="{FF2B5EF4-FFF2-40B4-BE49-F238E27FC236}">
                <a16:creationId xmlns:a16="http://schemas.microsoft.com/office/drawing/2014/main" id="{A10D06E7-69EA-B94E-81E4-D6AE848FE42F}"/>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8127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4706473" y="1288800"/>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7" name="Chart Placeholder 13">
            <a:extLst>
              <a:ext uri="{FF2B5EF4-FFF2-40B4-BE49-F238E27FC236}">
                <a16:creationId xmlns:a16="http://schemas.microsoft.com/office/drawing/2014/main" id="{C696E328-21F3-D547-804C-B3A3332D04A7}"/>
              </a:ext>
            </a:extLst>
          </p:cNvPr>
          <p:cNvSpPr>
            <a:spLocks noGrp="1"/>
          </p:cNvSpPr>
          <p:nvPr>
            <p:ph type="chart" sz="quarter" idx="16"/>
          </p:nvPr>
        </p:nvSpPr>
        <p:spPr>
          <a:xfrm>
            <a:off x="628651" y="1291491"/>
            <a:ext cx="3898175"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8" name="Footer Placeholder 8">
            <a:extLst>
              <a:ext uri="{FF2B5EF4-FFF2-40B4-BE49-F238E27FC236}">
                <a16:creationId xmlns:a16="http://schemas.microsoft.com/office/drawing/2014/main" id="{1687C601-DC2C-2E45-A70D-76112306E94B}"/>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90C62D56-688C-C745-9085-04ED406E0E13}"/>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1" name="Text Placeholder 14">
            <a:extLst>
              <a:ext uri="{FF2B5EF4-FFF2-40B4-BE49-F238E27FC236}">
                <a16:creationId xmlns:a16="http://schemas.microsoft.com/office/drawing/2014/main" id="{B03443D4-CD1B-0542-B6D5-BA10F8FFBA24}"/>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00598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rede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E59-6FB1-9347-860E-CA1E9F231DCB}"/>
              </a:ext>
            </a:extLst>
          </p:cNvPr>
          <p:cNvSpPr>
            <a:spLocks noGrp="1"/>
          </p:cNvSpPr>
          <p:nvPr>
            <p:ph type="title" hasCustomPrompt="1"/>
          </p:nvPr>
        </p:nvSpPr>
        <p:spPr>
          <a:xfrm>
            <a:off x="628650" y="1209600"/>
            <a:ext cx="7886700" cy="4910400"/>
          </a:xfrm>
        </p:spPr>
        <p:txBody>
          <a:bodyPr tIns="72000" bIns="72000" anchor="ctr" anchorCtr="0"/>
          <a:lstStyle>
            <a:lvl1pPr algn="ctr">
              <a:defRPr sz="3750" b="0"/>
            </a:lvl1pPr>
          </a:lstStyle>
          <a:p>
            <a:r>
              <a:rPr lang="en-US" dirty="0"/>
              <a:t>Click to edit </a:t>
            </a:r>
            <a:br>
              <a:rPr lang="en-US" dirty="0"/>
            </a:br>
            <a:r>
              <a:rPr lang="en-US" dirty="0"/>
              <a:t>Master title style</a:t>
            </a:r>
            <a:br>
              <a:rPr lang="en-US" dirty="0"/>
            </a:br>
            <a:endParaRPr lang="sk-SK" dirty="0"/>
          </a:p>
        </p:txBody>
      </p:sp>
      <p:sp>
        <p:nvSpPr>
          <p:cNvPr id="5" name="Footer Placeholder 8">
            <a:extLst>
              <a:ext uri="{FF2B5EF4-FFF2-40B4-BE49-F238E27FC236}">
                <a16:creationId xmlns:a16="http://schemas.microsoft.com/office/drawing/2014/main" id="{153C02C4-4FA1-F043-91AA-15F5D32511F1}"/>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6" name="Slide Number Placeholder 9">
            <a:extLst>
              <a:ext uri="{FF2B5EF4-FFF2-40B4-BE49-F238E27FC236}">
                <a16:creationId xmlns:a16="http://schemas.microsoft.com/office/drawing/2014/main" id="{DB2F8825-FA6A-6D4C-AF21-A5576A9C5BF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2" name="Text Placeholder 14">
            <a:extLst>
              <a:ext uri="{FF2B5EF4-FFF2-40B4-BE49-F238E27FC236}">
                <a16:creationId xmlns:a16="http://schemas.microsoft.com/office/drawing/2014/main" id="{64FA34EF-C986-D143-9AD1-837977851DA0}"/>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908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628650" y="1267200"/>
            <a:ext cx="7886700"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E6C42478-1194-6344-84B2-D54A264CF2CD}"/>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FC8DE990-9189-C94E-995F-0CC9A31750D4}"/>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6" name="Text Placeholder 14">
            <a:extLst>
              <a:ext uri="{FF2B5EF4-FFF2-40B4-BE49-F238E27FC236}">
                <a16:creationId xmlns:a16="http://schemas.microsoft.com/office/drawing/2014/main" id="{C1BAC57D-5124-C248-918F-DEDFDC675D68}"/>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2038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628651" y="1267200"/>
            <a:ext cx="2872964"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Content Placeholder 16">
            <a:extLst>
              <a:ext uri="{FF2B5EF4-FFF2-40B4-BE49-F238E27FC236}">
                <a16:creationId xmlns:a16="http://schemas.microsoft.com/office/drawing/2014/main" id="{C8773CAC-334F-DD46-855F-72CFDFC25576}"/>
              </a:ext>
            </a:extLst>
          </p:cNvPr>
          <p:cNvSpPr>
            <a:spLocks noGrp="1"/>
          </p:cNvSpPr>
          <p:nvPr>
            <p:ph sz="quarter" idx="15"/>
          </p:nvPr>
        </p:nvSpPr>
        <p:spPr>
          <a:xfrm>
            <a:off x="3731476" y="1267200"/>
            <a:ext cx="4783874" cy="48528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8" name="Footer Placeholder 8">
            <a:extLst>
              <a:ext uri="{FF2B5EF4-FFF2-40B4-BE49-F238E27FC236}">
                <a16:creationId xmlns:a16="http://schemas.microsoft.com/office/drawing/2014/main" id="{4CC8DADB-B0C7-F54F-8594-817520C81805}"/>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9" name="Slide Number Placeholder 9">
            <a:extLst>
              <a:ext uri="{FF2B5EF4-FFF2-40B4-BE49-F238E27FC236}">
                <a16:creationId xmlns:a16="http://schemas.microsoft.com/office/drawing/2014/main" id="{1066BAAC-371C-6547-B045-188244A60A3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10" name="Text Placeholder 14">
            <a:extLst>
              <a:ext uri="{FF2B5EF4-FFF2-40B4-BE49-F238E27FC236}">
                <a16:creationId xmlns:a16="http://schemas.microsoft.com/office/drawing/2014/main" id="{6D2AEBA3-891C-AC49-97CE-8D2380EC3F23}"/>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054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a stra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8">
            <a:extLst>
              <a:ext uri="{FF2B5EF4-FFF2-40B4-BE49-F238E27FC236}">
                <a16:creationId xmlns:a16="http://schemas.microsoft.com/office/drawing/2014/main" id="{2911F75E-9BBC-9441-9022-4D40464FE8B7}"/>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8" name="Slide Number Placeholder 9">
            <a:extLst>
              <a:ext uri="{FF2B5EF4-FFF2-40B4-BE49-F238E27FC236}">
                <a16:creationId xmlns:a16="http://schemas.microsoft.com/office/drawing/2014/main" id="{808AF435-8ED8-EB4B-AD65-95E25C369709}"/>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6" name="Text Placeholder 14">
            <a:extLst>
              <a:ext uri="{FF2B5EF4-FFF2-40B4-BE49-F238E27FC236}">
                <a16:creationId xmlns:a16="http://schemas.microsoft.com/office/drawing/2014/main" id="{7837332E-CB39-324D-A779-6955A5932E78}"/>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371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a obrázo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16">
            <a:extLst>
              <a:ext uri="{FF2B5EF4-FFF2-40B4-BE49-F238E27FC236}">
                <a16:creationId xmlns:a16="http://schemas.microsoft.com/office/drawing/2014/main" id="{5D1B7725-6829-0D4F-A72C-AC141F8490C8}"/>
              </a:ext>
            </a:extLst>
          </p:cNvPr>
          <p:cNvSpPr>
            <a:spLocks noGrp="1"/>
          </p:cNvSpPr>
          <p:nvPr>
            <p:ph sz="quarter" idx="14"/>
          </p:nvPr>
        </p:nvSpPr>
        <p:spPr>
          <a:xfrm>
            <a:off x="628650" y="1288800"/>
            <a:ext cx="3808880" cy="47952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4706473" y="1288758"/>
            <a:ext cx="3898175" cy="4794688"/>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7" name="Footer Placeholder 8">
            <a:extLst>
              <a:ext uri="{FF2B5EF4-FFF2-40B4-BE49-F238E27FC236}">
                <a16:creationId xmlns:a16="http://schemas.microsoft.com/office/drawing/2014/main" id="{AB9E9B45-C928-924A-8FA3-72026C03C636}"/>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2" name="Slide Number Placeholder 9">
            <a:extLst>
              <a:ext uri="{FF2B5EF4-FFF2-40B4-BE49-F238E27FC236}">
                <a16:creationId xmlns:a16="http://schemas.microsoft.com/office/drawing/2014/main" id="{42DE18CA-8E6B-8645-964B-602E6415BC9F}"/>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666140F5-1B90-5044-9CF0-D563CC64B1C7}"/>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658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ok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8650" y="1288758"/>
            <a:ext cx="7851853" cy="412055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628650" y="5679689"/>
            <a:ext cx="7851853"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918D291C-082E-0441-9C75-F21E4882AF76}"/>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E502D312-4770-FA4E-A049-B365AAFC00D7}"/>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09F004A5-2410-3148-A9B5-166C67105074}"/>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5388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ananie obrazok s popis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8651" y="1288758"/>
            <a:ext cx="3759354" cy="4105686"/>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628650" y="5672255"/>
            <a:ext cx="3759355"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Picture Placeholder 11">
            <a:extLst>
              <a:ext uri="{FF2B5EF4-FFF2-40B4-BE49-F238E27FC236}">
                <a16:creationId xmlns:a16="http://schemas.microsoft.com/office/drawing/2014/main" id="{A9A5AC6E-146A-CE43-9043-A9CAF000B346}"/>
              </a:ext>
            </a:extLst>
          </p:cNvPr>
          <p:cNvSpPr>
            <a:spLocks noGrp="1"/>
          </p:cNvSpPr>
          <p:nvPr>
            <p:ph type="pic" sz="quarter" idx="17"/>
          </p:nvPr>
        </p:nvSpPr>
        <p:spPr>
          <a:xfrm>
            <a:off x="4572000" y="1288757"/>
            <a:ext cx="3908502" cy="409356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0" name="Text Placeholder 14">
            <a:extLst>
              <a:ext uri="{FF2B5EF4-FFF2-40B4-BE49-F238E27FC236}">
                <a16:creationId xmlns:a16="http://schemas.microsoft.com/office/drawing/2014/main" id="{EA036A9B-A1E3-9045-A629-19597A46D8ED}"/>
              </a:ext>
            </a:extLst>
          </p:cNvPr>
          <p:cNvSpPr>
            <a:spLocks noGrp="1"/>
          </p:cNvSpPr>
          <p:nvPr>
            <p:ph type="body" sz="quarter" idx="18"/>
          </p:nvPr>
        </p:nvSpPr>
        <p:spPr>
          <a:xfrm>
            <a:off x="4572000" y="5666193"/>
            <a:ext cx="3759355" cy="423746"/>
          </a:xfrm>
        </p:spPr>
        <p:txBody>
          <a:bodyPr>
            <a:normAutofit/>
          </a:bodyPr>
          <a:lstStyle>
            <a:lvl1pPr marL="0" indent="0">
              <a:buFontTx/>
              <a:buNone/>
              <a:defRPr sz="15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Footer Placeholder 8">
            <a:extLst>
              <a:ext uri="{FF2B5EF4-FFF2-40B4-BE49-F238E27FC236}">
                <a16:creationId xmlns:a16="http://schemas.microsoft.com/office/drawing/2014/main" id="{DFDFD298-29B7-8C49-8F37-ABB79FDCF768}"/>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5" name="Slide Number Placeholder 9">
            <a:extLst>
              <a:ext uri="{FF2B5EF4-FFF2-40B4-BE49-F238E27FC236}">
                <a16:creationId xmlns:a16="http://schemas.microsoft.com/office/drawing/2014/main" id="{4CBEAFDC-2DAE-1848-8DAD-D8B4815A72E2}"/>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8A54101E-B46C-674C-A644-ED3CE49715D1}"/>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3086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a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4706473" y="1288800"/>
            <a:ext cx="3898175"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Content Placeholder 16">
            <a:extLst>
              <a:ext uri="{FF2B5EF4-FFF2-40B4-BE49-F238E27FC236}">
                <a16:creationId xmlns:a16="http://schemas.microsoft.com/office/drawing/2014/main" id="{6E667F88-2B5B-FE4B-B81A-CE64F5A43654}"/>
              </a:ext>
            </a:extLst>
          </p:cNvPr>
          <p:cNvSpPr>
            <a:spLocks noGrp="1"/>
          </p:cNvSpPr>
          <p:nvPr>
            <p:ph sz="quarter" idx="14"/>
          </p:nvPr>
        </p:nvSpPr>
        <p:spPr>
          <a:xfrm>
            <a:off x="628650" y="1288800"/>
            <a:ext cx="3808880" cy="4795200"/>
          </a:xfrm>
        </p:spPr>
        <p:txBody>
          <a:bodyPr>
            <a:normAutofit/>
          </a:bodyPr>
          <a:lstStyle>
            <a:lvl1pPr marL="342900" indent="-342900">
              <a:buFont typeface="Arial" panose="020B0604020202020204" pitchFamily="34" charset="0"/>
              <a:buChar char="•"/>
              <a:defRPr sz="2250">
                <a:solidFill>
                  <a:srgbClr val="0067AC"/>
                </a:solidFill>
              </a:defRPr>
            </a:lvl1pPr>
            <a:lvl2pPr marL="600075" indent="-257175">
              <a:buFont typeface="Arial" panose="020B0604020202020204" pitchFamily="34" charset="0"/>
              <a:buChar char="•"/>
              <a:defRPr sz="1875">
                <a:solidFill>
                  <a:srgbClr val="0067AC"/>
                </a:solidFill>
              </a:defRPr>
            </a:lvl2pPr>
            <a:lvl3pPr marL="942975" indent="-257175">
              <a:buFont typeface="Arial" panose="020B0604020202020204" pitchFamily="34" charset="0"/>
              <a:buChar char="•"/>
              <a:defRPr sz="1500">
                <a:solidFill>
                  <a:srgbClr val="0067AC"/>
                </a:solidFill>
              </a:defRPr>
            </a:lvl3pPr>
            <a:lvl4pPr marL="1243013" indent="-214313">
              <a:buFont typeface="Arial" panose="020B0604020202020204" pitchFamily="34" charset="0"/>
              <a:buChar char="•"/>
              <a:defRPr sz="1350">
                <a:solidFill>
                  <a:srgbClr val="0067AC"/>
                </a:solidFill>
              </a:defRPr>
            </a:lvl4pPr>
            <a:lvl5pPr marL="1585913" indent="-214313">
              <a:buFont typeface="Arial" panose="020B0604020202020204" pitchFamily="34" charset="0"/>
              <a:buChar char="•"/>
              <a:defRPr sz="1125">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1D50C2A6-953C-8141-9659-A931CD7A15AC}"/>
              </a:ext>
            </a:extLst>
          </p:cNvPr>
          <p:cNvSpPr>
            <a:spLocks noGrp="1"/>
          </p:cNvSpPr>
          <p:nvPr>
            <p:ph type="ftr" sz="quarter" idx="11"/>
          </p:nvPr>
        </p:nvSpPr>
        <p:spPr>
          <a:xfrm>
            <a:off x="628650" y="6373813"/>
            <a:ext cx="7101220" cy="365125"/>
          </a:xfrm>
          <a:prstGeom prst="rect">
            <a:avLst/>
          </a:prstGeom>
        </p:spPr>
        <p:txBody>
          <a:bodyPr/>
          <a:lstStyle>
            <a:lvl1pPr algn="l">
              <a:defRPr sz="900">
                <a:solidFill>
                  <a:srgbClr val="0067AC"/>
                </a:solidFill>
              </a:defRPr>
            </a:lvl1pPr>
          </a:lstStyle>
          <a:p>
            <a:r>
              <a:rPr lang="sk-SK" dirty="0"/>
              <a:t>Názov prezentácie</a:t>
            </a:r>
          </a:p>
        </p:txBody>
      </p:sp>
      <p:sp>
        <p:nvSpPr>
          <p:cNvPr id="10" name="Slide Number Placeholder 9">
            <a:extLst>
              <a:ext uri="{FF2B5EF4-FFF2-40B4-BE49-F238E27FC236}">
                <a16:creationId xmlns:a16="http://schemas.microsoft.com/office/drawing/2014/main" id="{12814408-B4A2-A241-831E-B6B58915E95E}"/>
              </a:ext>
            </a:extLst>
          </p:cNvPr>
          <p:cNvSpPr>
            <a:spLocks noGrp="1"/>
          </p:cNvSpPr>
          <p:nvPr>
            <p:ph type="sldNum" sz="quarter" idx="12"/>
          </p:nvPr>
        </p:nvSpPr>
        <p:spPr>
          <a:xfrm>
            <a:off x="7814931" y="6373812"/>
            <a:ext cx="1108870" cy="365125"/>
          </a:xfrm>
          <a:prstGeom prst="rect">
            <a:avLst/>
          </a:prstGeom>
        </p:spPr>
        <p:txBody>
          <a:bodyPr/>
          <a:lstStyle>
            <a:lvl1pPr algn="r">
              <a:defRPr sz="900">
                <a:solidFill>
                  <a:srgbClr val="0067AC"/>
                </a:solidFill>
              </a:defRPr>
            </a:lvl1pPr>
          </a:lstStyle>
          <a:p>
            <a:fld id="{5DD979C4-B72D-9549-BD86-64D2882017CF}" type="slidenum">
              <a:rPr lang="sk-SK" smtClean="0"/>
              <a:pPr/>
              <a:t>‹#›</a:t>
            </a:fld>
            <a:endParaRPr lang="sk-SK" dirty="0"/>
          </a:p>
        </p:txBody>
      </p:sp>
      <p:sp>
        <p:nvSpPr>
          <p:cNvPr id="9" name="Text Placeholder 14">
            <a:extLst>
              <a:ext uri="{FF2B5EF4-FFF2-40B4-BE49-F238E27FC236}">
                <a16:creationId xmlns:a16="http://schemas.microsoft.com/office/drawing/2014/main" id="{E73E9416-2BE8-574B-B6EF-DF4164948066}"/>
              </a:ext>
            </a:extLst>
          </p:cNvPr>
          <p:cNvSpPr>
            <a:spLocks noGrp="1"/>
          </p:cNvSpPr>
          <p:nvPr>
            <p:ph type="body" sz="quarter" idx="13"/>
          </p:nvPr>
        </p:nvSpPr>
        <p:spPr>
          <a:xfrm>
            <a:off x="628650" y="227282"/>
            <a:ext cx="6505318"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56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F54B-A675-9F4E-8966-E13985D5FDE1}"/>
              </a:ext>
            </a:extLst>
          </p:cNvPr>
          <p:cNvSpPr>
            <a:spLocks noGrp="1"/>
          </p:cNvSpPr>
          <p:nvPr>
            <p:ph type="title"/>
          </p:nvPr>
        </p:nvSpPr>
        <p:spPr>
          <a:xfrm>
            <a:off x="628650" y="626165"/>
            <a:ext cx="7886700" cy="2385392"/>
          </a:xfrm>
          <a:prstGeom prst="rect">
            <a:avLst/>
          </a:prstGeom>
        </p:spPr>
        <p:txBody>
          <a:bodyPr vert="horz" lIns="91440" tIns="45720" rIns="91440" bIns="45720" rtlCol="0" anchor="ctr">
            <a:noAutofit/>
          </a:bodyPr>
          <a:lstStyle/>
          <a:p>
            <a:endParaRPr lang="sk-SK" dirty="0"/>
          </a:p>
        </p:txBody>
      </p:sp>
      <p:sp>
        <p:nvSpPr>
          <p:cNvPr id="3" name="Text Placeholder 2">
            <a:extLst>
              <a:ext uri="{FF2B5EF4-FFF2-40B4-BE49-F238E27FC236}">
                <a16:creationId xmlns:a16="http://schemas.microsoft.com/office/drawing/2014/main" id="{6A0FAB9E-E14D-904E-9850-6668D345A0A7}"/>
              </a:ext>
            </a:extLst>
          </p:cNvPr>
          <p:cNvSpPr>
            <a:spLocks noGrp="1"/>
          </p:cNvSpPr>
          <p:nvPr>
            <p:ph type="body" idx="1"/>
          </p:nvPr>
        </p:nvSpPr>
        <p:spPr>
          <a:xfrm>
            <a:off x="628651" y="3210339"/>
            <a:ext cx="5312465" cy="1083365"/>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Master text</a:t>
            </a:r>
            <a:endParaRPr lang="sk-SK" dirty="0"/>
          </a:p>
        </p:txBody>
      </p:sp>
    </p:spTree>
    <p:extLst>
      <p:ext uri="{BB962C8B-B14F-4D97-AF65-F5344CB8AC3E}">
        <p14:creationId xmlns:p14="http://schemas.microsoft.com/office/powerpoint/2010/main" val="1203621864"/>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2" r:id="rId3"/>
    <p:sldLayoutId id="2147483663" r:id="rId4"/>
    <p:sldLayoutId id="2147483655" r:id="rId5"/>
    <p:sldLayoutId id="2147483650" r:id="rId6"/>
    <p:sldLayoutId id="2147483661" r:id="rId7"/>
    <p:sldLayoutId id="2147483662" r:id="rId8"/>
    <p:sldLayoutId id="2147483656" r:id="rId9"/>
    <p:sldLayoutId id="2147483660" r:id="rId10"/>
    <p:sldLayoutId id="2147483654" r:id="rId11"/>
    <p:sldLayoutId id="2147483659" r:id="rId12"/>
  </p:sldLayoutIdLst>
  <p:hf hdr="0" dt="0"/>
  <p:txStyles>
    <p:titleStyle>
      <a:lvl1pPr algn="l" defTabSz="685800" rtl="0" eaLnBrk="1" latinLnBrk="0" hangingPunct="1">
        <a:lnSpc>
          <a:spcPct val="90000"/>
        </a:lnSpc>
        <a:spcBef>
          <a:spcPct val="0"/>
        </a:spcBef>
        <a:buNone/>
        <a:defRPr sz="4500" b="1" kern="1200">
          <a:solidFill>
            <a:srgbClr val="0067AC"/>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685800" rtl="0" eaLnBrk="1" fontAlgn="auto" latinLnBrk="0" hangingPunct="1">
        <a:lnSpc>
          <a:spcPct val="90000"/>
        </a:lnSpc>
        <a:spcBef>
          <a:spcPts val="750"/>
        </a:spcBef>
        <a:spcAft>
          <a:spcPts val="0"/>
        </a:spcAft>
        <a:buClrTx/>
        <a:buSzTx/>
        <a:buFontTx/>
        <a:buNone/>
        <a:tabLst/>
        <a:defRPr sz="3000" kern="1200">
          <a:solidFill>
            <a:srgbClr val="A6835A"/>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b.europa.eu/pub/pdf/other/consultationguide201510.e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E904B-384E-4C45-8724-D7142D5C4ABC}"/>
              </a:ext>
            </a:extLst>
          </p:cNvPr>
          <p:cNvSpPr>
            <a:spLocks noGrp="1"/>
          </p:cNvSpPr>
          <p:nvPr>
            <p:ph type="body" sz="quarter" idx="14"/>
          </p:nvPr>
        </p:nvSpPr>
        <p:spPr>
          <a:xfrm>
            <a:off x="628651" y="3039694"/>
            <a:ext cx="6650831" cy="1672350"/>
          </a:xfrm>
        </p:spPr>
        <p:txBody>
          <a:bodyPr/>
          <a:lstStyle/>
          <a:p>
            <a:r>
              <a:rPr lang="sk-SK" dirty="0"/>
              <a:t>Dominik Baco</a:t>
            </a:r>
          </a:p>
          <a:p>
            <a:r>
              <a:rPr lang="sk-SK" dirty="0"/>
              <a:t>odbor právnych služieb</a:t>
            </a:r>
          </a:p>
        </p:txBody>
      </p:sp>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p:txBody>
          <a:bodyPr/>
          <a:lstStyle/>
          <a:p>
            <a:r>
              <a:rPr lang="sk-SK" sz="2800" dirty="0"/>
              <a:t>Povinnosť konzultovať návrhy právnych predpisov s ECB</a:t>
            </a:r>
          </a:p>
        </p:txBody>
      </p:sp>
      <p:sp>
        <p:nvSpPr>
          <p:cNvPr id="4" name="Text Placeholder 3">
            <a:extLst>
              <a:ext uri="{FF2B5EF4-FFF2-40B4-BE49-F238E27FC236}">
                <a16:creationId xmlns:a16="http://schemas.microsoft.com/office/drawing/2014/main" id="{2ADB7946-D4EF-D943-A461-7E347CF5C83E}"/>
              </a:ext>
            </a:extLst>
          </p:cNvPr>
          <p:cNvSpPr>
            <a:spLocks noGrp="1"/>
          </p:cNvSpPr>
          <p:nvPr>
            <p:ph type="body" sz="quarter" idx="16"/>
          </p:nvPr>
        </p:nvSpPr>
        <p:spPr/>
        <p:txBody>
          <a:bodyPr/>
          <a:lstStyle/>
          <a:p>
            <a:r>
              <a:rPr lang="sk-SK" dirty="0"/>
              <a:t>november 2022</a:t>
            </a:r>
          </a:p>
        </p:txBody>
      </p:sp>
      <p:sp>
        <p:nvSpPr>
          <p:cNvPr id="5" name="Text Placeholder 4">
            <a:extLst>
              <a:ext uri="{FF2B5EF4-FFF2-40B4-BE49-F238E27FC236}">
                <a16:creationId xmlns:a16="http://schemas.microsoft.com/office/drawing/2014/main" id="{B309E9ED-2936-C04D-A4C3-B3A99880170D}"/>
              </a:ext>
            </a:extLst>
          </p:cNvPr>
          <p:cNvSpPr>
            <a:spLocks noGrp="1"/>
          </p:cNvSpPr>
          <p:nvPr>
            <p:ph type="body" sz="quarter" idx="17"/>
          </p:nvPr>
        </p:nvSpPr>
        <p:spPr/>
        <p:txBody>
          <a:bodyPr/>
          <a:lstStyle/>
          <a:p>
            <a:r>
              <a:rPr lang="sk-SK" dirty="0"/>
              <a:t>Bratislava</a:t>
            </a:r>
          </a:p>
        </p:txBody>
      </p:sp>
      <p:sp>
        <p:nvSpPr>
          <p:cNvPr id="10" name="Oval 9">
            <a:extLst>
              <a:ext uri="{FF2B5EF4-FFF2-40B4-BE49-F238E27FC236}">
                <a16:creationId xmlns:a16="http://schemas.microsoft.com/office/drawing/2014/main" id="{2988DE44-66AC-6E4D-96CC-8A6B5732BDE8}"/>
              </a:ext>
            </a:extLst>
          </p:cNvPr>
          <p:cNvSpPr/>
          <p:nvPr/>
        </p:nvSpPr>
        <p:spPr>
          <a:xfrm>
            <a:off x="5624441" y="5433353"/>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al 10">
            <a:extLst>
              <a:ext uri="{FF2B5EF4-FFF2-40B4-BE49-F238E27FC236}">
                <a16:creationId xmlns:a16="http://schemas.microsoft.com/office/drawing/2014/main" id="{B95615F1-5769-7D4E-953F-2F3FE21A244A}"/>
              </a:ext>
            </a:extLst>
          </p:cNvPr>
          <p:cNvSpPr/>
          <p:nvPr/>
        </p:nvSpPr>
        <p:spPr>
          <a:xfrm>
            <a:off x="5629004" y="5968485"/>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2" name="Picture 11">
            <a:extLst>
              <a:ext uri="{FF2B5EF4-FFF2-40B4-BE49-F238E27FC236}">
                <a16:creationId xmlns:a16="http://schemas.microsoft.com/office/drawing/2014/main" id="{63E32CCE-0B10-E645-A89C-42E892BCCCE8}"/>
              </a:ext>
            </a:extLst>
          </p:cNvPr>
          <p:cNvPicPr>
            <a:picLocks noChangeAspect="1"/>
          </p:cNvPicPr>
          <p:nvPr/>
        </p:nvPicPr>
        <p:blipFill>
          <a:blip r:embed="rId2"/>
          <a:stretch>
            <a:fillRect/>
          </a:stretch>
        </p:blipFill>
        <p:spPr>
          <a:xfrm>
            <a:off x="5740851" y="5548895"/>
            <a:ext cx="237488" cy="249365"/>
          </a:xfrm>
          <a:prstGeom prst="rect">
            <a:avLst/>
          </a:prstGeom>
          <a:noFill/>
        </p:spPr>
      </p:pic>
      <p:pic>
        <p:nvPicPr>
          <p:cNvPr id="13" name="Picture 12">
            <a:extLst>
              <a:ext uri="{FF2B5EF4-FFF2-40B4-BE49-F238E27FC236}">
                <a16:creationId xmlns:a16="http://schemas.microsoft.com/office/drawing/2014/main" id="{B8A76D2E-A450-2146-B8DC-9757DAAD9956}"/>
              </a:ext>
            </a:extLst>
          </p:cNvPr>
          <p:cNvPicPr>
            <a:picLocks noChangeAspect="1"/>
          </p:cNvPicPr>
          <p:nvPr/>
        </p:nvPicPr>
        <p:blipFill>
          <a:blip r:embed="rId3"/>
          <a:stretch>
            <a:fillRect/>
          </a:stretch>
        </p:blipFill>
        <p:spPr>
          <a:xfrm>
            <a:off x="5727101" y="6051747"/>
            <a:ext cx="261032" cy="278729"/>
          </a:xfrm>
          <a:prstGeom prst="rect">
            <a:avLst/>
          </a:prstGeom>
        </p:spPr>
      </p:pic>
    </p:spTree>
    <p:extLst>
      <p:ext uri="{BB962C8B-B14F-4D97-AF65-F5344CB8AC3E}">
        <p14:creationId xmlns:p14="http://schemas.microsoft.com/office/powerpoint/2010/main" val="40065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0F4-41F3-4043-9323-F131B4A67796}"/>
              </a:ext>
            </a:extLst>
          </p:cNvPr>
          <p:cNvSpPr>
            <a:spLocks noGrp="1"/>
          </p:cNvSpPr>
          <p:nvPr>
            <p:ph type="title"/>
          </p:nvPr>
        </p:nvSpPr>
        <p:spPr>
          <a:xfrm>
            <a:off x="628650" y="1209600"/>
            <a:ext cx="7886700" cy="4447281"/>
          </a:xfrm>
        </p:spPr>
        <p:txBody>
          <a:bodyPr/>
          <a:lstStyle/>
          <a:p>
            <a:pPr algn="l"/>
            <a:br>
              <a:rPr lang="sk-SK" sz="1400" dirty="0"/>
            </a:br>
            <a:br>
              <a:rPr lang="sk-SK" sz="1400" dirty="0"/>
            </a:br>
            <a:br>
              <a:rPr lang="sk-SK" sz="1400" dirty="0"/>
            </a:br>
            <a:br>
              <a:rPr lang="sk-SK" sz="1400" dirty="0"/>
            </a:br>
            <a:br>
              <a:rPr lang="sk-SK" sz="1400" dirty="0"/>
            </a:br>
            <a:br>
              <a:rPr lang="sk-SK" sz="1400" dirty="0"/>
            </a:br>
            <a:br>
              <a:rPr lang="sk-SK" sz="1400" dirty="0"/>
            </a:br>
            <a:br>
              <a:rPr lang="sk-SK" sz="1400" dirty="0"/>
            </a:br>
            <a:br>
              <a:rPr lang="sk-SK" sz="1400" dirty="0"/>
            </a:br>
            <a:br>
              <a:rPr lang="sk-SK" sz="1400" dirty="0"/>
            </a:br>
            <a:r>
              <a:rPr lang="sk-SK" sz="2000" dirty="0"/>
              <a:t>Záväzná je povinnosť konzultácie, </a:t>
            </a:r>
            <a:r>
              <a:rPr lang="sk-SK" sz="2000" b="1" dirty="0"/>
              <a:t>nie stanovisko ECB </a:t>
            </a:r>
            <a:r>
              <a:rPr lang="sk-SK" sz="2000" dirty="0"/>
              <a:t>(čl. 288 ZFEÚ), ale</a:t>
            </a:r>
            <a:br>
              <a:rPr lang="sk-SK" sz="2000" dirty="0"/>
            </a:br>
            <a:br>
              <a:rPr lang="sk-SK" sz="2000" dirty="0"/>
            </a:br>
            <a:r>
              <a:rPr lang="sk-SK" sz="2000" dirty="0"/>
              <a:t>- ustanovenia nekonzultovaného právneho predpisu by mohli byť voči jednotlivcom </a:t>
            </a:r>
            <a:r>
              <a:rPr lang="sk-SK" sz="2000" b="1" dirty="0"/>
              <a:t>neúčinné </a:t>
            </a:r>
            <a:r>
              <a:rPr lang="sk-SK" sz="2000" dirty="0"/>
              <a:t>(C-194/94, C-443/98, C-159/00; hoci  určitý odklon by mohol znamenať C-226/97 alebo C-159/00); jednotlivec má mať k dispozícii všetky právne prostriedky, ktoré by mal, ak by zo strany štátu šlo o nedodržanie ustanovenia vnútroštátneho práva (C-158/80),</a:t>
            </a:r>
            <a:br>
              <a:rPr lang="sk-SK" sz="2000" dirty="0"/>
            </a:br>
            <a:br>
              <a:rPr lang="sk-SK" sz="2000" dirty="0"/>
            </a:br>
            <a:r>
              <a:rPr lang="sk-SK" sz="2000" dirty="0"/>
              <a:t>- Komisia môže podať žalobu na Súdny dvor proti </a:t>
            </a:r>
            <a:r>
              <a:rPr lang="sk-SK" sz="2000" b="1" dirty="0"/>
              <a:t>členskému štátu </a:t>
            </a:r>
            <a:r>
              <a:rPr lang="sk-SK" sz="2000" dirty="0"/>
              <a:t>(čl. 258 ZFEÚ). </a:t>
            </a:r>
            <a:br>
              <a:rPr lang="sk-SK" sz="2000" dirty="0"/>
            </a:br>
            <a:br>
              <a:rPr lang="sk-SK" sz="2000" dirty="0"/>
            </a:br>
            <a:r>
              <a:rPr lang="sk-SK" sz="2000" dirty="0"/>
              <a:t>- Rada guvernérov môže podať žalobu na Súdny dvor proti </a:t>
            </a:r>
            <a:r>
              <a:rPr lang="sk-SK" sz="2000" b="1" dirty="0"/>
              <a:t>NCB, </a:t>
            </a:r>
            <a:r>
              <a:rPr lang="sk-SK" sz="2000" dirty="0"/>
              <a:t>ak NCB porušuje Zmluvy (čl. 271 písm. d) ZFEÚ),</a:t>
            </a:r>
            <a:br>
              <a:rPr lang="sk-SK" sz="2000" dirty="0"/>
            </a:br>
            <a:br>
              <a:rPr lang="sk-SK" sz="2000" dirty="0"/>
            </a:br>
            <a:br>
              <a:rPr lang="sk-SK" sz="1400" dirty="0"/>
            </a:br>
            <a:br>
              <a:rPr lang="sk-SK" dirty="0"/>
            </a:br>
            <a:br>
              <a:rPr lang="sk-SK" dirty="0"/>
            </a:br>
            <a:endParaRPr lang="sk-SK" dirty="0"/>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10</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IV. Právne následky nedodržania povinnosti konzultácie</a:t>
            </a:r>
          </a:p>
        </p:txBody>
      </p:sp>
    </p:spTree>
    <p:extLst>
      <p:ext uri="{BB962C8B-B14F-4D97-AF65-F5344CB8AC3E}">
        <p14:creationId xmlns:p14="http://schemas.microsoft.com/office/powerpoint/2010/main" val="83899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0F4-41F3-4043-9323-F131B4A67796}"/>
              </a:ext>
            </a:extLst>
          </p:cNvPr>
          <p:cNvSpPr>
            <a:spLocks noGrp="1"/>
          </p:cNvSpPr>
          <p:nvPr>
            <p:ph type="title"/>
          </p:nvPr>
        </p:nvSpPr>
        <p:spPr>
          <a:xfrm>
            <a:off x="628650" y="1205359"/>
            <a:ext cx="7886700" cy="4447281"/>
          </a:xfrm>
        </p:spPr>
        <p:txBody>
          <a:bodyPr/>
          <a:lstStyle/>
          <a:p>
            <a:pPr algn="l"/>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br>
              <a:rPr lang="sk-SK" sz="1400" b="1" dirty="0"/>
            </a:br>
            <a:r>
              <a:rPr lang="sk-SK" sz="1400" dirty="0"/>
              <a:t>1. Z doterajších konzultácií k návrhom slovenských právnych predpisov možno dospieť k identifikovaniu </a:t>
            </a:r>
            <a:r>
              <a:rPr lang="sk-SK" sz="1400" b="1" dirty="0"/>
              <a:t>typických</a:t>
            </a:r>
            <a:r>
              <a:rPr lang="sk-SK" sz="1400" dirty="0"/>
              <a:t> návrhov právnych predpisov, ktoré treba s ECB konzultovať. V prípade konfliktu medzi negatívnym a pozitívnym vymedzením povinnosti konzultovať návrh vnútroštátneho právneho predpisu s ECB (ak vôbec ide o konflikt), má prednosť pozitívne vymedzenie. </a:t>
            </a:r>
            <a:br>
              <a:rPr lang="sk-SK" sz="1400" dirty="0"/>
            </a:br>
            <a:br>
              <a:rPr lang="sk-SK" sz="1400" dirty="0"/>
            </a:br>
            <a:br>
              <a:rPr lang="sk-SK" sz="1400" dirty="0"/>
            </a:br>
            <a:r>
              <a:rPr lang="sk-SK" sz="1400" dirty="0"/>
              <a:t>2. Pri určitej nízkej motivácii Komisie vyvodzovať právne následky z nedodržania povinnosti, ako aj pri nedostatku bezprostredne nadväzujúcej judikatúry či pri nejednoznačnosti príbuznej judikatúry znamená nedodržanie tejto povinnosti (resp. aj nedodržanie stanoviska ECB, ak bola povinnosť konzultovať dodržaná) bezprostredné právne následky najmä pre </a:t>
            </a:r>
            <a:r>
              <a:rPr lang="sk-SK" sz="1400" b="1" dirty="0"/>
              <a:t>národnú centrálnu banku</a:t>
            </a:r>
            <a:r>
              <a:rPr lang="sk-SK" sz="1400" dirty="0"/>
              <a:t>.</a:t>
            </a:r>
            <a:br>
              <a:rPr lang="sk-SK" sz="1400" dirty="0"/>
            </a:br>
            <a:br>
              <a:rPr lang="sk-SK" sz="1400" b="1" dirty="0"/>
            </a:br>
            <a:br>
              <a:rPr lang="sk-SK" sz="1400" b="1" dirty="0"/>
            </a:br>
            <a:br>
              <a:rPr lang="sk-SK" sz="1400" b="1" dirty="0"/>
            </a:br>
            <a:br>
              <a:rPr lang="sk-SK" sz="1400" b="1" dirty="0"/>
            </a:br>
            <a:br>
              <a:rPr lang="sk-SK" sz="1400" b="1" dirty="0"/>
            </a:br>
            <a:r>
              <a:rPr lang="en-US" sz="1400" b="1" dirty="0"/>
              <a:t>Guide to consultation of the European Central Bank by national authorities regarding draft legislative provisions</a:t>
            </a:r>
            <a:r>
              <a:rPr lang="sk-SK" sz="1400" b="1" dirty="0"/>
              <a:t>:</a:t>
            </a:r>
            <a:br>
              <a:rPr lang="sk-SK" sz="1400" b="1" dirty="0"/>
            </a:br>
            <a:br>
              <a:rPr lang="sk-SK" sz="1400" b="1" dirty="0"/>
            </a:br>
            <a:r>
              <a:rPr lang="sk-SK" sz="1400" dirty="0">
                <a:hlinkClick r:id="rId2"/>
              </a:rPr>
              <a:t>https://www.ecb.europa.eu/pub/pdf/other/consultationguide201510.en.pdf</a:t>
            </a:r>
            <a:br>
              <a:rPr lang="sk-SK" sz="1400" dirty="0"/>
            </a:br>
            <a:br>
              <a:rPr lang="sk-SK" sz="1400" dirty="0"/>
            </a:br>
            <a:br>
              <a:rPr lang="sk-SK" sz="1400" dirty="0"/>
            </a:br>
            <a:br>
              <a:rPr lang="sk-SK" sz="1400" dirty="0"/>
            </a:br>
            <a:br>
              <a:rPr lang="sk-SK" dirty="0"/>
            </a:br>
            <a:br>
              <a:rPr lang="sk-SK" dirty="0"/>
            </a:br>
            <a:endParaRPr lang="sk-SK" dirty="0"/>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11</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a:bodyPr>
          <a:lstStyle/>
          <a:p>
            <a:r>
              <a:rPr lang="sk-SK" dirty="0"/>
              <a:t>Zhrnutie</a:t>
            </a:r>
          </a:p>
        </p:txBody>
      </p:sp>
    </p:spTree>
    <p:extLst>
      <p:ext uri="{BB962C8B-B14F-4D97-AF65-F5344CB8AC3E}">
        <p14:creationId xmlns:p14="http://schemas.microsoft.com/office/powerpoint/2010/main" val="416954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0F4-41F3-4043-9323-F131B4A67796}"/>
              </a:ext>
            </a:extLst>
          </p:cNvPr>
          <p:cNvSpPr>
            <a:spLocks noGrp="1"/>
          </p:cNvSpPr>
          <p:nvPr>
            <p:ph type="title"/>
          </p:nvPr>
        </p:nvSpPr>
        <p:spPr>
          <a:xfrm>
            <a:off x="628650" y="1205359"/>
            <a:ext cx="7886700" cy="4447281"/>
          </a:xfrm>
        </p:spPr>
        <p:txBody>
          <a:bodyPr/>
          <a:lstStyle/>
          <a:p>
            <a:pPr algn="l"/>
            <a:br>
              <a:rPr lang="sk-SK" sz="1400" b="1" dirty="0"/>
            </a:br>
            <a:r>
              <a:rPr lang="sk-SK" sz="1400" dirty="0"/>
              <a:t>Ďakujem za pozornosť.</a:t>
            </a:r>
            <a:br>
              <a:rPr lang="sk-SK" sz="1400" dirty="0"/>
            </a:br>
            <a:br>
              <a:rPr lang="sk-SK" sz="1400" dirty="0"/>
            </a:br>
            <a:br>
              <a:rPr lang="sk-SK" sz="1400" dirty="0"/>
            </a:br>
            <a:br>
              <a:rPr lang="sk-SK" sz="1400" dirty="0"/>
            </a:br>
            <a:br>
              <a:rPr lang="sk-SK" dirty="0"/>
            </a:br>
            <a:br>
              <a:rPr lang="sk-SK" dirty="0"/>
            </a:br>
            <a:endParaRPr lang="sk-SK" dirty="0"/>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12</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a:bodyPr>
          <a:lstStyle/>
          <a:p>
            <a:endParaRPr lang="sk-SK" dirty="0"/>
          </a:p>
        </p:txBody>
      </p:sp>
    </p:spTree>
    <p:extLst>
      <p:ext uri="{BB962C8B-B14F-4D97-AF65-F5344CB8AC3E}">
        <p14:creationId xmlns:p14="http://schemas.microsoft.com/office/powerpoint/2010/main" val="94166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5F59-519E-4CE6-A5F4-112E81FBBF14}"/>
              </a:ext>
            </a:extLst>
          </p:cNvPr>
          <p:cNvSpPr>
            <a:spLocks noGrp="1"/>
          </p:cNvSpPr>
          <p:nvPr>
            <p:ph type="title"/>
          </p:nvPr>
        </p:nvSpPr>
        <p:spPr/>
        <p:txBody>
          <a:bodyPr/>
          <a:lstStyle/>
          <a:p>
            <a:pPr algn="l"/>
            <a:br>
              <a:rPr lang="sk-SK" sz="2000" dirty="0"/>
            </a:br>
            <a:br>
              <a:rPr lang="sk-SK" sz="2000" dirty="0"/>
            </a:br>
            <a:r>
              <a:rPr lang="sk-SK" sz="2000" dirty="0"/>
              <a:t>I. Úvod</a:t>
            </a:r>
            <a:br>
              <a:rPr lang="sk-SK" sz="2000" dirty="0"/>
            </a:br>
            <a:br>
              <a:rPr lang="sk-SK" sz="2000" dirty="0"/>
            </a:br>
            <a:r>
              <a:rPr lang="sk-SK" sz="2000" dirty="0"/>
              <a:t>II. Negatívne vymedzenie predmetu konzultácie</a:t>
            </a:r>
            <a:br>
              <a:rPr lang="sk-SK" sz="2000" dirty="0"/>
            </a:br>
            <a:br>
              <a:rPr lang="sk-SK" sz="2000" dirty="0"/>
            </a:br>
            <a:r>
              <a:rPr lang="sk-SK" sz="2000" dirty="0"/>
              <a:t>III. Pozitívne vymedzenie predmetu konzultácie</a:t>
            </a:r>
            <a:br>
              <a:rPr lang="sk-SK" sz="2000" dirty="0"/>
            </a:br>
            <a:br>
              <a:rPr lang="sk-SK" sz="2000" dirty="0"/>
            </a:br>
            <a:r>
              <a:rPr lang="sk-SK" sz="2000" dirty="0"/>
              <a:t>IV. Právne následky nedodržania povinnosti konzultácie</a:t>
            </a:r>
            <a:br>
              <a:rPr lang="sk-SK" sz="2000" dirty="0"/>
            </a:br>
            <a:br>
              <a:rPr lang="sk-SK" sz="2000" dirty="0"/>
            </a:br>
            <a:r>
              <a:rPr lang="sk-SK" sz="2000" dirty="0"/>
              <a:t>Zhrnutie</a:t>
            </a:r>
            <a:br>
              <a:rPr lang="sk-SK" sz="3200" dirty="0"/>
            </a:br>
            <a:br>
              <a:rPr lang="sk-SK" sz="3200" dirty="0"/>
            </a:br>
            <a:br>
              <a:rPr lang="sk-SK" dirty="0"/>
            </a:br>
            <a:endParaRPr lang="sk-SK" dirty="0"/>
          </a:p>
        </p:txBody>
      </p:sp>
      <p:sp>
        <p:nvSpPr>
          <p:cNvPr id="4" name="Slide Number Placeholder 3">
            <a:extLst>
              <a:ext uri="{FF2B5EF4-FFF2-40B4-BE49-F238E27FC236}">
                <a16:creationId xmlns:a16="http://schemas.microsoft.com/office/drawing/2014/main" id="{966F8022-1E7B-40FC-90DF-8F575388EB0A}"/>
              </a:ext>
            </a:extLst>
          </p:cNvPr>
          <p:cNvSpPr>
            <a:spLocks noGrp="1"/>
          </p:cNvSpPr>
          <p:nvPr>
            <p:ph type="sldNum" sz="quarter" idx="12"/>
          </p:nvPr>
        </p:nvSpPr>
        <p:spPr/>
        <p:txBody>
          <a:bodyPr/>
          <a:lstStyle/>
          <a:p>
            <a:fld id="{5DD979C4-B72D-9549-BD86-64D2882017CF}" type="slidenum">
              <a:rPr lang="sk-SK" smtClean="0"/>
              <a:pPr/>
              <a:t>2</a:t>
            </a:fld>
            <a:endParaRPr lang="sk-SK" dirty="0"/>
          </a:p>
        </p:txBody>
      </p:sp>
      <p:sp>
        <p:nvSpPr>
          <p:cNvPr id="5" name="Text Placeholder 4">
            <a:extLst>
              <a:ext uri="{FF2B5EF4-FFF2-40B4-BE49-F238E27FC236}">
                <a16:creationId xmlns:a16="http://schemas.microsoft.com/office/drawing/2014/main" id="{E40CE3D9-CEC5-4486-9AE9-05116B5CAB3A}"/>
              </a:ext>
            </a:extLst>
          </p:cNvPr>
          <p:cNvSpPr>
            <a:spLocks noGrp="1"/>
          </p:cNvSpPr>
          <p:nvPr>
            <p:ph type="body" sz="quarter" idx="13"/>
          </p:nvPr>
        </p:nvSpPr>
        <p:spPr/>
        <p:txBody>
          <a:bodyPr/>
          <a:lstStyle/>
          <a:p>
            <a:r>
              <a:rPr lang="sk-SK" dirty="0"/>
              <a:t>Obsah prezentácie</a:t>
            </a:r>
          </a:p>
        </p:txBody>
      </p:sp>
    </p:spTree>
    <p:extLst>
      <p:ext uri="{BB962C8B-B14F-4D97-AF65-F5344CB8AC3E}">
        <p14:creationId xmlns:p14="http://schemas.microsoft.com/office/powerpoint/2010/main" val="270854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3061-53F7-49C5-9086-141210369695}"/>
              </a:ext>
            </a:extLst>
          </p:cNvPr>
          <p:cNvSpPr>
            <a:spLocks noGrp="1"/>
          </p:cNvSpPr>
          <p:nvPr>
            <p:ph type="title"/>
          </p:nvPr>
        </p:nvSpPr>
        <p:spPr>
          <a:xfrm>
            <a:off x="628649" y="1271593"/>
            <a:ext cx="8295151" cy="5188732"/>
          </a:xfrm>
        </p:spPr>
        <p:txBody>
          <a:bodyPr/>
          <a:lstStyle/>
          <a:p>
            <a:pPr algn="l">
              <a:lnSpc>
                <a:spcPct val="100000"/>
              </a:lnSpc>
            </a:pPr>
            <a:br>
              <a:rPr lang="sk-SK" sz="2000" b="1" dirty="0"/>
            </a:br>
            <a:br>
              <a:rPr lang="sk-SK" sz="2000" b="1" dirty="0"/>
            </a:br>
            <a:br>
              <a:rPr lang="sk-SK" sz="2000" b="1" dirty="0"/>
            </a:br>
            <a:br>
              <a:rPr lang="sk-SK" sz="2000" b="1" dirty="0"/>
            </a:br>
            <a:br>
              <a:rPr lang="sk-SK" sz="2000" b="1" dirty="0"/>
            </a:br>
            <a:br>
              <a:rPr lang="sk-SK" sz="2000" b="1" dirty="0"/>
            </a:br>
            <a:br>
              <a:rPr lang="sk-SK" sz="2000" b="1" dirty="0"/>
            </a:br>
            <a:r>
              <a:rPr lang="sk-SK" sz="2000" dirty="0"/>
              <a:t>čl. 127 ods. 4 ZFEÚ,</a:t>
            </a:r>
            <a:br>
              <a:rPr lang="sk-SK" sz="2000" dirty="0"/>
            </a:br>
            <a:r>
              <a:rPr lang="sk-SK" sz="2000" dirty="0"/>
              <a:t>čl. 282 ods. 5 ZFEÚ,</a:t>
            </a:r>
            <a:br>
              <a:rPr lang="sk-SK" sz="2000" dirty="0"/>
            </a:br>
            <a:r>
              <a:rPr lang="sk-SK" sz="2000" dirty="0"/>
              <a:t>čl. 4 Protokolu č. 4 o Štatúte ESCB a ECB.</a:t>
            </a:r>
            <a:br>
              <a:rPr lang="sk-SK" sz="2000" b="1" dirty="0"/>
            </a:br>
            <a:br>
              <a:rPr lang="sk-SK" sz="2000" b="1" dirty="0"/>
            </a:br>
            <a:r>
              <a:rPr lang="sk-SK" sz="1800" b="1" dirty="0"/>
              <a:t>Návrhy právnych aktov: </a:t>
            </a:r>
            <a:br>
              <a:rPr lang="sk-SK" sz="1800" b="1" dirty="0"/>
            </a:br>
            <a:br>
              <a:rPr lang="sk-SK" sz="1800" b="1" dirty="0"/>
            </a:br>
            <a:r>
              <a:rPr lang="sk-SK" sz="1800" dirty="0"/>
              <a:t>Povinnosť orgánov Únie konzultovať </a:t>
            </a:r>
            <a:r>
              <a:rPr lang="sk-SK" sz="1800" b="1" dirty="0"/>
              <a:t>všetky</a:t>
            </a:r>
            <a:r>
              <a:rPr lang="sk-SK" sz="1800" dirty="0"/>
              <a:t> návrhy právnych aktov v oblasti kompetencie ECB</a:t>
            </a:r>
            <a:br>
              <a:rPr lang="sk-SK" sz="1800" b="1" dirty="0"/>
            </a:br>
            <a:br>
              <a:rPr lang="sk-SK" sz="1800" b="1" dirty="0"/>
            </a:br>
            <a:r>
              <a:rPr lang="sk-SK" sz="1800" b="1" dirty="0"/>
              <a:t>Návrhy právnych predpisov:</a:t>
            </a:r>
            <a:br>
              <a:rPr lang="sk-SK" sz="1800" b="1" dirty="0"/>
            </a:br>
            <a:br>
              <a:rPr lang="sk-SK" sz="1800" b="1" dirty="0"/>
            </a:br>
            <a:r>
              <a:rPr lang="sk-SK" sz="1800" dirty="0"/>
              <a:t>Povinnosť orgánov členských štátov konzultovať </a:t>
            </a:r>
            <a:r>
              <a:rPr lang="sk-SK" sz="1800" b="1" dirty="0"/>
              <a:t>tie </a:t>
            </a:r>
            <a:r>
              <a:rPr lang="sk-SK" sz="1800" dirty="0"/>
              <a:t>návrhy právnych predpisov v oblasti kompetencie ECB, o ktorých to ustanovuje rozhodnutie Rady 98/415/ES (na základe čl. 129 ods. 4 ZFEÚ, čl. 41 Štatútu ESCB a ECB).</a:t>
            </a:r>
            <a:br>
              <a:rPr lang="sk-SK" sz="1800" b="1" dirty="0"/>
            </a:br>
            <a:br>
              <a:rPr lang="sk-SK" sz="1800" b="1" dirty="0"/>
            </a:br>
            <a:br>
              <a:rPr lang="sk-SK" sz="1800" dirty="0"/>
            </a:br>
            <a:br>
              <a:rPr lang="sk-SK" sz="1800" dirty="0"/>
            </a:br>
            <a:r>
              <a:rPr lang="sk-SK" sz="1800" dirty="0"/>
              <a:t>       </a:t>
            </a:r>
            <a:br>
              <a:rPr lang="sk-SK" sz="1600" dirty="0"/>
            </a:br>
            <a:br>
              <a:rPr lang="sk-SK" sz="1600" dirty="0"/>
            </a:br>
            <a:br>
              <a:rPr lang="sk-SK" sz="1600" dirty="0"/>
            </a:br>
            <a:br>
              <a:rPr lang="sk-SK" sz="2000" dirty="0"/>
            </a:br>
            <a:br>
              <a:rPr lang="sk-SK" sz="2000" dirty="0"/>
            </a:br>
            <a:endParaRPr lang="sk-SK" sz="2000" dirty="0"/>
          </a:p>
        </p:txBody>
      </p:sp>
      <p:sp>
        <p:nvSpPr>
          <p:cNvPr id="4" name="Slide Number Placeholder 3">
            <a:extLst>
              <a:ext uri="{FF2B5EF4-FFF2-40B4-BE49-F238E27FC236}">
                <a16:creationId xmlns:a16="http://schemas.microsoft.com/office/drawing/2014/main" id="{9FDB5998-7B30-44BE-A75C-DA50C33E647E}"/>
              </a:ext>
            </a:extLst>
          </p:cNvPr>
          <p:cNvSpPr>
            <a:spLocks noGrp="1"/>
          </p:cNvSpPr>
          <p:nvPr>
            <p:ph type="sldNum" sz="quarter" idx="12"/>
          </p:nvPr>
        </p:nvSpPr>
        <p:spPr/>
        <p:txBody>
          <a:bodyPr/>
          <a:lstStyle/>
          <a:p>
            <a:fld id="{5DD979C4-B72D-9549-BD86-64D2882017CF}" type="slidenum">
              <a:rPr lang="sk-SK" smtClean="0"/>
              <a:pPr/>
              <a:t>3</a:t>
            </a:fld>
            <a:endParaRPr lang="sk-SK" dirty="0"/>
          </a:p>
        </p:txBody>
      </p:sp>
      <p:sp>
        <p:nvSpPr>
          <p:cNvPr id="5" name="Text Placeholder 4">
            <a:extLst>
              <a:ext uri="{FF2B5EF4-FFF2-40B4-BE49-F238E27FC236}">
                <a16:creationId xmlns:a16="http://schemas.microsoft.com/office/drawing/2014/main" id="{BC794F65-B924-4521-98D4-3C04FB54AE96}"/>
              </a:ext>
            </a:extLst>
          </p:cNvPr>
          <p:cNvSpPr>
            <a:spLocks noGrp="1"/>
          </p:cNvSpPr>
          <p:nvPr>
            <p:ph type="body" sz="quarter" idx="13"/>
          </p:nvPr>
        </p:nvSpPr>
        <p:spPr/>
        <p:txBody>
          <a:bodyPr>
            <a:normAutofit/>
          </a:bodyPr>
          <a:lstStyle/>
          <a:p>
            <a:r>
              <a:rPr lang="sk-SK" dirty="0"/>
              <a:t>I. Úvod</a:t>
            </a:r>
          </a:p>
        </p:txBody>
      </p:sp>
    </p:spTree>
    <p:extLst>
      <p:ext uri="{BB962C8B-B14F-4D97-AF65-F5344CB8AC3E}">
        <p14:creationId xmlns:p14="http://schemas.microsoft.com/office/powerpoint/2010/main" val="14960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3061-53F7-49C5-9086-141210369695}"/>
              </a:ext>
            </a:extLst>
          </p:cNvPr>
          <p:cNvSpPr>
            <a:spLocks noGrp="1"/>
          </p:cNvSpPr>
          <p:nvPr>
            <p:ph type="title"/>
          </p:nvPr>
        </p:nvSpPr>
        <p:spPr>
          <a:xfrm>
            <a:off x="628649" y="1271593"/>
            <a:ext cx="8295151" cy="5188732"/>
          </a:xfrm>
        </p:spPr>
        <p:txBody>
          <a:bodyPr/>
          <a:lstStyle/>
          <a:p>
            <a:pPr algn="l">
              <a:lnSpc>
                <a:spcPct val="100000"/>
              </a:lnSpc>
            </a:pPr>
            <a:br>
              <a:rPr lang="sk-SK" sz="2000" b="1" dirty="0"/>
            </a:br>
            <a:br>
              <a:rPr lang="sk-SK" sz="2000" b="1" dirty="0"/>
            </a:br>
            <a:br>
              <a:rPr lang="sk-SK" sz="2000" b="1" dirty="0"/>
            </a:br>
            <a:r>
              <a:rPr lang="sk-SK" sz="2000" b="1" dirty="0"/>
              <a:t>Čl. 1 ods. 2 rozhodnutia 98/415/ES:</a:t>
            </a:r>
            <a:br>
              <a:rPr lang="sk-SK" sz="2000" b="1" dirty="0"/>
            </a:br>
            <a:br>
              <a:rPr lang="sk-SK" sz="2000" b="1" dirty="0"/>
            </a:br>
            <a:r>
              <a:rPr lang="sk-SK" sz="2000" dirty="0"/>
              <a:t>predmetom konzultácie s ECB </a:t>
            </a:r>
            <a:r>
              <a:rPr lang="sk-SK" sz="2000" b="1" dirty="0"/>
              <a:t>nie sú </a:t>
            </a:r>
            <a:r>
              <a:rPr lang="sk-SK" sz="2000" dirty="0"/>
              <a:t>tie návrhy vnútroštátnych právnych predpisov, ktorými sa transponujú </a:t>
            </a:r>
            <a:r>
              <a:rPr lang="sk-SK" sz="2000" b="1" dirty="0"/>
              <a:t>smernice EÚ</a:t>
            </a:r>
            <a:br>
              <a:rPr lang="sk-SK" sz="2000" dirty="0"/>
            </a:br>
            <a:br>
              <a:rPr lang="sk-SK" sz="2000" dirty="0"/>
            </a:br>
            <a:br>
              <a:rPr lang="sk-SK" sz="2000" dirty="0"/>
            </a:br>
            <a:br>
              <a:rPr lang="sk-SK" sz="1800" b="1" dirty="0"/>
            </a:br>
            <a:br>
              <a:rPr lang="sk-SK" sz="1800" b="1" dirty="0"/>
            </a:br>
            <a:br>
              <a:rPr lang="sk-SK" sz="1800" b="1" dirty="0"/>
            </a:br>
            <a:br>
              <a:rPr lang="sk-SK" sz="1800" b="1" dirty="0"/>
            </a:br>
            <a:br>
              <a:rPr lang="sk-SK" sz="1800" b="1" dirty="0"/>
            </a:br>
            <a:br>
              <a:rPr lang="sk-SK" sz="1800" dirty="0"/>
            </a:br>
            <a:br>
              <a:rPr lang="sk-SK" sz="1800" dirty="0"/>
            </a:br>
            <a:r>
              <a:rPr lang="sk-SK" sz="1800" dirty="0"/>
              <a:t>       </a:t>
            </a:r>
            <a:br>
              <a:rPr lang="sk-SK" sz="1600" dirty="0"/>
            </a:br>
            <a:br>
              <a:rPr lang="sk-SK" sz="1600" dirty="0"/>
            </a:br>
            <a:br>
              <a:rPr lang="sk-SK" sz="1600" dirty="0"/>
            </a:br>
            <a:br>
              <a:rPr lang="sk-SK" sz="2000" dirty="0"/>
            </a:br>
            <a:br>
              <a:rPr lang="sk-SK" sz="2000" dirty="0"/>
            </a:br>
            <a:endParaRPr lang="sk-SK" sz="2000" dirty="0"/>
          </a:p>
        </p:txBody>
      </p:sp>
      <p:sp>
        <p:nvSpPr>
          <p:cNvPr id="4" name="Slide Number Placeholder 3">
            <a:extLst>
              <a:ext uri="{FF2B5EF4-FFF2-40B4-BE49-F238E27FC236}">
                <a16:creationId xmlns:a16="http://schemas.microsoft.com/office/drawing/2014/main" id="{9FDB5998-7B30-44BE-A75C-DA50C33E647E}"/>
              </a:ext>
            </a:extLst>
          </p:cNvPr>
          <p:cNvSpPr>
            <a:spLocks noGrp="1"/>
          </p:cNvSpPr>
          <p:nvPr>
            <p:ph type="sldNum" sz="quarter" idx="12"/>
          </p:nvPr>
        </p:nvSpPr>
        <p:spPr/>
        <p:txBody>
          <a:bodyPr/>
          <a:lstStyle/>
          <a:p>
            <a:fld id="{5DD979C4-B72D-9549-BD86-64D2882017CF}" type="slidenum">
              <a:rPr lang="sk-SK" smtClean="0"/>
              <a:pPr/>
              <a:t>4</a:t>
            </a:fld>
            <a:endParaRPr lang="sk-SK" dirty="0"/>
          </a:p>
        </p:txBody>
      </p:sp>
      <p:sp>
        <p:nvSpPr>
          <p:cNvPr id="5" name="Text Placeholder 4">
            <a:extLst>
              <a:ext uri="{FF2B5EF4-FFF2-40B4-BE49-F238E27FC236}">
                <a16:creationId xmlns:a16="http://schemas.microsoft.com/office/drawing/2014/main" id="{BC794F65-B924-4521-98D4-3C04FB54AE96}"/>
              </a:ext>
            </a:extLst>
          </p:cNvPr>
          <p:cNvSpPr>
            <a:spLocks noGrp="1"/>
          </p:cNvSpPr>
          <p:nvPr>
            <p:ph type="body" sz="quarter" idx="13"/>
          </p:nvPr>
        </p:nvSpPr>
        <p:spPr/>
        <p:txBody>
          <a:bodyPr>
            <a:normAutofit fontScale="85000" lnSpcReduction="20000"/>
          </a:bodyPr>
          <a:lstStyle/>
          <a:p>
            <a:r>
              <a:rPr lang="sk-SK" dirty="0"/>
              <a:t>II. Negatívne vymedzenie predmetu konzultácie</a:t>
            </a:r>
          </a:p>
        </p:txBody>
      </p:sp>
    </p:spTree>
    <p:extLst>
      <p:ext uri="{BB962C8B-B14F-4D97-AF65-F5344CB8AC3E}">
        <p14:creationId xmlns:p14="http://schemas.microsoft.com/office/powerpoint/2010/main" val="102207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F0F4-41F3-4043-9323-F131B4A67796}"/>
              </a:ext>
            </a:extLst>
          </p:cNvPr>
          <p:cNvSpPr>
            <a:spLocks noGrp="1"/>
          </p:cNvSpPr>
          <p:nvPr>
            <p:ph type="title"/>
          </p:nvPr>
        </p:nvSpPr>
        <p:spPr>
          <a:xfrm>
            <a:off x="628650" y="1209600"/>
            <a:ext cx="7886700" cy="4610014"/>
          </a:xfrm>
        </p:spPr>
        <p:txBody>
          <a:bodyPr/>
          <a:lstStyle/>
          <a:p>
            <a:pPr algn="l"/>
            <a:br>
              <a:rPr lang="sk-SK" sz="1400" b="1" dirty="0"/>
            </a:br>
            <a:r>
              <a:rPr lang="sk-SK" sz="1400" b="1" dirty="0"/>
              <a:t>Čl. 2 ods. 1 rozhodnutia 98/415/EC:</a:t>
            </a:r>
            <a:br>
              <a:rPr lang="sk-SK" sz="1400" b="1" dirty="0"/>
            </a:br>
            <a:br>
              <a:rPr lang="sk-SK" sz="1400" b="1" dirty="0"/>
            </a:br>
            <a:br>
              <a:rPr lang="sk-SK" sz="1400" b="1" dirty="0"/>
            </a:br>
            <a:br>
              <a:rPr lang="sk-SK" sz="1400" b="1" dirty="0"/>
            </a:br>
            <a:br>
              <a:rPr lang="sk-SK" sz="1400" b="1" dirty="0"/>
            </a:br>
            <a:r>
              <a:rPr lang="sk-SK" sz="1400" b="1" dirty="0"/>
              <a:t>Čl. 2 ods. 1 rozhodnutia 98/415/ES:</a:t>
            </a:r>
            <a:br>
              <a:rPr lang="sk-SK" sz="1400" b="1" dirty="0"/>
            </a:br>
            <a:br>
              <a:rPr lang="sk-SK" sz="1400" b="1" dirty="0"/>
            </a:br>
            <a:br>
              <a:rPr lang="sk-SK" sz="1400" b="1" dirty="0"/>
            </a:br>
            <a:r>
              <a:rPr lang="sk-SK" sz="1400" b="1" dirty="0"/>
              <a:t>Demonštratívny výpočet</a:t>
            </a:r>
            <a:r>
              <a:rPr lang="sk-SK" sz="1400" dirty="0"/>
              <a:t>, v zmysle ktorého sú predmetom konzultácie tie návrhy vnútroštátnych právnych predpisov, ktoré sa týkajú </a:t>
            </a:r>
            <a:r>
              <a:rPr lang="sk-SK" sz="1400" b="1" dirty="0"/>
              <a:t>kompetencie ECB</a:t>
            </a:r>
            <a:r>
              <a:rPr lang="sk-SK" sz="1400" dirty="0"/>
              <a:t>, najmä:</a:t>
            </a:r>
            <a:br>
              <a:rPr lang="sk-SK" sz="1400" b="1" dirty="0"/>
            </a:br>
            <a:br>
              <a:rPr lang="sk-SK" sz="1400" dirty="0"/>
            </a:br>
            <a:r>
              <a:rPr lang="sk-SK" sz="1400" dirty="0"/>
              <a:t>- záležitostí meny,</a:t>
            </a:r>
            <a:br>
              <a:rPr lang="sk-SK" sz="1400" dirty="0"/>
            </a:br>
            <a:br>
              <a:rPr lang="sk-SK" sz="1400" dirty="0"/>
            </a:br>
            <a:r>
              <a:rPr lang="sk-SK" sz="1400" dirty="0"/>
              <a:t>- spôsobov platby („platobných prostriedkov“),</a:t>
            </a:r>
            <a:br>
              <a:rPr lang="sk-SK" sz="1400" dirty="0"/>
            </a:br>
            <a:br>
              <a:rPr lang="sk-SK" sz="1400" dirty="0"/>
            </a:br>
            <a:r>
              <a:rPr lang="sk-SK" sz="1400" dirty="0"/>
              <a:t>- národných centrálnych bánk,</a:t>
            </a:r>
            <a:br>
              <a:rPr lang="sk-SK" sz="1400" dirty="0"/>
            </a:br>
            <a:br>
              <a:rPr lang="sk-SK" sz="1400" dirty="0"/>
            </a:br>
            <a:r>
              <a:rPr lang="sk-SK" sz="1400" dirty="0"/>
              <a:t>- zberu, spracovania a poskytovania menovej, finančnej, a bankovej štatistiky, a štatistiky platobných systémov a platobnej bilancie,</a:t>
            </a:r>
            <a:br>
              <a:rPr lang="sk-SK" sz="1400" dirty="0"/>
            </a:br>
            <a:br>
              <a:rPr lang="sk-SK" sz="1400" dirty="0"/>
            </a:br>
            <a:r>
              <a:rPr lang="sk-SK" sz="1400" dirty="0"/>
              <a:t>- platobných a zúčtovacích systémov,</a:t>
            </a:r>
            <a:br>
              <a:rPr lang="sk-SK" sz="1400" dirty="0"/>
            </a:br>
            <a:br>
              <a:rPr lang="sk-SK" sz="1400" dirty="0"/>
            </a:br>
            <a:r>
              <a:rPr lang="sk-SK" sz="1400" dirty="0"/>
              <a:t>- pravidiel platných pre finančné inštitúcie pokiaľ materiálne ovplyvňujú stabilitu finančných inštitúcií a trhy.</a:t>
            </a:r>
            <a:br>
              <a:rPr lang="sk-SK" sz="1400" dirty="0"/>
            </a:br>
            <a:br>
              <a:rPr lang="sk-SK" sz="1400" dirty="0"/>
            </a:br>
            <a:br>
              <a:rPr lang="sk-SK" sz="1400" dirty="0"/>
            </a:br>
            <a:br>
              <a:rPr lang="sk-SK" sz="1400" dirty="0"/>
            </a:br>
            <a:br>
              <a:rPr lang="sk-SK" sz="1400" dirty="0"/>
            </a:br>
            <a:br>
              <a:rPr lang="sk-SK" sz="1400" dirty="0"/>
            </a:br>
            <a:endParaRPr lang="sk-SK" dirty="0"/>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5</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III./1 Pozitívne vymedzenie predmetu konzultácie</a:t>
            </a:r>
          </a:p>
        </p:txBody>
      </p:sp>
    </p:spTree>
    <p:extLst>
      <p:ext uri="{BB962C8B-B14F-4D97-AF65-F5344CB8AC3E}">
        <p14:creationId xmlns:p14="http://schemas.microsoft.com/office/powerpoint/2010/main" val="214208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AB56F-95DA-45B6-B856-541EF34A3D41}"/>
              </a:ext>
            </a:extLst>
          </p:cNvPr>
          <p:cNvSpPr>
            <a:spLocks noGrp="1"/>
          </p:cNvSpPr>
          <p:nvPr>
            <p:ph sz="quarter" idx="14"/>
          </p:nvPr>
        </p:nvSpPr>
        <p:spPr/>
        <p:txBody>
          <a:bodyPr>
            <a:normAutofit/>
          </a:bodyPr>
          <a:lstStyle/>
          <a:p>
            <a:pPr marL="0" indent="0">
              <a:buNone/>
            </a:pPr>
            <a:r>
              <a:rPr lang="sk-SK" sz="1800" dirty="0">
                <a:latin typeface="+mn-lt"/>
              </a:rPr>
              <a:t>Početnosť doterajších konzultácií ECB k návrhom slovenských právnych predpisov:</a:t>
            </a:r>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6</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III./2 Pozitívne vymedzenie predmetu konzultácie</a:t>
            </a:r>
          </a:p>
        </p:txBody>
      </p:sp>
      <p:sp>
        <p:nvSpPr>
          <p:cNvPr id="2" name="Title 1">
            <a:extLst>
              <a:ext uri="{FF2B5EF4-FFF2-40B4-BE49-F238E27FC236}">
                <a16:creationId xmlns:a16="http://schemas.microsoft.com/office/drawing/2014/main" id="{C3ACF0F4-41F3-4043-9323-F131B4A67796}"/>
              </a:ext>
            </a:extLst>
          </p:cNvPr>
          <p:cNvSpPr>
            <a:spLocks noGrp="1"/>
          </p:cNvSpPr>
          <p:nvPr>
            <p:ph type="title" idx="4294967295"/>
          </p:nvPr>
        </p:nvSpPr>
        <p:spPr>
          <a:xfrm>
            <a:off x="0" y="2005263"/>
            <a:ext cx="7886700" cy="3651000"/>
          </a:xfrm>
        </p:spPr>
        <p:txBody>
          <a:bodyPr/>
          <a:lstStyle/>
          <a:p>
            <a:pPr algn="l"/>
            <a:br>
              <a:rPr lang="sk-SK" sz="1400" dirty="0"/>
            </a:br>
            <a:br>
              <a:rPr lang="sk-SK" sz="1400" dirty="0"/>
            </a:br>
            <a:br>
              <a:rPr lang="sk-SK" sz="1400" dirty="0"/>
            </a:br>
            <a:br>
              <a:rPr lang="sk-SK" sz="2000" dirty="0"/>
            </a:br>
            <a:br>
              <a:rPr lang="sk-SK" sz="2000" dirty="0"/>
            </a:br>
            <a:br>
              <a:rPr lang="sk-SK" sz="2000" dirty="0"/>
            </a:br>
            <a:br>
              <a:rPr lang="sk-SK" sz="1400" dirty="0"/>
            </a:br>
            <a:br>
              <a:rPr lang="sk-SK" dirty="0"/>
            </a:br>
            <a:br>
              <a:rPr lang="sk-SK" dirty="0"/>
            </a:br>
            <a:endParaRPr lang="sk-SK" dirty="0"/>
          </a:p>
        </p:txBody>
      </p:sp>
      <p:graphicFrame>
        <p:nvGraphicFramePr>
          <p:cNvPr id="6" name="Chart 5">
            <a:extLst>
              <a:ext uri="{FF2B5EF4-FFF2-40B4-BE49-F238E27FC236}">
                <a16:creationId xmlns:a16="http://schemas.microsoft.com/office/drawing/2014/main" id="{5CC6E4FA-F106-4147-9594-C84A94116154}"/>
              </a:ext>
            </a:extLst>
          </p:cNvPr>
          <p:cNvGraphicFramePr/>
          <p:nvPr>
            <p:extLst>
              <p:ext uri="{D42A27DB-BD31-4B8C-83A1-F6EECF244321}">
                <p14:modId xmlns:p14="http://schemas.microsoft.com/office/powerpoint/2010/main" val="3947995019"/>
              </p:ext>
            </p:extLst>
          </p:nvPr>
        </p:nvGraphicFramePr>
        <p:xfrm>
          <a:off x="1828800" y="2455863"/>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BEEC44-B3B8-45C1-8F4B-DF3B35B3B056}"/>
              </a:ext>
            </a:extLst>
          </p:cNvPr>
          <p:cNvSpPr txBox="1"/>
          <p:nvPr/>
        </p:nvSpPr>
        <p:spPr>
          <a:xfrm>
            <a:off x="6734014" y="5746131"/>
            <a:ext cx="2189787" cy="246221"/>
          </a:xfrm>
          <a:prstGeom prst="rect">
            <a:avLst/>
          </a:prstGeom>
          <a:noFill/>
        </p:spPr>
        <p:txBody>
          <a:bodyPr wrap="square">
            <a:spAutoFit/>
          </a:bodyPr>
          <a:lstStyle/>
          <a:p>
            <a:r>
              <a:rPr lang="sk-SK" sz="1000" dirty="0"/>
              <a:t>Zdroj: eur-lex.eu</a:t>
            </a:r>
          </a:p>
        </p:txBody>
      </p:sp>
    </p:spTree>
    <p:extLst>
      <p:ext uri="{BB962C8B-B14F-4D97-AF65-F5344CB8AC3E}">
        <p14:creationId xmlns:p14="http://schemas.microsoft.com/office/powerpoint/2010/main" val="179359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AB56F-95DA-45B6-B856-541EF34A3D41}"/>
              </a:ext>
            </a:extLst>
          </p:cNvPr>
          <p:cNvSpPr>
            <a:spLocks noGrp="1"/>
          </p:cNvSpPr>
          <p:nvPr>
            <p:ph sz="quarter" idx="14"/>
          </p:nvPr>
        </p:nvSpPr>
        <p:spPr/>
        <p:txBody>
          <a:bodyPr>
            <a:normAutofit/>
          </a:bodyPr>
          <a:lstStyle/>
          <a:p>
            <a:pPr marL="0" indent="0">
              <a:buNone/>
            </a:pPr>
            <a:r>
              <a:rPr lang="sk-SK" sz="1800" dirty="0">
                <a:latin typeface="+mn-lt"/>
              </a:rPr>
              <a:t>Početnosť dôvodov doterajších konzultácií s ECB k predmetom konzultácie s pôvodom v SR:</a:t>
            </a:r>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7</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III./3 Pozitívne vymedzenie predmetu konzultácie</a:t>
            </a:r>
          </a:p>
        </p:txBody>
      </p:sp>
      <p:sp>
        <p:nvSpPr>
          <p:cNvPr id="2" name="Title 1">
            <a:extLst>
              <a:ext uri="{FF2B5EF4-FFF2-40B4-BE49-F238E27FC236}">
                <a16:creationId xmlns:a16="http://schemas.microsoft.com/office/drawing/2014/main" id="{C3ACF0F4-41F3-4043-9323-F131B4A67796}"/>
              </a:ext>
            </a:extLst>
          </p:cNvPr>
          <p:cNvSpPr>
            <a:spLocks noGrp="1"/>
          </p:cNvSpPr>
          <p:nvPr>
            <p:ph type="title" idx="4294967295"/>
          </p:nvPr>
        </p:nvSpPr>
        <p:spPr>
          <a:xfrm>
            <a:off x="0" y="2005263"/>
            <a:ext cx="7886700" cy="3651000"/>
          </a:xfrm>
        </p:spPr>
        <p:txBody>
          <a:bodyPr/>
          <a:lstStyle/>
          <a:p>
            <a:pPr algn="l"/>
            <a:br>
              <a:rPr lang="sk-SK" sz="1400" dirty="0"/>
            </a:br>
            <a:br>
              <a:rPr lang="sk-SK" sz="1400" dirty="0"/>
            </a:br>
            <a:br>
              <a:rPr lang="sk-SK" sz="1400" dirty="0"/>
            </a:br>
            <a:br>
              <a:rPr lang="sk-SK" sz="2000" dirty="0"/>
            </a:br>
            <a:br>
              <a:rPr lang="sk-SK" sz="2000" dirty="0"/>
            </a:br>
            <a:br>
              <a:rPr lang="sk-SK" sz="2000" dirty="0"/>
            </a:br>
            <a:br>
              <a:rPr lang="sk-SK" sz="1400" dirty="0"/>
            </a:br>
            <a:br>
              <a:rPr lang="sk-SK" dirty="0"/>
            </a:br>
            <a:br>
              <a:rPr lang="sk-SK" dirty="0"/>
            </a:br>
            <a:endParaRPr lang="sk-SK" dirty="0"/>
          </a:p>
        </p:txBody>
      </p:sp>
      <p:graphicFrame>
        <p:nvGraphicFramePr>
          <p:cNvPr id="6" name="Chart 5">
            <a:extLst>
              <a:ext uri="{FF2B5EF4-FFF2-40B4-BE49-F238E27FC236}">
                <a16:creationId xmlns:a16="http://schemas.microsoft.com/office/drawing/2014/main" id="{5CC6E4FA-F106-4147-9594-C84A94116154}"/>
              </a:ext>
            </a:extLst>
          </p:cNvPr>
          <p:cNvGraphicFramePr/>
          <p:nvPr>
            <p:extLst>
              <p:ext uri="{D42A27DB-BD31-4B8C-83A1-F6EECF244321}">
                <p14:modId xmlns:p14="http://schemas.microsoft.com/office/powerpoint/2010/main" val="2315543342"/>
              </p:ext>
            </p:extLst>
          </p:nvPr>
        </p:nvGraphicFramePr>
        <p:xfrm>
          <a:off x="1828800" y="2455863"/>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BEEC44-B3B8-45C1-8F4B-DF3B35B3B056}"/>
              </a:ext>
            </a:extLst>
          </p:cNvPr>
          <p:cNvSpPr txBox="1"/>
          <p:nvPr/>
        </p:nvSpPr>
        <p:spPr>
          <a:xfrm>
            <a:off x="6734014" y="5746131"/>
            <a:ext cx="2189787" cy="246221"/>
          </a:xfrm>
          <a:prstGeom prst="rect">
            <a:avLst/>
          </a:prstGeom>
          <a:noFill/>
        </p:spPr>
        <p:txBody>
          <a:bodyPr wrap="square">
            <a:spAutoFit/>
          </a:bodyPr>
          <a:lstStyle/>
          <a:p>
            <a:r>
              <a:rPr lang="sk-SK" sz="1000" dirty="0"/>
              <a:t>Zdroj: eur-lex.eu</a:t>
            </a:r>
          </a:p>
        </p:txBody>
      </p:sp>
    </p:spTree>
    <p:extLst>
      <p:ext uri="{BB962C8B-B14F-4D97-AF65-F5344CB8AC3E}">
        <p14:creationId xmlns:p14="http://schemas.microsoft.com/office/powerpoint/2010/main" val="172687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AB56F-95DA-45B6-B856-541EF34A3D41}"/>
              </a:ext>
            </a:extLst>
          </p:cNvPr>
          <p:cNvSpPr>
            <a:spLocks noGrp="1"/>
          </p:cNvSpPr>
          <p:nvPr>
            <p:ph sz="quarter" idx="14"/>
          </p:nvPr>
        </p:nvSpPr>
        <p:spPr/>
        <p:txBody>
          <a:bodyPr>
            <a:normAutofit/>
          </a:bodyPr>
          <a:lstStyle/>
          <a:p>
            <a:pPr marL="0" indent="0">
              <a:buNone/>
            </a:pPr>
            <a:r>
              <a:rPr lang="sk-SK" sz="1800" dirty="0">
                <a:latin typeface="+mn-lt"/>
              </a:rPr>
              <a:t>Početnosť druhov konzultovaných návrhov právnych predpisov:</a:t>
            </a:r>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8</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III./4 Pozitívne vymedzenie predmetu konzultácie</a:t>
            </a:r>
          </a:p>
        </p:txBody>
      </p:sp>
      <p:sp>
        <p:nvSpPr>
          <p:cNvPr id="2" name="Title 1">
            <a:extLst>
              <a:ext uri="{FF2B5EF4-FFF2-40B4-BE49-F238E27FC236}">
                <a16:creationId xmlns:a16="http://schemas.microsoft.com/office/drawing/2014/main" id="{C3ACF0F4-41F3-4043-9323-F131B4A67796}"/>
              </a:ext>
            </a:extLst>
          </p:cNvPr>
          <p:cNvSpPr>
            <a:spLocks noGrp="1"/>
          </p:cNvSpPr>
          <p:nvPr>
            <p:ph type="title" idx="4294967295"/>
          </p:nvPr>
        </p:nvSpPr>
        <p:spPr>
          <a:xfrm>
            <a:off x="0" y="2005263"/>
            <a:ext cx="7886700" cy="3651000"/>
          </a:xfrm>
        </p:spPr>
        <p:txBody>
          <a:bodyPr/>
          <a:lstStyle/>
          <a:p>
            <a:pPr algn="l"/>
            <a:br>
              <a:rPr lang="sk-SK" sz="1400" dirty="0"/>
            </a:br>
            <a:br>
              <a:rPr lang="sk-SK" sz="1400" dirty="0"/>
            </a:br>
            <a:br>
              <a:rPr lang="sk-SK" sz="1400" dirty="0"/>
            </a:br>
            <a:br>
              <a:rPr lang="sk-SK" sz="2000" dirty="0"/>
            </a:br>
            <a:br>
              <a:rPr lang="sk-SK" sz="2000" dirty="0"/>
            </a:br>
            <a:br>
              <a:rPr lang="sk-SK" sz="2000" dirty="0"/>
            </a:br>
            <a:br>
              <a:rPr lang="sk-SK" sz="1400" dirty="0"/>
            </a:br>
            <a:br>
              <a:rPr lang="sk-SK" dirty="0"/>
            </a:br>
            <a:br>
              <a:rPr lang="sk-SK" dirty="0"/>
            </a:br>
            <a:endParaRPr lang="sk-SK" dirty="0"/>
          </a:p>
        </p:txBody>
      </p:sp>
      <p:graphicFrame>
        <p:nvGraphicFramePr>
          <p:cNvPr id="6" name="Chart 5">
            <a:extLst>
              <a:ext uri="{FF2B5EF4-FFF2-40B4-BE49-F238E27FC236}">
                <a16:creationId xmlns:a16="http://schemas.microsoft.com/office/drawing/2014/main" id="{5CC6E4FA-F106-4147-9594-C84A94116154}"/>
              </a:ext>
            </a:extLst>
          </p:cNvPr>
          <p:cNvGraphicFramePr/>
          <p:nvPr>
            <p:extLst>
              <p:ext uri="{D42A27DB-BD31-4B8C-83A1-F6EECF244321}">
                <p14:modId xmlns:p14="http://schemas.microsoft.com/office/powerpoint/2010/main" val="1712661512"/>
              </p:ext>
            </p:extLst>
          </p:nvPr>
        </p:nvGraphicFramePr>
        <p:xfrm>
          <a:off x="1828800" y="2455863"/>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BEEC44-B3B8-45C1-8F4B-DF3B35B3B056}"/>
              </a:ext>
            </a:extLst>
          </p:cNvPr>
          <p:cNvSpPr txBox="1"/>
          <p:nvPr/>
        </p:nvSpPr>
        <p:spPr>
          <a:xfrm>
            <a:off x="6734014" y="5746131"/>
            <a:ext cx="2189787" cy="246221"/>
          </a:xfrm>
          <a:prstGeom prst="rect">
            <a:avLst/>
          </a:prstGeom>
          <a:noFill/>
        </p:spPr>
        <p:txBody>
          <a:bodyPr wrap="square">
            <a:spAutoFit/>
          </a:bodyPr>
          <a:lstStyle/>
          <a:p>
            <a:r>
              <a:rPr lang="sk-SK" sz="1000" dirty="0"/>
              <a:t>Zdroj: eur-lex.eu</a:t>
            </a:r>
          </a:p>
        </p:txBody>
      </p:sp>
    </p:spTree>
    <p:extLst>
      <p:ext uri="{BB962C8B-B14F-4D97-AF65-F5344CB8AC3E}">
        <p14:creationId xmlns:p14="http://schemas.microsoft.com/office/powerpoint/2010/main" val="156047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AB56F-95DA-45B6-B856-541EF34A3D41}"/>
              </a:ext>
            </a:extLst>
          </p:cNvPr>
          <p:cNvSpPr>
            <a:spLocks noGrp="1"/>
          </p:cNvSpPr>
          <p:nvPr>
            <p:ph sz="quarter" idx="14"/>
          </p:nvPr>
        </p:nvSpPr>
        <p:spPr/>
        <p:txBody>
          <a:bodyPr>
            <a:normAutofit/>
          </a:bodyPr>
          <a:lstStyle/>
          <a:p>
            <a:pPr marL="0" indent="0">
              <a:buNone/>
            </a:pPr>
            <a:r>
              <a:rPr lang="sk-SK" sz="1800" dirty="0">
                <a:latin typeface="+mn-lt"/>
              </a:rPr>
              <a:t>Početnosť orgánov predkladajúcich návrhy právnych predpisov na konzultáciu s ECB:</a:t>
            </a:r>
          </a:p>
        </p:txBody>
      </p:sp>
      <p:sp>
        <p:nvSpPr>
          <p:cNvPr id="4" name="Slide Number Placeholder 3">
            <a:extLst>
              <a:ext uri="{FF2B5EF4-FFF2-40B4-BE49-F238E27FC236}">
                <a16:creationId xmlns:a16="http://schemas.microsoft.com/office/drawing/2014/main" id="{FD385AA0-794A-47BD-8295-51A777E8437D}"/>
              </a:ext>
            </a:extLst>
          </p:cNvPr>
          <p:cNvSpPr>
            <a:spLocks noGrp="1"/>
          </p:cNvSpPr>
          <p:nvPr>
            <p:ph type="sldNum" sz="quarter" idx="12"/>
          </p:nvPr>
        </p:nvSpPr>
        <p:spPr/>
        <p:txBody>
          <a:bodyPr/>
          <a:lstStyle/>
          <a:p>
            <a:fld id="{5DD979C4-B72D-9549-BD86-64D2882017CF}" type="slidenum">
              <a:rPr lang="sk-SK" smtClean="0"/>
              <a:pPr/>
              <a:t>9</a:t>
            </a:fld>
            <a:endParaRPr lang="sk-SK" dirty="0"/>
          </a:p>
        </p:txBody>
      </p:sp>
      <p:sp>
        <p:nvSpPr>
          <p:cNvPr id="5" name="Text Placeholder 4">
            <a:extLst>
              <a:ext uri="{FF2B5EF4-FFF2-40B4-BE49-F238E27FC236}">
                <a16:creationId xmlns:a16="http://schemas.microsoft.com/office/drawing/2014/main" id="{8CE87D00-7B08-4E39-8539-D51DB18B017C}"/>
              </a:ext>
            </a:extLst>
          </p:cNvPr>
          <p:cNvSpPr>
            <a:spLocks noGrp="1"/>
          </p:cNvSpPr>
          <p:nvPr>
            <p:ph type="body" sz="quarter" idx="13"/>
          </p:nvPr>
        </p:nvSpPr>
        <p:spPr/>
        <p:txBody>
          <a:bodyPr>
            <a:normAutofit fontScale="85000" lnSpcReduction="20000"/>
          </a:bodyPr>
          <a:lstStyle/>
          <a:p>
            <a:r>
              <a:rPr lang="sk-SK" dirty="0"/>
              <a:t>III./5 Pozitívne vymedzenie predmetu konzultácie</a:t>
            </a:r>
          </a:p>
        </p:txBody>
      </p:sp>
      <p:sp>
        <p:nvSpPr>
          <p:cNvPr id="2" name="Title 1">
            <a:extLst>
              <a:ext uri="{FF2B5EF4-FFF2-40B4-BE49-F238E27FC236}">
                <a16:creationId xmlns:a16="http://schemas.microsoft.com/office/drawing/2014/main" id="{C3ACF0F4-41F3-4043-9323-F131B4A67796}"/>
              </a:ext>
            </a:extLst>
          </p:cNvPr>
          <p:cNvSpPr>
            <a:spLocks noGrp="1"/>
          </p:cNvSpPr>
          <p:nvPr>
            <p:ph type="title" idx="4294967295"/>
          </p:nvPr>
        </p:nvSpPr>
        <p:spPr>
          <a:xfrm>
            <a:off x="0" y="2005263"/>
            <a:ext cx="7886700" cy="3651000"/>
          </a:xfrm>
        </p:spPr>
        <p:txBody>
          <a:bodyPr/>
          <a:lstStyle/>
          <a:p>
            <a:pPr algn="l"/>
            <a:br>
              <a:rPr lang="sk-SK" sz="1400" dirty="0"/>
            </a:br>
            <a:br>
              <a:rPr lang="sk-SK" sz="1400" dirty="0"/>
            </a:br>
            <a:br>
              <a:rPr lang="sk-SK" sz="1400" dirty="0"/>
            </a:br>
            <a:br>
              <a:rPr lang="sk-SK" sz="2000" dirty="0"/>
            </a:br>
            <a:br>
              <a:rPr lang="sk-SK" sz="2000" dirty="0"/>
            </a:br>
            <a:br>
              <a:rPr lang="sk-SK" sz="2000" dirty="0"/>
            </a:br>
            <a:br>
              <a:rPr lang="sk-SK" sz="1400" dirty="0"/>
            </a:br>
            <a:br>
              <a:rPr lang="sk-SK" dirty="0"/>
            </a:br>
            <a:br>
              <a:rPr lang="sk-SK" dirty="0"/>
            </a:br>
            <a:endParaRPr lang="sk-SK" dirty="0"/>
          </a:p>
        </p:txBody>
      </p:sp>
      <p:graphicFrame>
        <p:nvGraphicFramePr>
          <p:cNvPr id="6" name="Chart 5">
            <a:extLst>
              <a:ext uri="{FF2B5EF4-FFF2-40B4-BE49-F238E27FC236}">
                <a16:creationId xmlns:a16="http://schemas.microsoft.com/office/drawing/2014/main" id="{5CC6E4FA-F106-4147-9594-C84A94116154}"/>
              </a:ext>
            </a:extLst>
          </p:cNvPr>
          <p:cNvGraphicFramePr/>
          <p:nvPr>
            <p:extLst>
              <p:ext uri="{D42A27DB-BD31-4B8C-83A1-F6EECF244321}">
                <p14:modId xmlns:p14="http://schemas.microsoft.com/office/powerpoint/2010/main" val="293498648"/>
              </p:ext>
            </p:extLst>
          </p:nvPr>
        </p:nvGraphicFramePr>
        <p:xfrm>
          <a:off x="1828800" y="2455863"/>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BEEC44-B3B8-45C1-8F4B-DF3B35B3B056}"/>
              </a:ext>
            </a:extLst>
          </p:cNvPr>
          <p:cNvSpPr txBox="1"/>
          <p:nvPr/>
        </p:nvSpPr>
        <p:spPr>
          <a:xfrm>
            <a:off x="6734014" y="5746131"/>
            <a:ext cx="2189787" cy="246221"/>
          </a:xfrm>
          <a:prstGeom prst="rect">
            <a:avLst/>
          </a:prstGeom>
          <a:noFill/>
        </p:spPr>
        <p:txBody>
          <a:bodyPr wrap="square">
            <a:spAutoFit/>
          </a:bodyPr>
          <a:lstStyle/>
          <a:p>
            <a:r>
              <a:rPr lang="sk-SK" sz="1000" dirty="0"/>
              <a:t>Zdroj: eur-lex.eu</a:t>
            </a:r>
          </a:p>
        </p:txBody>
      </p:sp>
    </p:spTree>
    <p:extLst>
      <p:ext uri="{BB962C8B-B14F-4D97-AF65-F5344CB8AC3E}">
        <p14:creationId xmlns:p14="http://schemas.microsoft.com/office/powerpoint/2010/main" val="2278116898"/>
      </p:ext>
    </p:extLst>
  </p:cSld>
  <p:clrMapOvr>
    <a:masterClrMapping/>
  </p:clrMapOvr>
</p:sld>
</file>

<file path=ppt/theme/theme1.xml><?xml version="1.0" encoding="utf-8"?>
<a:theme xmlns:a="http://schemas.openxmlformats.org/drawingml/2006/main" name="NBS POWERPOINT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S - 4x3 - SK - BIELA - 18.6.2019" id="{4EEC64D5-33B5-D14B-883E-1DA7A302942E}" vid="{288F3C1F-24FF-BD4C-8088-D115A8B5D0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CAD7385A-07AE-43A6-842E-8B888B839729" xsi:nil="true"/>
    <PublishingExpirationDate xmlns="http://schemas.microsoft.com/sharepoint/v3" xsi:nil="true"/>
    <PublishingStartDate xmlns="http://schemas.microsoft.com/sharepoint/v3" xsi:nil="true"/>
    <wic_System_Copyright xmlns="http://schemas.microsoft.com/sharepoint/v3/fields" xsi:nil="true"/>
    <_dlc_DocId xmlns="d4dc1984-4e7d-439a-9f8d-a1b7ed460e00">PKHP4E2NMEFV-2092872618-3160</_dlc_DocId>
    <_dlc_DocIdUrl xmlns="d4dc1984-4e7d-439a-9f8d-a1b7ed460e00">
      <Url>https://intranet.nbs.sk/_layouts/15/DocIdRedir.aspx?ID=PKHP4E2NMEFV-2092872618-3160</Url>
      <Description>PKHP4E2NMEFV-2092872618-3160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6A59482652A074F90B377E714AC8AE8" ma:contentTypeVersion="2" ma:contentTypeDescription="Upload an image." ma:contentTypeScope="" ma:versionID="54190887318d93c331e17768670b6989">
  <xsd:schema xmlns:xsd="http://www.w3.org/2001/XMLSchema" xmlns:xs="http://www.w3.org/2001/XMLSchema" xmlns:p="http://schemas.microsoft.com/office/2006/metadata/properties" xmlns:ns1="http://schemas.microsoft.com/sharepoint/v3" xmlns:ns2="CAD7385A-07AE-43A6-842E-8B888B839729" xmlns:ns3="http://schemas.microsoft.com/sharepoint/v3/fields" xmlns:ns4="d4dc1984-4e7d-439a-9f8d-a1b7ed460e00" targetNamespace="http://schemas.microsoft.com/office/2006/metadata/properties" ma:root="true" ma:fieldsID="f67a5eff6865efaa0e2f74915c1f153d" ns1:_="" ns2:_="" ns3:_="" ns4:_="">
    <xsd:import namespace="http://schemas.microsoft.com/sharepoint/v3"/>
    <xsd:import namespace="CAD7385A-07AE-43A6-842E-8B888B839729"/>
    <xsd:import namespace="http://schemas.microsoft.com/sharepoint/v3/fields"/>
    <xsd:import namespace="d4dc1984-4e7d-439a-9f8d-a1b7ed460e00"/>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7385A-07AE-43A6-842E-8B888B839729"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dc1984-4e7d-439a-9f8d-a1b7ed460e00"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8C94D50-3A1C-4A87-A1FB-2D81A6BC8622}">
  <ds:schemaRefs>
    <ds:schemaRef ds:uri="http://schemas.microsoft.com/sharepoint/v3/contenttype/forms"/>
  </ds:schemaRefs>
</ds:datastoreItem>
</file>

<file path=customXml/itemProps2.xml><?xml version="1.0" encoding="utf-8"?>
<ds:datastoreItem xmlns:ds="http://schemas.openxmlformats.org/officeDocument/2006/customXml" ds:itemID="{53B7B433-4EC5-4A5E-AF9D-CAE9669B8167}">
  <ds:schemaRefs>
    <ds:schemaRef ds:uri="http://schemas.microsoft.com/office/2006/documentManagement/types"/>
    <ds:schemaRef ds:uri="http://www.w3.org/XML/1998/namespace"/>
    <ds:schemaRef ds:uri="d4dc1984-4e7d-439a-9f8d-a1b7ed460e00"/>
    <ds:schemaRef ds:uri="http://schemas.microsoft.com/sharepoint/v3"/>
    <ds:schemaRef ds:uri="CAD7385A-07AE-43A6-842E-8B888B839729"/>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8A39B997-4252-4BF4-BA58-A8E3AA26B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7385A-07AE-43A6-842E-8B888B839729"/>
    <ds:schemaRef ds:uri="http://schemas.microsoft.com/sharepoint/v3/fields"/>
    <ds:schemaRef ds:uri="d4dc1984-4e7d-439a-9f8d-a1b7ed460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14DF342-E08F-4580-A880-A72DBA081E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2062</TotalTime>
  <Words>1102</Words>
  <Application>Microsoft Office PowerPoint</Application>
  <PresentationFormat>On-screen Show (4:3)</PresentationFormat>
  <Paragraphs>60</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Verdana</vt:lpstr>
      <vt:lpstr>NBS POWERPOINT WHITE</vt:lpstr>
      <vt:lpstr>PowerPoint Presentation</vt:lpstr>
      <vt:lpstr>  I. Úvod  II. Negatívne vymedzenie predmetu konzultácie  III. Pozitívne vymedzenie predmetu konzultácie  IV. Právne následky nedodržania povinnosti konzultácie  Zhrnutie   </vt:lpstr>
      <vt:lpstr>       čl. 127 ods. 4 ZFEÚ, čl. 282 ods. 5 ZFEÚ, čl. 4 Protokolu č. 4 o Štatúte ESCB a ECB.  Návrhy právnych aktov:   Povinnosť orgánov Únie konzultovať všetky návrhy právnych aktov v oblasti kompetencie ECB  Návrhy právnych predpisov:  Povinnosť orgánov členských štátov konzultovať tie návrhy právnych predpisov v oblasti kompetencie ECB, o ktorých to ustanovuje rozhodnutie Rady 98/415/ES (na základe čl. 129 ods. 4 ZFEÚ, čl. 41 Štatútu ESCB a ECB).                </vt:lpstr>
      <vt:lpstr>   Čl. 1 ods. 2 rozhodnutia 98/415/ES:  predmetom konzultácie s ECB nie sú tie návrhy vnútroštátnych právnych predpisov, ktorými sa transponujú smernice EÚ                      </vt:lpstr>
      <vt:lpstr> Čl. 2 ods. 1 rozhodnutia 98/415/EC:     Čl. 2 ods. 1 rozhodnutia 98/415/ES:   Demonštratívny výpočet, v zmysle ktorého sú predmetom konzultácie tie návrhy vnútroštátnych právnych predpisov, ktoré sa týkajú kompetencie ECB, najmä:  - záležitostí meny,  - spôsobov platby („platobných prostriedkov“),  - národných centrálnych bánk,  - zberu, spracovania a poskytovania menovej, finančnej, a bankovej štatistiky, a štatistiky platobných systémov a platobnej bilancie,  - platobných a zúčtovacích systémov,  - pravidiel platných pre finančné inštitúcie pokiaľ materiálne ovplyvňujú stabilitu finančných inštitúcií a trhy.      </vt:lpstr>
      <vt:lpstr>         </vt:lpstr>
      <vt:lpstr>         </vt:lpstr>
      <vt:lpstr>         </vt:lpstr>
      <vt:lpstr>         </vt:lpstr>
      <vt:lpstr>          Záväzná je povinnosť konzultácie, nie stanovisko ECB (čl. 288 ZFEÚ), ale  - ustanovenia nekonzultovaného právneho predpisu by mohli byť voči jednotlivcom neúčinné (C-194/94, C-443/98, C-159/00; hoci  určitý odklon by mohol znamenať C-226/97 alebo C-159/00); jednotlivec má mať k dispozícii všetky právne prostriedky, ktoré by mal, ak by zo strany štátu šlo o nedodržanie ustanovenia vnútroštátneho práva (C-158/80),  - Komisia môže podať žalobu na Súdny dvor proti členskému štátu (čl. 258 ZFEÚ).   - Rada guvernérov môže podať žalobu na Súdny dvor proti NCB, ak NCB porušuje Zmluvy (čl. 271 písm. d) ZFEÚ),     </vt:lpstr>
      <vt:lpstr>             1. Z doterajších konzultácií k návrhom slovenských právnych predpisov možno dospieť k identifikovaniu typických návrhov právnych predpisov, ktoré treba s ECB konzultovať. V prípade konfliktu medzi negatívnym a pozitívnym vymedzením povinnosti konzultovať návrh vnútroštátneho právneho predpisu s ECB (ak vôbec ide o konflikt), má prednosť pozitívne vymedzenie.    2. Pri určitej nízkej motivácii Komisie vyvodzovať právne následky z nedodržania povinnosti, ako aj pri nedostatku bezprostredne nadväzujúcej judikatúry či pri nejednoznačnosti príbuznej judikatúry znamená nedodržanie tejto povinnosti (resp. aj nedodržanie stanoviska ECB, ak bola povinnosť konzultovať dodržaná) bezprostredné právne následky najmä pre národnú centrálnu banku.      Guide to consultation of the European Central Bank by national authorities regarding draft legislative provisions:  https://www.ecb.europa.eu/pub/pdf/other/consultationguide201510.en.pdf      </vt:lpstr>
      <vt:lpstr> Ďakujem za pozornosť.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Baco Dominik</dc:creator>
  <cp:lastModifiedBy>Baco Dominik</cp:lastModifiedBy>
  <cp:revision>70</cp:revision>
  <cp:lastPrinted>2022-11-23T18:18:57Z</cp:lastPrinted>
  <dcterms:created xsi:type="dcterms:W3CDTF">2020-11-20T10:34:05Z</dcterms:created>
  <dcterms:modified xsi:type="dcterms:W3CDTF">2022-11-24T06:57:56Z</dcterms:modified>
</cp:coreProperties>
</file>