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71" r:id="rId6"/>
    <p:sldId id="260" r:id="rId7"/>
    <p:sldId id="270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67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58B71-9237-4A6C-BF37-67AC308FFD06}" v="27" dt="2022-11-23T22:42:41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B634D-8FEA-963B-A7BB-E1DD09B01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7A6A0F-0CC1-2170-7863-565F7AD9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6AEBD6-E30A-15FD-AEB0-BAC5ABA2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5C4C28-E031-DBCF-5986-9A91BB3FA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98A8E6-C99F-A796-2450-705864B9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5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B297-CB42-AC6A-47B7-81CD3C4D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469AEF-D8B8-0E4C-239F-688481F9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C1FCB-4A0F-B73F-1111-64590BA3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E581F-17B9-F7E0-3867-31EB82B5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66A0E2-1236-4692-BD2D-62C581F8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0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458BA48-BBE4-12B7-EA61-97CC80AAA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98C5A9-5A58-9EF3-4A10-FE2B4067F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13263-5B2B-CB00-5259-9DE9D7C7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C52AD6-A693-E784-B41E-70CD2EBB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78BE31-2ABD-264B-A093-6D21013F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88898-C05A-8535-3ADC-F998928B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E3FE16-8EED-8786-4B40-5DC27EC2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F80C9-5095-7319-0ED4-CE981996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0C6C-7E82-6A5F-8661-F9ADBBA3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C262DC-ABF4-1C8F-BD68-BFB16415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9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4C89C-BA48-3AE2-1331-002E8A526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5FCC0-A2A7-497D-3FCC-CEC81F77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D88559-D932-828F-9592-4836E749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1778A2-534A-2D8A-06C9-14465655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A8BC9-B3F3-A715-784C-5282145A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7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581E3-1621-B03C-3DE6-965A8406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F66E6-AB20-C4FB-03C1-33F135D31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181322-5ADC-2CA8-CAD1-A3AFC50ED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9B02A1-2667-779F-6ABE-B91EBBE0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642E3D-936E-EEFA-6D1A-3B2F3E37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1A9116-1038-C40E-47E9-FC4FCB05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565BE-8B94-097E-A6E2-428751F4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5F883F-2D7B-3FD4-12B1-01B24488A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FEF710-2527-1B30-65D5-D6ED7F02E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AA9637D-607D-4653-42A3-0EA022E47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916F46-9436-4829-B41C-250C6EE02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75C2C1-606E-3056-7D63-874C1EB8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1057E6-D551-4519-035E-436FD903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208918-7361-4CB1-2800-2B7DB727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38E48-18B5-E1C2-5C0D-AA1BF945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5181AE-2188-8BC0-B6DA-D198A118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F17D5C9-204E-7C38-AC9C-802BBB8B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8D2D5D-0FD5-B52C-2605-49B5F758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0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F728BC-EEB0-5055-4A59-BCE46C54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D2227E-56AA-B912-38D7-667D5A32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DF8E37-85DD-5765-6B93-66111E7E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9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77DCC-4689-9082-9F0A-98F85BD4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E4D5A-DEA4-ACA0-624B-F6A50C10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366323-621B-C131-883F-21394F751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CDE705-ED3C-1BB5-3D4D-5B3C2558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F2C62F-1DC9-5E92-3F3D-56CA114E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6E178E-7BD6-DB06-87ED-88D90021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8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120C3-D929-21B4-FC0E-3CD5E9EE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1ADB68-B4A9-AED6-DAE1-A5D72F749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3E9B-89DF-B55B-2F73-B066E8792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F1E5D1-EA7A-170C-6738-59890E1D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4E7DEC-8DE7-D544-57E4-040A17C6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F44637-D38E-1F14-8B55-1D5D8CCF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9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65698DD-7A0C-8110-773E-E419C0E6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9AB664-3967-4E0B-7335-B0D350A8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616BB7-5E7F-2532-E55F-8E695F313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E7FA3-2BF5-4D6A-81D0-775C567F6FC8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F7FF1-3884-D7DE-B68F-CB4011890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87CB45-54D0-FD6B-ED4F-0851DEB89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92E6-0849-4D99-8D8F-3C11C25D2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2C4F8-3E55-6475-BABC-CEC5A7C1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zakotvení české </a:t>
            </a:r>
            <a:br>
              <a:rPr lang="cs-CZ" dirty="0"/>
            </a:br>
            <a:r>
              <a:rPr lang="cs-CZ" dirty="0"/>
              <a:t>a slovenské centrální banky </a:t>
            </a:r>
            <a:br>
              <a:rPr lang="cs-CZ" dirty="0"/>
            </a:br>
            <a:r>
              <a:rPr lang="cs-CZ" dirty="0"/>
              <a:t>v době jejich vzniku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A0205B-84BC-01A7-979A-C045F1570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86"/>
            <a:ext cx="9144000" cy="2264289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Doc. JUDr. PhDr. Ilona Bažantová, CSc.</a:t>
            </a:r>
          </a:p>
          <a:p>
            <a:r>
              <a:rPr lang="cs-CZ" dirty="0"/>
              <a:t>Právnická fakulta Univerzity Karlovy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966CC1A-4BD6-9F57-CF38-74AF819F3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4210049"/>
            <a:ext cx="1447800" cy="14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24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0089A-FD6F-4FD8-A624-E540E235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+mn-lt"/>
                <a:ea typeface="Times New Roman" panose="02020603050405020304" pitchFamily="18" charset="0"/>
              </a:rPr>
              <a:t>Zákon č. 6/1993 Sb., o České národní bance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5566E4-82B1-286E-04E5-1B036F684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Ústava a zákon se připravovaly souběžně, leč nekoordinovaně a taktéž v časovém stresu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Zakotvení pravomoci prezidenta republiky jmenovat členy bankovní rady ČNB do čl. 62 Ústavy bez dalšího upřesnění v čl. 98 se stalo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výlučnou nedílnou pravomocí prezidenta republiky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(bez návrhu či kontrasignace vlády) – ačkoli to původně nebylo úmyslem a nekoncepčně se tím vychýlila vyváženost oprávnění prezidenta republiky v systému dělby moci a jeho vztah k vládě)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inspirace zákonem o SBČS, jeho systematikou i zněním jednotlivých ustanovení - avšak nedošlo ke zpřesnění nebo doplnění některých ustanovení, některá ustanovení zcela „vypadla“</a:t>
            </a: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71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ACD9D-6FE1-39D2-81B9-0707C2BDC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effectLst/>
                <a:latin typeface="+mn-lt"/>
                <a:ea typeface="Times New Roman" panose="02020603050405020304" pitchFamily="18" charset="0"/>
              </a:rPr>
              <a:t>Zákon č. 6/1993 Sb., o České národní bance – „dohra“ po letech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53E09-8079-AF5B-1567-7978F0BF9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č. 6/1993 Sb., o ČNB – „dohra“ v roce 2000–2002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novela zákona o ČNB (provedené zák. č. 442/2000 Sb.) – původně jen změna cíle ze stability měnové na cenovou, nepodařila se souběžná změna cíle v Ústavě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Ústavní soud v červnu 2001 rozhodl o zrušení některých ustanovení zákona 442/2000 Sb. (nález Ústavního soudu č. 278/2001 Sb.).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březen 2002 - přijat zákon č. 127/2002 Sb., (zohlednění nálezu ÚS ČR) a rámci různých „negociačních“ vyjednávání se ze zákona o ČNB vypustila některá ustanovení přijatá v zák. č. 442/2000 Sb., která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nebyla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napadená ústavní stížností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40385" indent="180340" algn="just">
              <a:spcBef>
                <a:spcPts val="600"/>
              </a:spcBef>
              <a:spcAft>
                <a:spcPts val="0"/>
              </a:spcAft>
              <a:tabLst>
                <a:tab pos="270510" algn="dec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37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DC8B8-8299-DB0B-C1D4-F64E6208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+mn-lt"/>
              </a:rPr>
              <a:t>Národná</a:t>
            </a:r>
            <a:r>
              <a:rPr lang="cs-CZ" dirty="0">
                <a:latin typeface="+mn-lt"/>
              </a:rPr>
              <a:t> banka Slovenska – ústavní zakotvení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7598B-CA69-9CB1-2C85-1002E08AE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Ústavní zakotvení, ale s jinou koncepcí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nikoli v samostatné hlavě, ani v samostatném oddíle, ale jako jeden ze článků v prvém oddíle „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Hospodárstvo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Slovenskej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republiky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třetí hlavy Ústavy.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Deklaratorní čl. 56 ve znění: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„Slovenská republika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zriaďuje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emisnú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banku. Podrobnosti stanoví zákon.“ </a:t>
            </a:r>
          </a:p>
          <a:p>
            <a:endParaRPr lang="cs-CZ" i="1" dirty="0">
              <a:latin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</a:rPr>
              <a:t>Cíl činnosti NBS v Ústavě SR zmíněn nebyl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38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9C1D5-B3AC-BBCD-1A71-1D4CC0EF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+mn-lt"/>
              </a:rPr>
              <a:t>Národná</a:t>
            </a:r>
            <a:r>
              <a:rPr lang="cs-CZ" dirty="0">
                <a:latin typeface="+mn-lt"/>
              </a:rPr>
              <a:t> banka Slovenska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C46AB-6B22-623F-025D-8CE076F5D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inspirace zákonem o SBČS, jeho systematikou i zněním jednotlivých ustanovení + došlo ke zpřesnění nebo doplnění některých ustanovení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hlavní úloha NBS definovaná zákonem -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zabezpečení stability měny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pověření bankovním dohledem, stejné pravomoci bankovní rady, výlučné stanovování kurzu měny, nástroje měnové regulace, půlroční podávání zpráv o měnovém vývoji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Národnej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radě SR, vzájemnost účasti pověřeného člena vlády a guvernéra na zasedáních bankovní rady a vlády s hlasem poradním apod.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zůstal zachován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Zbor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poradcov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(§ 14)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23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F377C-3A44-A356-7EDC-E75CF31A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+mn-lt"/>
              </a:rPr>
              <a:t>Národná</a:t>
            </a:r>
            <a:r>
              <a:rPr lang="cs-CZ" dirty="0">
                <a:latin typeface="+mn-lt"/>
              </a:rPr>
              <a:t> banka Slovenska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35A45-2E5D-20C2-7F96-EF4A25B5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podstatně se změnily orgány NBS: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Nejvyšším řídícím orgánem zůstala bankovní rada, a dále bylo ustaveno direktorium jako výkonný orgán (§ 5 a § 10).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členů bankovní rady se zvýšil na osm, přičemž guvernéra a dva viceguvernéry jmenoval a odvolával prezident republiky na návrh vlády po schválení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Národnou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radou, dva vrchní ředitele a tři ostatní členy jmenovala a odvolávala vláda na návrh guvernéra.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Funkční období bylo ponecháno šestileté, kromě u třech ostatních členů bankovní rady, kde bylo stanoveno na čtyři roky.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Dále se nově zakotvilo, že nikdo nesmí být členem bankovní rady více než dvě funkční období po sobě (§ 7).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26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1889C-7E62-24CC-08E0-AA085EF6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+mn-lt"/>
              </a:rPr>
              <a:t>Národná</a:t>
            </a:r>
            <a:r>
              <a:rPr lang="cs-CZ" dirty="0">
                <a:latin typeface="+mn-lt"/>
              </a:rPr>
              <a:t> banka Slovenska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9CB66-EA04-9F19-FA5B-7C439DB2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Nově také bylo v § 12 odst. 1 určeno, že NBS v rozsahu daném tímto zákonem podporuje hospodářskou politiku vlády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v § 12 odst. 4 byla nově zakotvena povinnost bankovní rady informovat o svých rozhodnutích vládu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části o hospodaření bylo zpřesněno ustanovení § 39, že účetní závěrku banky ověřují dva auditoři jmenovaní Nejvyšším kontrolním úřadem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514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49CE1-F4A6-3F43-C4F1-BD90037D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425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52512-999E-156B-A3AB-6BE23E9A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67288"/>
          </a:xfrm>
        </p:spPr>
        <p:txBody>
          <a:bodyPr>
            <a:noAutofit/>
          </a:bodyPr>
          <a:lstStyle/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č. 566/1992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o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Slovenska - vyváženější ve jmenování bankovní rady, byl přesněji formulován a byla patrná snaha o eliminaci možných kompetenčních sporů mezi vládou, ministerstvem financí a centrální bankou.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Uvážlivě </a:t>
            </a:r>
            <a:r>
              <a:rPr lang="cs-CZ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nebyl hlavní cíl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centrální banky definován v Ústavě SR (jedná se o ekonomický pojem)</a:t>
            </a: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437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1137B-7CDC-C746-C2D5-6A130D70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726"/>
            <a:ext cx="10515600" cy="124777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dirty="0">
                <a:latin typeface="+mn-lt"/>
              </a:rPr>
              <a:t>Česká</a:t>
            </a:r>
            <a:r>
              <a:rPr lang="cs-CZ" dirty="0">
                <a:latin typeface="+mn-lt"/>
              </a:rPr>
              <a:t> a Slovenská Federativní Republika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a její  centrální banka: SBČS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5485BB-16EE-EC7B-5E1C-D498DD183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5000625"/>
          </a:xfrm>
        </p:spPr>
        <p:txBody>
          <a:bodyPr>
            <a:normAutofit lnSpcReduction="10000"/>
          </a:bodyPr>
          <a:lstStyle/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 prezentace (a následné studie) - porovnání, jak se obě země vypořádaly s legislativním zakotvením jedné z ekonomicky nejmocnějších institucí </a:t>
            </a:r>
          </a:p>
          <a:p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Předchůdkyní obou centrálních bank byla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Státní banka československá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Štátna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banka česko-slovenská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1. ledna 1990 se řídila zákonem č. 130/1989 Sb. 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1. února 1992 do 31. prosince 1992 – zák. č. 22/1992 Sb. (kolektivní orgán, „federativní model“)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východisko, ze kterého zákonodárci obou republik vycházeli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6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5DB5D-0989-1EBE-39DD-38416AD8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ČSFR: Ústavní zakotvení SBČS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CB481-DC88-304C-DD8A-12CCF54F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15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ústavní zákon č. 556/1990 Sb., ze dne 12. prosince 1990, 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účinností k </a:t>
            </a:r>
            <a:r>
              <a:rPr lang="cs-CZ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lednu 1991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novelizoval článek 14 Ústavy: 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SBČS je ústřední bankou státu se základním cílem: „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stanoví a uplatňuje jednotnou měnovou politiku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SBČS „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</a:t>
            </a:r>
            <a:r>
              <a:rPr lang="cs-CZ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řízena bankovní radou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která se skládá z guvernéra, dvou viceguvernérů, z nichž jeden je občanem České republiky a druhý občanem Slovenské republiky, a ze stejného počtu zástupců ústředí Státní banky československé pro Českou republiku a pro Slovenskou republiku. Je-li guvernérem občan České republiky, je v následujícím funkčním období guvernérem občan Slovenské republiky a naopak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.“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(čl. 14 odst. 2 Ústavy)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09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EA6A9-DB67-40A3-CBBE-71B8981D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ČSFR: Z</a:t>
            </a:r>
            <a:r>
              <a:rPr lang="cs-C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ákon č. 22/1992 Sb., o Státní bance československé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71697C-64D1-C200-46F7-DDDB428B1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č. 22/1992 Sb., o Státní bance československé, byl přijat teprve 20. prosince 1991 a účinnost byla stanovena až od 1. února 1992 (více než roční mezera mezi ústavní novelou a novým zákonem)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SBČS byla samostatná právnická osoba s výhradním emisním právem vydávat bankovky a mince, která se nezapisovala do obchodního rejstříku, se sídlem v Praze. </a:t>
            </a:r>
          </a:p>
          <a:p>
            <a:r>
              <a:rPr lang="cs-CZ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§ 1 - banka v rozsahu stanoveném zákonem působí jako federální </a:t>
            </a:r>
            <a:r>
              <a:rPr lang="cs-C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ústřední orgán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2 výslovně definovaný hlavní cíl činnosti banky, a to „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zabezpečení stability československé měny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83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1273B-760F-0EB3-034A-2B56465B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cs-C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ákon č. 22/1992 Sb., o Státní bance československé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38939-FF77-5B1D-3716-4C39BB79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Nejvyšším řídícím orgánem byla 7 členná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bankovní rada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jmenovaná na 5 let (poprvé pevně stanovené funkční období)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jmenování =&gt;vyváženost mezi výkonnou mocí – (G. prezidentem republiky na návrh federální vlády,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viceG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projednání s republikovými vládami), ale i podle paritního zastoupení občanů obou států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 určovala: měnovou politiku a nástroje pro její uskutečňování a měnově politická opatření, sama schvalovala rozpočet SBČS, stanovovala organizační uspořádání a působnost organizačních jednotek, mzdové a jiné požitky guvernéra, druhy fondů a jejich použití atd. </a:t>
            </a:r>
          </a:p>
        </p:txBody>
      </p:sp>
    </p:spTree>
    <p:extLst>
      <p:ext uri="{BB962C8B-B14F-4D97-AF65-F5344CB8AC3E}">
        <p14:creationId xmlns:p14="http://schemas.microsoft.com/office/powerpoint/2010/main" val="334200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726CD-4EAA-31A8-3584-24EA5365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Zákon č. 22/1992 Sb., o Státní bance československé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70CB6-8157-9055-2E67-4CACEF4AE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Poradní orgán G. – Rada ředitelů (§ 10) a byl umožněn vznik odborného Sboru poradců (§ 13)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 SBČS a vlád byl formulován v části třetí v § 14 jako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 nezávislosti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SBČS při plnění jejího hlavního cíle na pokynech vlád“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cs-CZ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současně spolupráce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pověřený člen vlády federální i republikové se mohl účastnit jednání bankovní rady jen s hlasem poradním.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SBČS plnila v měnově politických záležitostech poradní funkce vůči vládám a guvernér byl oprávněn účastnit se schůzí federální vlády a viceguvernéři pověření řízením republikového ústředí schůzí „své“ příslušné vlády (§ 16).</a:t>
            </a:r>
          </a:p>
        </p:txBody>
      </p:sp>
    </p:spTree>
    <p:extLst>
      <p:ext uri="{BB962C8B-B14F-4D97-AF65-F5344CB8AC3E}">
        <p14:creationId xmlns:p14="http://schemas.microsoft.com/office/powerpoint/2010/main" val="277577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91DBF-BA2C-10FD-41D8-739ABCB4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Zákon č. 22/1992 Sb., o Státní bance československé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A33540-5940-D565-8A70-9A648AF9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zákonodárce 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nepředpokládal vydání zvláštního měnového zákona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SBČS výlučné emisní oprávnění, určení zákonné peněžní jednotky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základní stanovení jejích technických parametrů a ochrany obsahovala část čtvrtá zákona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pátá část - nástroje měnové regulace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Devizová oblast (§ 40 a § 41 zákona) 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Bankovní dohled (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ustanovení § 48 až § 50)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Hospodaření podle rozpočtu banky (sama si jej sestavovala a také schvalovala), ověření auditory (sama si je určila), NKÚ neměl žádné oprávnění vůči SBČS 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4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5BF2F-1C11-9963-D297-24D81F71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VZNIK NÁRODNÍCH CENTRÁLNÍCH BANK</a:t>
            </a:r>
            <a:endParaRPr lang="cs-CZ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6807F-085F-337F-FC96-99797CA3B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umožněno ústavním zákonem č. 542/1992 Sb. ještě na sklonku bývalého společného státu, aby bylo možné začít s dělením SBČS. </a:t>
            </a:r>
          </a:p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Obě centrální banky vznikají ke dni vzniku nových států, tj. ke dni 1. ledna 1993 a volí jiný název: </a:t>
            </a:r>
          </a:p>
          <a:p>
            <a:r>
              <a:rPr lang="cs-CZ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národní banka 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základě Ústavy České republiky </a:t>
            </a:r>
            <a:b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(č. 1/1993 Sb.) a zákona č. 6/1993 Sb., o České národní bance </a:t>
            </a:r>
          </a:p>
          <a:p>
            <a:r>
              <a:rPr lang="cs-CZ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Národná</a:t>
            </a:r>
            <a:r>
              <a:rPr lang="cs-CZ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banka Slovenska 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základě Ústavy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Slovenskej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republiky (č. 460/1992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 a zákona NR SR č. 566/1992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b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Národnej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banke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Slovenska.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53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B20FE-61E3-94C0-A4C1-D7ED6E37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+mn-lt"/>
              </a:rPr>
              <a:t>Česká národní banka – ústavní zakotvení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25E38A-97EA-1C43-9C36-49C54CF23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ČNB dostala samostatné ústavní zakotvení a vymezení svého cíle </a:t>
            </a: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samostatné šesté hlavě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Ústavy, (čl. 98):</a:t>
            </a:r>
          </a:p>
          <a:p>
            <a:pPr marL="0" indent="0">
              <a:buNone/>
            </a:pPr>
            <a:b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Česká národní banka je ústřední bankou státu. Hlavním cílem její činnosti je </a:t>
            </a:r>
            <a:r>
              <a:rPr lang="cs-CZ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péče o stabilitu měny</a:t>
            </a: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do její činnosti lze zasahovat pouze na základě zákona. </a:t>
            </a:r>
            <a:b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Postavení, působnost a další podrobnosti stanoví zákon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.“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Vedle moci zákonodárné, soudní a výkonné se (s lehkou nadsázkou) mluví o „moci centrálně-bankovní“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Ekonomický cíl v (nutně) rigidním předpisu</a:t>
            </a:r>
          </a:p>
        </p:txBody>
      </p:sp>
    </p:spTree>
    <p:extLst>
      <p:ext uri="{BB962C8B-B14F-4D97-AF65-F5344CB8AC3E}">
        <p14:creationId xmlns:p14="http://schemas.microsoft.com/office/powerpoint/2010/main" val="1172589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1501</Words>
  <Application>Microsoft Office PowerPoint</Application>
  <PresentationFormat>Širokoúhlá obrazovka</PresentationFormat>
  <Paragraphs>82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Právní zakotvení české  a slovenské centrální banky  v době jejich vzniku</vt:lpstr>
      <vt:lpstr>Česká a Slovenská Federativní Republika  a její  centrální banka: SBČS</vt:lpstr>
      <vt:lpstr>ČSFR: Ústavní zakotvení SBČS</vt:lpstr>
      <vt:lpstr>ČSFR: Zákon č. 22/1992 Sb., o Státní bance československé</vt:lpstr>
      <vt:lpstr>Zákon č. 22/1992 Sb., o Státní bance československé</vt:lpstr>
      <vt:lpstr>Zákon č. 22/1992 Sb., o Státní bance československé</vt:lpstr>
      <vt:lpstr>Zákon č. 22/1992 Sb., o Státní bance československé</vt:lpstr>
      <vt:lpstr>VZNIK NÁRODNÍCH CENTRÁLNÍCH BANK</vt:lpstr>
      <vt:lpstr>Česká národní banka – ústavní zakotvení</vt:lpstr>
      <vt:lpstr>Zákon č. 6/1993 Sb., o České národní bance</vt:lpstr>
      <vt:lpstr>Zákon č. 6/1993 Sb., o České národní bance – „dohra“ po letech </vt:lpstr>
      <vt:lpstr>Národná banka Slovenska – ústavní zakotvení</vt:lpstr>
      <vt:lpstr>Národná banka Slovenska</vt:lpstr>
      <vt:lpstr>Národná banka Slovenska</vt:lpstr>
      <vt:lpstr>Národná banka Slovenska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zakotvení české a slovenské centrální banky v době jejich vzniku</dc:title>
  <dc:creator>Ilona Bazantova</dc:creator>
  <cp:lastModifiedBy>Ilona Bazantova</cp:lastModifiedBy>
  <cp:revision>11</cp:revision>
  <dcterms:created xsi:type="dcterms:W3CDTF">2022-11-23T09:56:50Z</dcterms:created>
  <dcterms:modified xsi:type="dcterms:W3CDTF">2022-11-24T00:32:43Z</dcterms:modified>
</cp:coreProperties>
</file>