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75" r:id="rId6"/>
    <p:sldId id="276" r:id="rId7"/>
    <p:sldId id="269" r:id="rId8"/>
    <p:sldId id="274" r:id="rId9"/>
    <p:sldId id="268" r:id="rId10"/>
    <p:sldId id="265" r:id="rId11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B7A"/>
    <a:srgbClr val="9E2B2F"/>
    <a:srgbClr val="9DE7D7"/>
    <a:srgbClr val="C40233"/>
    <a:srgbClr val="F06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55"/>
    <p:restoredTop sz="96327"/>
  </p:normalViewPr>
  <p:slideViewPr>
    <p:cSldViewPr snapToGrid="0" snapToObjects="1">
      <p:cViewPr varScale="1">
        <p:scale>
          <a:sx n="50" d="100"/>
          <a:sy n="50" d="100"/>
        </p:scale>
        <p:origin x="116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8781-2383-F545-A14E-F2FABCFD74C1}" type="datetimeFigureOut">
              <a:rPr lang="x-none" smtClean="0"/>
              <a:t>24. 11. 2022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155B-5C4D-4042-BB6D-C92EFF5F822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290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9155B-5C4D-4042-BB6D-C92EFF5F8223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73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9155B-5C4D-4042-BB6D-C92EFF5F8223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1574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9155B-5C4D-4042-BB6D-C92EFF5F8223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21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99155B-5C4D-4042-BB6D-C92EFF5F8223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722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46B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C9867D-4C45-6548-A461-B49DF7A66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992CAE9-DD82-DA4D-A64C-17AC036D4A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0168" y="762595"/>
            <a:ext cx="2562863" cy="878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42706D3-3D38-E846-9075-125EA1ACCD1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8445" y="2139020"/>
            <a:ext cx="9144000" cy="2579961"/>
          </a:xfrm>
          <a:prstGeom prst="rect">
            <a:avLst/>
          </a:prstGeom>
        </p:spPr>
        <p:txBody>
          <a:bodyPr wrap="square" lIns="0" rIns="0" anchor="ctr"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Názov</a:t>
            </a:r>
            <a:r>
              <a:rPr lang="en-GB" sz="72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prezentácie</a:t>
            </a:r>
            <a:endParaRPr lang="x-none" sz="7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64624B50-F180-4748-8AED-01FBE30ABF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x-none" dirty="0"/>
              <a:t>Meno Priezvisko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54FD8B75-CB67-0E44-A51C-FC64EEE2ED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k-SK" dirty="0"/>
              <a:t>Pozícia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40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049454-4671-9145-A242-0992E3DD11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353D2D-D8E5-BD46-9D26-CDA55AD8A2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3312" t="-7051" r="-3288" b="-2730"/>
          <a:stretch/>
        </p:blipFill>
        <p:spPr>
          <a:xfrm>
            <a:off x="10398126" y="5199222"/>
            <a:ext cx="1006474" cy="1036478"/>
          </a:xfrm>
          <a:prstGeom prst="rect">
            <a:avLst/>
          </a:prstGeom>
        </p:spPr>
      </p:pic>
      <p:sp>
        <p:nvSpPr>
          <p:cNvPr id="9" name="Title Placeholder 15">
            <a:extLst>
              <a:ext uri="{FF2B5EF4-FFF2-40B4-BE49-F238E27FC236}">
                <a16:creationId xmlns:a16="http://schemas.microsoft.com/office/drawing/2014/main" id="{3DD1AFD6-A57A-5346-B816-4F5A350E8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sz="9600" b="0" i="0">
                <a:latin typeface="Corbel" panose="020B0503020204020204" pitchFamily="34" charset="0"/>
              </a:defRPr>
            </a:lvl1pPr>
          </a:lstStyle>
          <a:p>
            <a:r>
              <a:rPr lang="en-GB" dirty="0"/>
              <a:t>01</a:t>
            </a:r>
            <a:endParaRPr lang="x-none" dirty="0"/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BF56531B-4F41-A84D-A2D6-1318D33933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9149" y="2154065"/>
            <a:ext cx="10554405" cy="2652712"/>
          </a:xfrm>
        </p:spPr>
        <p:txBody>
          <a:bodyPr lIns="36000">
            <a:noAutofit/>
          </a:bodyPr>
          <a:lstStyle>
            <a:lvl1pPr marL="0" indent="0">
              <a:lnSpc>
                <a:spcPct val="100000"/>
              </a:lnSpc>
              <a:buNone/>
              <a:defRPr sz="7200" b="1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Názov</a:t>
            </a:r>
            <a:r>
              <a:rPr lang="en-GB" dirty="0"/>
              <a:t> </a:t>
            </a:r>
            <a:r>
              <a:rPr lang="en-GB" dirty="0" err="1"/>
              <a:t>sekcie</a:t>
            </a:r>
            <a:endParaRPr lang="x-none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B79592EA-11D9-4642-A489-25C25DBAD7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x-none" dirty="0"/>
              <a:t>Meno Priezvisko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44FB7259-8D02-8D40-BF7D-3D8B0B77DB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rgbClr val="B46B7A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x-none" dirty="0"/>
              <a:t>Pozícia</a:t>
            </a:r>
          </a:p>
        </p:txBody>
      </p:sp>
    </p:spTree>
    <p:extLst>
      <p:ext uri="{BB962C8B-B14F-4D97-AF65-F5344CB8AC3E}">
        <p14:creationId xmlns:p14="http://schemas.microsoft.com/office/powerpoint/2010/main" val="365911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9A077B-3454-5548-A0ED-C3BE9C4A0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80F31A-96B3-EA4D-AF48-691F47834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3312" t="-7051" r="-3288" b="-2730"/>
          <a:stretch/>
        </p:blipFill>
        <p:spPr>
          <a:xfrm>
            <a:off x="10398126" y="5199222"/>
            <a:ext cx="1006474" cy="1036478"/>
          </a:xfrm>
          <a:prstGeom prst="rect">
            <a:avLst/>
          </a:prstGeom>
        </p:spPr>
      </p:pic>
      <p:sp>
        <p:nvSpPr>
          <p:cNvPr id="8" name="Title Placeholder 15">
            <a:extLst>
              <a:ext uri="{FF2B5EF4-FFF2-40B4-BE49-F238E27FC236}">
                <a16:creationId xmlns:a16="http://schemas.microsoft.com/office/drawing/2014/main" id="{3D871472-45A3-AD4A-A673-AC40C8DA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sk-SK"/>
              <a:t>Upravte štýly predlohy textu</a:t>
            </a:r>
            <a:endParaRPr lang="x-none" dirty="0"/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AB9512CB-DD78-8A47-9F68-6559AD22A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43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292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38B2E5A-322E-7D43-B871-50C96B5EAE93}"/>
              </a:ext>
            </a:extLst>
          </p:cNvPr>
          <p:cNvSpPr/>
          <p:nvPr userDrawn="1"/>
        </p:nvSpPr>
        <p:spPr>
          <a:xfrm>
            <a:off x="9630888" y="0"/>
            <a:ext cx="2561112" cy="6858000"/>
          </a:xfrm>
          <a:prstGeom prst="rect">
            <a:avLst/>
          </a:prstGeom>
          <a:solidFill>
            <a:srgbClr val="B46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1" name="Title Placeholder 15">
            <a:extLst>
              <a:ext uri="{FF2B5EF4-FFF2-40B4-BE49-F238E27FC236}">
                <a16:creationId xmlns:a16="http://schemas.microsoft.com/office/drawing/2014/main" id="{02F67E39-1C04-E74F-AAF6-5758290B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8115794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x-none" dirty="0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7856B397-872A-084C-B2AF-CAF97AB72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8115795" cy="43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x-non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AFAA1B-3397-BE43-8147-13653693B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49" y="743314"/>
            <a:ext cx="911106" cy="91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7106E-7752-784E-9EC4-291ADA0EAB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6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5">
            <a:extLst>
              <a:ext uri="{FF2B5EF4-FFF2-40B4-BE49-F238E27FC236}">
                <a16:creationId xmlns:a16="http://schemas.microsoft.com/office/drawing/2014/main" id="{285BE03A-F9B3-9143-AA81-0B5B0EB0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x-none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B105FE-080F-0143-98EB-EB70D2D8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40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x-none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3E85164-97B8-BD49-B20A-1BE96B80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5783721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B46B7A"/>
                </a:solidFill>
                <a:latin typeface="Corbel" panose="020B0503020204020204" pitchFamily="34" charset="0"/>
              </a:defRPr>
            </a:lvl1pPr>
          </a:lstStyle>
          <a:p>
            <a:r>
              <a:rPr lang="x-none" dirty="0">
                <a:ea typeface="Verdana" panose="020B0604030504040204" pitchFamily="34" charset="0"/>
                <a:cs typeface="Verdana" panose="020B0604030504040204" pitchFamily="34" charset="0"/>
              </a:rPr>
              <a:t>01 / Názov sekcie</a:t>
            </a:r>
            <a:endParaRPr lang="x-none" dirty="0">
              <a:solidFill>
                <a:srgbClr val="B46B7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B46B7A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46B7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3E1D1-A517-DB47-B769-0E4A960D6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445" y="2139019"/>
            <a:ext cx="10990378" cy="2579961"/>
          </a:xfrm>
        </p:spPr>
        <p:txBody>
          <a:bodyPr/>
          <a:lstStyle/>
          <a:p>
            <a:r>
              <a:rPr lang="sk-SK" sz="5400" dirty="0"/>
              <a:t>Trendy a výzvy v oblasti dohľadu nad finančným trhom (s dôrazom na finančné inovácie)</a:t>
            </a:r>
            <a:endParaRPr lang="x-none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DB3F6-CF9D-434D-9055-599C877A03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8445" y="4542000"/>
            <a:ext cx="9328444" cy="2139019"/>
          </a:xfrm>
        </p:spPr>
        <p:txBody>
          <a:bodyPr/>
          <a:lstStyle/>
          <a:p>
            <a:endParaRPr lang="sk-SK" dirty="0"/>
          </a:p>
          <a:p>
            <a:endParaRPr lang="sk-SK" dirty="0"/>
          </a:p>
          <a:p>
            <a:r>
              <a:rPr lang="sk-SK" sz="2800" dirty="0"/>
              <a:t>Mgr. Ing. Maroš Katkovčin, PhD.</a:t>
            </a:r>
          </a:p>
          <a:p>
            <a:endParaRPr lang="sk-SK" sz="2000" dirty="0"/>
          </a:p>
          <a:p>
            <a:r>
              <a:rPr lang="sk-SK" sz="2800" dirty="0"/>
              <a:t>Katedra finančného práva, PraF UK v Bratislave</a:t>
            </a:r>
          </a:p>
        </p:txBody>
      </p:sp>
    </p:spTree>
    <p:extLst>
      <p:ext uri="{BB962C8B-B14F-4D97-AF65-F5344CB8AC3E}">
        <p14:creationId xmlns:p14="http://schemas.microsoft.com/office/powerpoint/2010/main" val="27770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E224-99C3-1B4B-B8A5-1FB50034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Základné tézy</a:t>
            </a:r>
            <a:endParaRPr lang="x-non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61F5-2B8C-274D-BAE0-AF2B2BF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51"/>
            <a:ext cx="8115795" cy="4572595"/>
          </a:xfr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Postavenie NBS pri výkone dohľadu nad finančným trhom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sk-SK" dirty="0">
                <a:solidFill>
                  <a:prstClr val="black"/>
                </a:solidFill>
              </a:rPr>
              <a:t>Dohliadané subjekty </a:t>
            </a:r>
            <a:r>
              <a:rPr lang="sk-SK" dirty="0" err="1">
                <a:solidFill>
                  <a:prstClr val="black"/>
                </a:solidFill>
              </a:rPr>
              <a:t>vs</a:t>
            </a:r>
            <a:r>
              <a:rPr lang="sk-SK" dirty="0">
                <a:solidFill>
                  <a:prstClr val="black"/>
                </a:solidFill>
              </a:rPr>
              <a:t>. Nedohliadané subjekty na finančnom trhu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Finančné inovácie a finančné technológie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/>
          </a:p>
          <a:p>
            <a:pPr marL="0" marR="0" lvl="0" indent="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None/>
              <a:tabLst/>
              <a:defRPr/>
            </a:pPr>
            <a:endParaRPr lang="sk-SK" dirty="0"/>
          </a:p>
          <a:p>
            <a:pPr marL="457200" lvl="1" indent="0" algn="just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22692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FE072-EADF-8B05-3F1A-862C0CCD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Trendy </a:t>
            </a:r>
            <a:r>
              <a:rPr lang="sk-SK" sz="3600" dirty="0" err="1"/>
              <a:t>vs</a:t>
            </a:r>
            <a:r>
              <a:rPr lang="sk-SK" sz="3600" dirty="0"/>
              <a:t>. Výzvy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F940E5-CFC6-35E5-0174-A08F4BADF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b="1" dirty="0">
                <a:solidFill>
                  <a:prstClr val="black"/>
                </a:solidFill>
              </a:rPr>
              <a:t>Trendy v oblasti dohľadu nad finančným trhom</a:t>
            </a:r>
          </a:p>
          <a:p>
            <a:pPr lvl="1" algn="just">
              <a:defRPr/>
            </a:pPr>
            <a:r>
              <a:rPr lang="sk-SK" dirty="0">
                <a:solidFill>
                  <a:prstClr val="black"/>
                </a:solidFill>
              </a:rPr>
              <a:t>Aktuálne tendencie postupu pri výkone dohľadu nad finančným trhom</a:t>
            </a:r>
          </a:p>
          <a:p>
            <a:pPr lvl="1" algn="just">
              <a:defRPr/>
            </a:pPr>
            <a:r>
              <a:rPr lang="sk-SK" dirty="0">
                <a:solidFill>
                  <a:prstClr val="black"/>
                </a:solidFill>
              </a:rPr>
              <a:t>Prierezové/Špecifické</a:t>
            </a:r>
          </a:p>
          <a:p>
            <a:pPr marL="457200" lvl="1" indent="0" algn="just">
              <a:buNone/>
              <a:defRPr/>
            </a:pPr>
            <a:endParaRPr lang="sk-SK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sk-SK" b="1" dirty="0">
                <a:solidFill>
                  <a:prstClr val="black"/>
                </a:solidFill>
              </a:rPr>
              <a:t>Výzvy v oblasti dohľadu nad finančným trhom</a:t>
            </a:r>
          </a:p>
          <a:p>
            <a:pPr lvl="1" algn="just">
              <a:defRPr/>
            </a:pPr>
            <a:r>
              <a:rPr lang="sk-SK" dirty="0">
                <a:solidFill>
                  <a:prstClr val="black"/>
                </a:solidFill>
              </a:rPr>
              <a:t>Nové javy/inštitúty majúce významný dopad na podobu výkonu dohľadu nad finančným trhom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E224-99C3-1B4B-B8A5-1FB50034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Trendy v oblasti dohľadu nad finančným trhom</a:t>
            </a:r>
            <a:endParaRPr lang="x-non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61F5-2B8C-274D-BAE0-AF2B2BF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51"/>
            <a:ext cx="8115795" cy="4572595"/>
          </a:xfr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Konštruktívny a konzultačný prístup zo strany NBS (reálna snaha o presvedčenie trhu, že „</a:t>
            </a:r>
            <a:r>
              <a:rPr lang="sk-SK" i="1" dirty="0">
                <a:solidFill>
                  <a:prstClr val="black"/>
                </a:solidFill>
              </a:rPr>
              <a:t>regulátor nie je proti trhu</a:t>
            </a:r>
            <a:r>
              <a:rPr lang="sk-SK" dirty="0">
                <a:solidFill>
                  <a:prstClr val="black"/>
                </a:solidFill>
              </a:rPr>
              <a:t>“)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Zriadenie odboru finančných technológií a inovácií NBS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Zriadenie Inovačného hubu a Regulačného </a:t>
            </a:r>
            <a:r>
              <a:rPr lang="sk-SK" dirty="0" err="1">
                <a:solidFill>
                  <a:prstClr val="black"/>
                </a:solidFill>
              </a:rPr>
              <a:t>sandboxu</a:t>
            </a:r>
            <a:endParaRPr lang="sk-SK" dirty="0">
              <a:solidFill>
                <a:prstClr val="black"/>
              </a:solidFill>
            </a:endParaRP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Verejná konzultácia aktuálnych regulačných otázok vo vzťahu k trhu (panelové diskusie, prezentácie)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/>
          </a:p>
          <a:p>
            <a:pPr marL="0" marR="0" lvl="0" indent="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None/>
              <a:tabLst/>
              <a:defRPr/>
            </a:pPr>
            <a:endParaRPr lang="sk-SK" dirty="0"/>
          </a:p>
          <a:p>
            <a:pPr marL="457200" lvl="1" indent="0" algn="just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51937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E224-99C3-1B4B-B8A5-1FB50034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Výzvy v oblasti dohľadu nad finančným trhom</a:t>
            </a:r>
            <a:endParaRPr lang="x-non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61F5-2B8C-274D-BAE0-AF2B2BF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251"/>
            <a:ext cx="8115795" cy="4572595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sk-SK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sk-SK" dirty="0">
                <a:solidFill>
                  <a:prstClr val="black"/>
                </a:solidFill>
              </a:rPr>
              <a:t>Zmena paradigmy poskytovania finančných služieb na finančnom trhu (digitalizácia, virtualizácia, používanie nových technologických riešení – DLT, </a:t>
            </a:r>
            <a:r>
              <a:rPr lang="sk-SK" dirty="0" err="1">
                <a:solidFill>
                  <a:prstClr val="black"/>
                </a:solidFill>
              </a:rPr>
              <a:t>eID</a:t>
            </a:r>
            <a:r>
              <a:rPr lang="sk-SK" dirty="0">
                <a:solidFill>
                  <a:prstClr val="black"/>
                </a:solidFill>
              </a:rPr>
              <a:t>)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Výkon efektívneho dohľadu nad vykonávaním podnikateľskej činnosti v nových regulovaných oblastiach (Nariadenie </a:t>
            </a:r>
            <a:r>
              <a:rPr lang="sk-SK" dirty="0" err="1">
                <a:solidFill>
                  <a:prstClr val="black"/>
                </a:solidFill>
              </a:rPr>
              <a:t>MiCA</a:t>
            </a:r>
            <a:r>
              <a:rPr lang="sk-SK" dirty="0">
                <a:solidFill>
                  <a:prstClr val="black"/>
                </a:solidFill>
              </a:rPr>
              <a:t>, Nariadenie o </a:t>
            </a:r>
            <a:r>
              <a:rPr lang="sk-SK" dirty="0" err="1">
                <a:solidFill>
                  <a:prstClr val="black"/>
                </a:solidFill>
              </a:rPr>
              <a:t>crowdfundingu</a:t>
            </a:r>
            <a:r>
              <a:rPr lang="sk-SK" dirty="0">
                <a:solidFill>
                  <a:prstClr val="black"/>
                </a:solidFill>
              </a:rPr>
              <a:t>) 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Prístup vo vzťahu k neregulovaným oblastiam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k-SK" dirty="0">
                <a:solidFill>
                  <a:prstClr val="black"/>
                </a:solidFill>
              </a:rPr>
              <a:t>Zabezpečenie legitímnych očakávaní a právnej istoty pre subjekty podnikajúce na finančnom trhu</a:t>
            </a:r>
          </a:p>
          <a:p>
            <a:pPr marL="228600" marR="0" lvl="0" indent="-22860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sk-SK" dirty="0"/>
          </a:p>
          <a:p>
            <a:pPr marL="0" marR="0" lvl="0" indent="0" algn="just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B46B7A"/>
              </a:buClr>
              <a:buSzTx/>
              <a:buNone/>
              <a:tabLst/>
              <a:defRPr/>
            </a:pPr>
            <a:endParaRPr lang="sk-SK" dirty="0"/>
          </a:p>
          <a:p>
            <a:pPr marL="457200" lvl="1" indent="0" algn="just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8028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2269"/>
            <a:ext cx="8115794" cy="1338419"/>
          </a:xfrm>
        </p:spPr>
        <p:txBody>
          <a:bodyPr>
            <a:noAutofit/>
          </a:bodyPr>
          <a:lstStyle/>
          <a:p>
            <a:r>
              <a:rPr lang="sk-SK" sz="3200" dirty="0"/>
              <a:t>Záver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Promovať pozitívne trendy v oblasti výkonu dohľadu nad finančným trhom a adresovať výzvy v oblasti výkonu dohľadu nad finančným trhom musí nielen NBS</a:t>
            </a:r>
          </a:p>
          <a:p>
            <a:endParaRPr lang="sk-SK" dirty="0"/>
          </a:p>
          <a:p>
            <a:r>
              <a:rPr lang="sk-SK" dirty="0"/>
              <a:t>Konzultačný (otvorený) prístup NBS nebude efektívny, pokiaľ tomu „</a:t>
            </a:r>
            <a:r>
              <a:rPr lang="sk-SK" i="1" dirty="0"/>
              <a:t>trh neuverí</a:t>
            </a:r>
            <a:r>
              <a:rPr lang="sk-SK" dirty="0"/>
              <a:t>“ a neotvorí sa</a:t>
            </a:r>
          </a:p>
        </p:txBody>
      </p:sp>
    </p:spTree>
    <p:extLst>
      <p:ext uri="{BB962C8B-B14F-4D97-AF65-F5344CB8AC3E}">
        <p14:creationId xmlns:p14="http://schemas.microsoft.com/office/powerpoint/2010/main" val="264193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E224-99C3-1B4B-B8A5-1FB50034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18488"/>
            <a:ext cx="8115794" cy="982543"/>
          </a:xfrm>
        </p:spPr>
        <p:txBody>
          <a:bodyPr/>
          <a:lstStyle/>
          <a:p>
            <a:pPr algn="ctr"/>
            <a:r>
              <a:rPr lang="sk-SK" dirty="0"/>
              <a:t>Ďakujem za pozornosť!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61F5-2B8C-274D-BAE0-AF2B2BF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20" y="3228392"/>
            <a:ext cx="8688355" cy="331236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</a:t>
            </a:r>
            <a:r>
              <a:rPr kumimoji="0" lang="sk-SK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Ing. Maroš Katkovčin, PhD.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sk-SK" sz="1600" dirty="0">
                <a:solidFill>
                  <a:prstClr val="black"/>
                </a:solidFill>
                <a:latin typeface="+mn-lt"/>
              </a:rPr>
              <a:t>maros.katkovcin@uniba.sk</a:t>
            </a:r>
            <a:endParaRPr kumimoji="0" lang="sk-SK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Univerzita Komenského v Bratislave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Právnická fakulta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finančného práva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Šafárikovo nám. č. 6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818 05 Bratislava</a:t>
            </a:r>
            <a:b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Slovenská republika</a:t>
            </a:r>
            <a:endParaRPr lang="sk-S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010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6" id="{996ECFC9-40E6-F54E-832B-0A7FBEE1363D}" vid="{DD126D8D-5AB1-134E-9D8E-82C99597D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604D584877EF4DAD9C1BECD3F9AA4F" ma:contentTypeVersion="8" ma:contentTypeDescription="Umožňuje vytvoriť nový dokument." ma:contentTypeScope="" ma:versionID="8de07e71424bbeb14f46d72cdd810b77">
  <xsd:schema xmlns:xsd="http://www.w3.org/2001/XMLSchema" xmlns:xs="http://www.w3.org/2001/XMLSchema" xmlns:p="http://schemas.microsoft.com/office/2006/metadata/properties" xmlns:ns2="c7673380-d5d7-4759-9c34-95e982f8186e" targetNamespace="http://schemas.microsoft.com/office/2006/metadata/properties" ma:root="true" ma:fieldsID="dff56012e82c2f54e4b1560fb396ac07" ns2:_="">
    <xsd:import namespace="c7673380-d5d7-4759-9c34-95e982f81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73380-d5d7-4759-9c34-95e982f81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0FA92E-57F2-43FE-9045-B9F28E6351A1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7673380-d5d7-4759-9c34-95e982f8186e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631E3F-72A0-439E-BF8F-22FA69C82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73380-d5d7-4759-9c34-95e982f81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FF9766-A137-4DB7-BD0C-21824F0BA3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PraF_Master_Slides</Template>
  <TotalTime>2618</TotalTime>
  <Words>317</Words>
  <Application>Microsoft Office PowerPoint</Application>
  <PresentationFormat>Širokouhlá</PresentationFormat>
  <Paragraphs>51</Paragraphs>
  <Slides>7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Motív balíka Office</vt:lpstr>
      <vt:lpstr>Trendy a výzvy v oblasti dohľadu nad finančným trhom (s dôrazom na finančné inovácie)</vt:lpstr>
      <vt:lpstr>Základné tézy</vt:lpstr>
      <vt:lpstr>Trendy vs. Výzvy</vt:lpstr>
      <vt:lpstr>Trendy v oblasti dohľadu nad finančným trhom</vt:lpstr>
      <vt:lpstr>Výzvy v oblasti dohľadu nad finančným trhom</vt:lpstr>
      <vt:lpstr>Záver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služby ako predmet verejného obstarávania v kontexte legislatívnych zmien pravidiel verejného obstarávania v čase</dc:title>
  <cp:lastModifiedBy>Katkovčin Maroš</cp:lastModifiedBy>
  <cp:revision>3</cp:revision>
  <dcterms:created xsi:type="dcterms:W3CDTF">2022-05-26T09:25:40Z</dcterms:created>
  <dcterms:modified xsi:type="dcterms:W3CDTF">2022-11-24T08:16:26Z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0x01010081604D584877EF4DAD9C1BECD3F9AA4F</vt:lpwstr>
  </property>
</Properties>
</file>