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118" d="100"/>
          <a:sy n="118" d="100"/>
        </p:scale>
        <p:origin x="-422" y="6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23. 11. 2022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23. 11. 2022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23. 11. 2022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8000"/>
            <a:lum/>
            <a:extLst>
              <a:ext uri="{BEBA8EAE-BF5A-486C-A8C5-ECC9F3942E4B}">
                <a14:imgProps xmlns="" xmlns:a14="http://schemas.microsoft.com/office/drawing/2010/main">
                  <a14:imgLayer r:embed="rId14">
                    <a14:imgEffect>
                      <a14:sharpenSoften amount="-9000"/>
                    </a14:imgEffect>
                    <a14:imgEffect>
                      <a14:saturation sat="185000"/>
                    </a14:imgEffect>
                  </a14:imgLayer>
                </a14:imgProps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23. 11. 2022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76400" y="2971800"/>
            <a:ext cx="5867400" cy="1524000"/>
          </a:xfr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r>
              <a:rPr lang="sk-SK" sz="2800" b="1" dirty="0" err="1" smtClean="0">
                <a:solidFill>
                  <a:schemeClr val="bg1"/>
                </a:solidFill>
              </a:rPr>
              <a:t>Winkler</a:t>
            </a:r>
            <a:r>
              <a:rPr lang="sk-SK" sz="2800" b="1" dirty="0" smtClean="0">
                <a:solidFill>
                  <a:schemeClr val="bg1"/>
                </a:solidFill>
              </a:rPr>
              <a:t>, Slezáková</a:t>
            </a:r>
          </a:p>
          <a:p>
            <a:r>
              <a:rPr lang="sk-SK" sz="2800" b="1" dirty="0" smtClean="0">
                <a:solidFill>
                  <a:schemeClr val="bg1"/>
                </a:solidFill>
              </a:rPr>
              <a:t>Katedra obchodného práva, Obchodná fakulta, Ekonomická univerzita v Bratislave</a:t>
            </a:r>
          </a:p>
          <a:p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447800" y="533400"/>
            <a:ext cx="6477000" cy="1200329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VYBRANÉ HMOTNOPRÁVNE A PROCESNOPRÁVNE OTÁZKY UKLADANIA SANKCIÍ DOHLIADANÝM SUBJEKTOM FINANČNÉHO TRHU</a:t>
            </a:r>
            <a:endParaRPr lang="sk-SK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sk-SK" i="1" dirty="0" smtClean="0">
                <a:solidFill>
                  <a:schemeClr val="bg1"/>
                </a:solidFill>
              </a:rPr>
              <a:t>Dohľad nad FT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Zvláštny druh dozoru, ktorý je vykonávaný verejnoprávnym subjektom odlišným od štátu v jeho samostatnej pôsobnosti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sk-SK" i="1" dirty="0" smtClean="0">
                <a:solidFill>
                  <a:schemeClr val="bg1"/>
                </a:solidFill>
              </a:rPr>
              <a:t>Dohľad na FT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sk-SK" dirty="0" err="1" smtClean="0">
                <a:solidFill>
                  <a:schemeClr val="bg1"/>
                </a:solidFill>
              </a:rPr>
              <a:t>Lex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generalis</a:t>
            </a:r>
            <a:r>
              <a:rPr lang="sk-SK" dirty="0" smtClean="0">
                <a:solidFill>
                  <a:schemeClr val="bg1"/>
                </a:solidFill>
              </a:rPr>
              <a:t> – </a:t>
            </a:r>
            <a:r>
              <a:rPr lang="sk-SK" dirty="0" err="1" smtClean="0">
                <a:solidFill>
                  <a:schemeClr val="bg1"/>
                </a:solidFill>
              </a:rPr>
              <a:t>z.č</a:t>
            </a:r>
            <a:r>
              <a:rPr lang="sk-SK" dirty="0" smtClean="0">
                <a:solidFill>
                  <a:schemeClr val="bg1"/>
                </a:solidFill>
              </a:rPr>
              <a:t>. 747/2004 Z. z.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2 formy výkonu dohľadu: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Na mieste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Na diaľku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Sankcionovanie dohliadaných subjektov FT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Vzťahuje sa teória správneho trestania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Správne trestanie je výrazom jednej zo základných funkcií verejnej správy, a to funkcie mocenskej ochrany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Sankcionovanie dohliadaných subjektov FT</a:t>
            </a:r>
            <a:r>
              <a:rPr lang="sk-SK" dirty="0" smtClean="0">
                <a:solidFill>
                  <a:schemeClr val="bg1"/>
                </a:solidFill>
              </a:rPr>
              <a:t> 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Správny delikt</a:t>
            </a:r>
          </a:p>
          <a:p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Delenie správnych deliktov – priestupky a iné správne delikty</a:t>
            </a:r>
          </a:p>
          <a:p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Zo skupin</a:t>
            </a:r>
            <a:r>
              <a:rPr lang="sk-SK" dirty="0" smtClean="0">
                <a:solidFill>
                  <a:schemeClr val="bg1"/>
                </a:solidFill>
              </a:rPr>
              <a:t>y iných správnych deliktov – zmiešané správne delikty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</a:p>
          <a:p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Sankcionovanie dohliadaných subjektov FT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Zmiešaný správny delikt – v podmienkach ZFS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Obligatórne znaky skutkovej podstaty správneho deliktu – objekt, objektívna stránka, subjekt, subjektívna stránka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Zameranie - subjekt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Sankcionovanie dohliadaných subjektov FT</a:t>
            </a:r>
            <a:r>
              <a:rPr lang="sk-SK" dirty="0" smtClean="0">
                <a:solidFill>
                  <a:schemeClr val="bg1"/>
                </a:solidFill>
              </a:rPr>
              <a:t> 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Subjekt správneho deliktu – spravidla dohliadaný subjekt FT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Predmetný právny stav v </a:t>
            </a:r>
            <a:r>
              <a:rPr lang="sk-SK" dirty="0" err="1" smtClean="0">
                <a:solidFill>
                  <a:schemeClr val="bg1"/>
                </a:solidFill>
              </a:rPr>
              <a:t>z.č</a:t>
            </a:r>
            <a:r>
              <a:rPr lang="sk-SK" dirty="0" smtClean="0">
                <a:solidFill>
                  <a:schemeClr val="bg1"/>
                </a:solidFill>
              </a:rPr>
              <a:t>. 186/2009 </a:t>
            </a:r>
            <a:r>
              <a:rPr lang="sk-SK" dirty="0" err="1" smtClean="0">
                <a:solidFill>
                  <a:schemeClr val="bg1"/>
                </a:solidFill>
              </a:rPr>
              <a:t>Z.z</a:t>
            </a:r>
            <a:r>
              <a:rPr lang="sk-SK" dirty="0" smtClean="0">
                <a:solidFill>
                  <a:schemeClr val="bg1"/>
                </a:solidFill>
              </a:rPr>
              <a:t>. do 22.2.2018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Od 23.2.2018 – okrem iného novelizácia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ust</a:t>
            </a:r>
            <a:r>
              <a:rPr lang="sk-SK" dirty="0" smtClean="0">
                <a:solidFill>
                  <a:schemeClr val="bg1"/>
                </a:solidFill>
              </a:rPr>
              <a:t>. </a:t>
            </a:r>
            <a:r>
              <a:rPr lang="sk-SK" dirty="0" smtClean="0">
                <a:solidFill>
                  <a:schemeClr val="bg1"/>
                </a:solidFill>
              </a:rPr>
              <a:t>§ 39 </a:t>
            </a:r>
            <a:r>
              <a:rPr lang="sk-SK" dirty="0" err="1" smtClean="0">
                <a:solidFill>
                  <a:schemeClr val="bg1"/>
                </a:solidFill>
              </a:rPr>
              <a:t>z.č</a:t>
            </a:r>
            <a:r>
              <a:rPr lang="sk-SK" dirty="0" smtClean="0">
                <a:solidFill>
                  <a:schemeClr val="bg1"/>
                </a:solidFill>
              </a:rPr>
              <a:t>. 186/2009 </a:t>
            </a:r>
            <a:r>
              <a:rPr lang="sk-SK" dirty="0" err="1" smtClean="0">
                <a:solidFill>
                  <a:schemeClr val="bg1"/>
                </a:solidFill>
              </a:rPr>
              <a:t>Z.z</a:t>
            </a:r>
            <a:r>
              <a:rPr lang="sk-SK" dirty="0" smtClean="0">
                <a:solidFill>
                  <a:schemeClr val="bg1"/>
                </a:solidFill>
              </a:rPr>
              <a:t>. </a:t>
            </a:r>
            <a:r>
              <a:rPr lang="sk-SK" dirty="0" smtClean="0">
                <a:solidFill>
                  <a:schemeClr val="bg1"/>
                </a:solidFill>
              </a:rPr>
              <a:t>	</a:t>
            </a:r>
            <a:r>
              <a:rPr lang="sk-SK" dirty="0" smtClean="0">
                <a:solidFill>
                  <a:schemeClr val="bg1"/>
                </a:solidFill>
              </a:rPr>
              <a:t>- zmena subjektu z SFA na FA</a:t>
            </a:r>
            <a:endParaRPr lang="sk-SK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Sankcionovanie dohliadaných subjektov FT</a:t>
            </a:r>
            <a:r>
              <a:rPr lang="sk-SK" dirty="0" smtClean="0">
                <a:solidFill>
                  <a:schemeClr val="bg1"/>
                </a:solidFill>
              </a:rPr>
              <a:t> 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Skupina </a:t>
            </a:r>
            <a:r>
              <a:rPr lang="sk-SK" i="1" dirty="0" err="1" smtClean="0">
                <a:solidFill>
                  <a:schemeClr val="bg1"/>
                </a:solidFill>
              </a:rPr>
              <a:t>sui</a:t>
            </a:r>
            <a:r>
              <a:rPr lang="sk-SK" i="1" dirty="0" smtClean="0">
                <a:solidFill>
                  <a:schemeClr val="bg1"/>
                </a:solidFill>
              </a:rPr>
              <a:t> </a:t>
            </a:r>
            <a:r>
              <a:rPr lang="sk-SK" i="1" dirty="0" err="1" smtClean="0">
                <a:solidFill>
                  <a:schemeClr val="bg1"/>
                </a:solidFill>
              </a:rPr>
              <a:t>generis</a:t>
            </a:r>
            <a:r>
              <a:rPr lang="sk-SK" i="1" dirty="0" smtClean="0">
                <a:solidFill>
                  <a:schemeClr val="bg1"/>
                </a:solidFill>
              </a:rPr>
              <a:t> – nie pod dohľad NBS, avšak sankcionuje NBS (realizuje sa nad nimi delegovaný dohľad)</a:t>
            </a:r>
          </a:p>
          <a:p>
            <a:endParaRPr lang="sk-SK" i="1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Patrí sem – VFA, PFA, VIA, SDP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Poznatky o nedostatkoch v činnosti – dohľad nad navrhovateľom, podania finančných spotrebiteľov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sk-SK" i="1" dirty="0" err="1" smtClean="0">
                <a:solidFill>
                  <a:schemeClr val="bg1"/>
                </a:solidFill>
              </a:rPr>
              <a:t>Österreichische</a:t>
            </a:r>
            <a:r>
              <a:rPr lang="sk-SK" i="1" dirty="0" smtClean="0">
                <a:solidFill>
                  <a:schemeClr val="bg1"/>
                </a:solidFill>
              </a:rPr>
              <a:t> </a:t>
            </a:r>
            <a:r>
              <a:rPr lang="sk-SK" i="1" dirty="0" err="1" smtClean="0">
                <a:solidFill>
                  <a:schemeClr val="bg1"/>
                </a:solidFill>
              </a:rPr>
              <a:t>Nationalbank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Úvaha </a:t>
            </a:r>
            <a:r>
              <a:rPr lang="sk-SK" i="1" dirty="0" err="1" smtClean="0">
                <a:solidFill>
                  <a:schemeClr val="bg1"/>
                </a:solidFill>
              </a:rPr>
              <a:t>de</a:t>
            </a:r>
            <a:r>
              <a:rPr lang="sk-SK" i="1" dirty="0" smtClean="0">
                <a:solidFill>
                  <a:schemeClr val="bg1"/>
                </a:solidFill>
              </a:rPr>
              <a:t> </a:t>
            </a:r>
            <a:r>
              <a:rPr lang="sk-SK" i="1" dirty="0" err="1" smtClean="0">
                <a:solidFill>
                  <a:schemeClr val="bg1"/>
                </a:solidFill>
              </a:rPr>
              <a:t>lege</a:t>
            </a:r>
            <a:r>
              <a:rPr lang="sk-SK" i="1" dirty="0" smtClean="0">
                <a:solidFill>
                  <a:schemeClr val="bg1"/>
                </a:solidFill>
              </a:rPr>
              <a:t> </a:t>
            </a:r>
            <a:r>
              <a:rPr lang="sk-SK" i="1" dirty="0" err="1" smtClean="0">
                <a:solidFill>
                  <a:schemeClr val="bg1"/>
                </a:solidFill>
              </a:rPr>
              <a:t>ferenda</a:t>
            </a:r>
            <a:r>
              <a:rPr lang="sk-SK" i="1" dirty="0" smtClean="0">
                <a:solidFill>
                  <a:schemeClr val="bg1"/>
                </a:solidFill>
              </a:rPr>
              <a:t> </a:t>
            </a:r>
            <a:r>
              <a:rPr lang="sk-SK" i="1" dirty="0" err="1" smtClean="0">
                <a:solidFill>
                  <a:schemeClr val="bg1"/>
                </a:solidFill>
              </a:rPr>
              <a:t>ust</a:t>
            </a:r>
            <a:r>
              <a:rPr lang="sk-SK" i="1" dirty="0" smtClean="0">
                <a:solidFill>
                  <a:schemeClr val="bg1"/>
                </a:solidFill>
              </a:rPr>
              <a:t>. § 38 ods. 5 </a:t>
            </a:r>
            <a:r>
              <a:rPr lang="sk-SK" i="1" dirty="0" err="1" smtClean="0">
                <a:solidFill>
                  <a:schemeClr val="bg1"/>
                </a:solidFill>
              </a:rPr>
              <a:t>z.č</a:t>
            </a:r>
            <a:r>
              <a:rPr lang="sk-SK" i="1" dirty="0" smtClean="0">
                <a:solidFill>
                  <a:schemeClr val="bg1"/>
                </a:solidFill>
              </a:rPr>
              <a:t>. 186/2009 </a:t>
            </a:r>
            <a:r>
              <a:rPr lang="sk-SK" i="1" dirty="0" err="1" smtClean="0">
                <a:solidFill>
                  <a:schemeClr val="bg1"/>
                </a:solidFill>
              </a:rPr>
              <a:t>Z.z</a:t>
            </a:r>
            <a:r>
              <a:rPr lang="sk-SK" i="1" dirty="0" smtClean="0">
                <a:solidFill>
                  <a:schemeClr val="bg1"/>
                </a:solidFill>
              </a:rPr>
              <a:t>.: „NBS je oprávnená požadovať od VFA, PFA, VIA, SDP informácie, ktoré súvisia s ich činnosťou pre navrhovateľa“</a:t>
            </a:r>
          </a:p>
          <a:p>
            <a:endParaRPr lang="sk-SK" i="1" dirty="0" smtClean="0">
              <a:solidFill>
                <a:schemeClr val="bg1"/>
              </a:solidFill>
            </a:endParaRPr>
          </a:p>
          <a:p>
            <a:r>
              <a:rPr lang="sk-SK" i="1" dirty="0" smtClean="0">
                <a:solidFill>
                  <a:schemeClr val="bg1"/>
                </a:solidFill>
              </a:rPr>
              <a:t>ĎAKUJEM ZA POZORNOSŤ</a:t>
            </a:r>
            <a:endParaRPr lang="sk-SK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275</Words>
  <Application>Microsoft Office PowerPoint</Application>
  <PresentationFormat>Prezentácia na obrazovke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Snímka 1</vt:lpstr>
      <vt:lpstr>Dohľad nad FT </vt:lpstr>
      <vt:lpstr>Dohľad na FT </vt:lpstr>
      <vt:lpstr>Sankcionovanie dohliadaných subjektov FT </vt:lpstr>
      <vt:lpstr>Sankcionovanie dohliadaných subjektov FT  </vt:lpstr>
      <vt:lpstr>Sankcionovanie dohliadaných subjektov FT </vt:lpstr>
      <vt:lpstr>Sankcionovanie dohliadaných subjektov FT  </vt:lpstr>
      <vt:lpstr>Sankcionovanie dohliadaných subjektov FT  </vt:lpstr>
      <vt:lpstr>Österreichische Nationalbank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pri vykonávaní finančného sprostredkovania</dc:title>
  <dc:creator>AP</dc:creator>
  <cp:lastModifiedBy>User</cp:lastModifiedBy>
  <cp:revision>67</cp:revision>
  <dcterms:created xsi:type="dcterms:W3CDTF">2019-08-20T13:42:08Z</dcterms:created>
  <dcterms:modified xsi:type="dcterms:W3CDTF">2022-11-23T20:29:05Z</dcterms:modified>
</cp:coreProperties>
</file>