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/>
    <p:restoredTop sz="95934"/>
  </p:normalViewPr>
  <p:slideViewPr>
    <p:cSldViewPr snapToGrid="0">
      <p:cViewPr varScale="1">
        <p:scale>
          <a:sx n="118" d="100"/>
          <a:sy n="118" d="100"/>
        </p:scale>
        <p:origin x="22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F4D09-CD78-4D1C-A4C1-79558542DB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D160CE4-77FE-465A-AAE4-A34298EC9DA6}">
      <dgm:prSet/>
      <dgm:spPr/>
      <dgm:t>
        <a:bodyPr/>
        <a:lstStyle/>
        <a:p>
          <a:r>
            <a:rPr lang="cs-CZ"/>
            <a:t>Potřeba bankovní unie vyplynula z finanční krize v roce 2008 a následné krize státního dluhu. </a:t>
          </a:r>
          <a:endParaRPr lang="en-US"/>
        </a:p>
      </dgm:t>
    </dgm:pt>
    <dgm:pt modelId="{29A164FF-A6B8-45E1-8C30-A9AA1DCEBCEC}" type="parTrans" cxnId="{F373B10A-2985-4AFD-AED9-C2ABEBD3BD3F}">
      <dgm:prSet/>
      <dgm:spPr/>
      <dgm:t>
        <a:bodyPr/>
        <a:lstStyle/>
        <a:p>
          <a:endParaRPr lang="en-US"/>
        </a:p>
      </dgm:t>
    </dgm:pt>
    <dgm:pt modelId="{97161703-EA4C-4EA9-89D0-DC197E1B12DF}" type="sibTrans" cxnId="{F373B10A-2985-4AFD-AED9-C2ABEBD3BD3F}">
      <dgm:prSet/>
      <dgm:spPr/>
      <dgm:t>
        <a:bodyPr/>
        <a:lstStyle/>
        <a:p>
          <a:endParaRPr lang="en-US"/>
        </a:p>
      </dgm:t>
    </dgm:pt>
    <dgm:pt modelId="{A5650162-A0F2-4AF6-9F79-BC986BC2464C}">
      <dgm:prSet/>
      <dgm:spPr/>
      <dgm:t>
        <a:bodyPr/>
        <a:lstStyle/>
        <a:p>
          <a:r>
            <a:rPr lang="cs-CZ" dirty="0"/>
            <a:t>Ukázalo se, že zejména v měnové unii, jakou je eurozóna, se problémy způsobené úzkými vazbami mezi veřejnými financemi a bankovním sektorem mohou snadno přenášet přes hranice států a způsobit finanční potíže v jiných zemích EU.</a:t>
          </a:r>
          <a:endParaRPr lang="en-US" dirty="0"/>
        </a:p>
      </dgm:t>
    </dgm:pt>
    <dgm:pt modelId="{4DC57B64-DA9C-42EE-AD65-0FB036511A49}" type="parTrans" cxnId="{C842AC83-0792-4535-B6C6-F0C78DAF231C}">
      <dgm:prSet/>
      <dgm:spPr/>
      <dgm:t>
        <a:bodyPr/>
        <a:lstStyle/>
        <a:p>
          <a:endParaRPr lang="en-US"/>
        </a:p>
      </dgm:t>
    </dgm:pt>
    <dgm:pt modelId="{2AD0C94F-319B-41A5-9706-8E4AD59D8F48}" type="sibTrans" cxnId="{C842AC83-0792-4535-B6C6-F0C78DAF231C}">
      <dgm:prSet/>
      <dgm:spPr/>
      <dgm:t>
        <a:bodyPr/>
        <a:lstStyle/>
        <a:p>
          <a:endParaRPr lang="en-US"/>
        </a:p>
      </dgm:t>
    </dgm:pt>
    <dgm:pt modelId="{1710DFCF-C034-4C73-BFDB-1D61490EE67C}" type="pres">
      <dgm:prSet presAssocID="{A72F4D09-CD78-4D1C-A4C1-79558542DBAF}" presName="root" presStyleCnt="0">
        <dgm:presLayoutVars>
          <dgm:dir/>
          <dgm:resizeHandles val="exact"/>
        </dgm:presLayoutVars>
      </dgm:prSet>
      <dgm:spPr/>
    </dgm:pt>
    <dgm:pt modelId="{F3AE6F21-7FB1-4D1A-889E-103F2180F5F1}" type="pres">
      <dgm:prSet presAssocID="{AD160CE4-77FE-465A-AAE4-A34298EC9DA6}" presName="compNode" presStyleCnt="0"/>
      <dgm:spPr/>
    </dgm:pt>
    <dgm:pt modelId="{73FBDF3A-53FB-47A8-9401-38CBBDBF6A8B}" type="pres">
      <dgm:prSet presAssocID="{AD160CE4-77FE-465A-AAE4-A34298EC9DA6}" presName="bgRect" presStyleLbl="bgShp" presStyleIdx="0" presStyleCnt="2"/>
      <dgm:spPr/>
    </dgm:pt>
    <dgm:pt modelId="{16E8A162-43AA-4065-8289-F4999D4731EC}" type="pres">
      <dgm:prSet presAssocID="{AD160CE4-77FE-465A-AAE4-A34298EC9DA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63B59644-F642-46FA-942B-0524CD3F759B}" type="pres">
      <dgm:prSet presAssocID="{AD160CE4-77FE-465A-AAE4-A34298EC9DA6}" presName="spaceRect" presStyleCnt="0"/>
      <dgm:spPr/>
    </dgm:pt>
    <dgm:pt modelId="{2A3061C3-BE1F-4D20-B85C-4AA41E05860C}" type="pres">
      <dgm:prSet presAssocID="{AD160CE4-77FE-465A-AAE4-A34298EC9DA6}" presName="parTx" presStyleLbl="revTx" presStyleIdx="0" presStyleCnt="2">
        <dgm:presLayoutVars>
          <dgm:chMax val="0"/>
          <dgm:chPref val="0"/>
        </dgm:presLayoutVars>
      </dgm:prSet>
      <dgm:spPr/>
    </dgm:pt>
    <dgm:pt modelId="{A99A62DF-57D1-45F2-ABD4-12872F3FFD45}" type="pres">
      <dgm:prSet presAssocID="{97161703-EA4C-4EA9-89D0-DC197E1B12DF}" presName="sibTrans" presStyleCnt="0"/>
      <dgm:spPr/>
    </dgm:pt>
    <dgm:pt modelId="{A1709BD4-3A2D-4D2A-BC35-A7FAE3E9B1E9}" type="pres">
      <dgm:prSet presAssocID="{A5650162-A0F2-4AF6-9F79-BC986BC2464C}" presName="compNode" presStyleCnt="0"/>
      <dgm:spPr/>
    </dgm:pt>
    <dgm:pt modelId="{6AB42797-4DD1-454B-94E2-927C9DC3485C}" type="pres">
      <dgm:prSet presAssocID="{A5650162-A0F2-4AF6-9F79-BC986BC2464C}" presName="bgRect" presStyleLbl="bgShp" presStyleIdx="1" presStyleCnt="2"/>
      <dgm:spPr/>
    </dgm:pt>
    <dgm:pt modelId="{C8AEEEA1-D1A6-4578-BB35-39E4640B6CDB}" type="pres">
      <dgm:prSet presAssocID="{A5650162-A0F2-4AF6-9F79-BC986BC2464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06CBC9F7-1FF2-4216-9EE5-C6C6C269BA3A}" type="pres">
      <dgm:prSet presAssocID="{A5650162-A0F2-4AF6-9F79-BC986BC2464C}" presName="spaceRect" presStyleCnt="0"/>
      <dgm:spPr/>
    </dgm:pt>
    <dgm:pt modelId="{BD7F4795-EB8D-40DA-AD89-F85CA40AAB32}" type="pres">
      <dgm:prSet presAssocID="{A5650162-A0F2-4AF6-9F79-BC986BC2464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373B10A-2985-4AFD-AED9-C2ABEBD3BD3F}" srcId="{A72F4D09-CD78-4D1C-A4C1-79558542DBAF}" destId="{AD160CE4-77FE-465A-AAE4-A34298EC9DA6}" srcOrd="0" destOrd="0" parTransId="{29A164FF-A6B8-45E1-8C30-A9AA1DCEBCEC}" sibTransId="{97161703-EA4C-4EA9-89D0-DC197E1B12DF}"/>
    <dgm:cxn modelId="{4595015A-D2DE-429F-878E-730D2BAE9EF9}" type="presOf" srcId="{A72F4D09-CD78-4D1C-A4C1-79558542DBAF}" destId="{1710DFCF-C034-4C73-BFDB-1D61490EE67C}" srcOrd="0" destOrd="0" presId="urn:microsoft.com/office/officeart/2018/2/layout/IconVerticalSolidList"/>
    <dgm:cxn modelId="{4D92425D-1CB1-435E-A886-5D8877125237}" type="presOf" srcId="{AD160CE4-77FE-465A-AAE4-A34298EC9DA6}" destId="{2A3061C3-BE1F-4D20-B85C-4AA41E05860C}" srcOrd="0" destOrd="0" presId="urn:microsoft.com/office/officeart/2018/2/layout/IconVerticalSolidList"/>
    <dgm:cxn modelId="{C842AC83-0792-4535-B6C6-F0C78DAF231C}" srcId="{A72F4D09-CD78-4D1C-A4C1-79558542DBAF}" destId="{A5650162-A0F2-4AF6-9F79-BC986BC2464C}" srcOrd="1" destOrd="0" parTransId="{4DC57B64-DA9C-42EE-AD65-0FB036511A49}" sibTransId="{2AD0C94F-319B-41A5-9706-8E4AD59D8F48}"/>
    <dgm:cxn modelId="{DE378497-AC4D-46EB-92E0-5008E8AECFDB}" type="presOf" srcId="{A5650162-A0F2-4AF6-9F79-BC986BC2464C}" destId="{BD7F4795-EB8D-40DA-AD89-F85CA40AAB32}" srcOrd="0" destOrd="0" presId="urn:microsoft.com/office/officeart/2018/2/layout/IconVerticalSolidList"/>
    <dgm:cxn modelId="{0277D14D-109A-4A64-AB1D-8481A2789778}" type="presParOf" srcId="{1710DFCF-C034-4C73-BFDB-1D61490EE67C}" destId="{F3AE6F21-7FB1-4D1A-889E-103F2180F5F1}" srcOrd="0" destOrd="0" presId="urn:microsoft.com/office/officeart/2018/2/layout/IconVerticalSolidList"/>
    <dgm:cxn modelId="{00277416-1870-4B3A-BD27-35524F982964}" type="presParOf" srcId="{F3AE6F21-7FB1-4D1A-889E-103F2180F5F1}" destId="{73FBDF3A-53FB-47A8-9401-38CBBDBF6A8B}" srcOrd="0" destOrd="0" presId="urn:microsoft.com/office/officeart/2018/2/layout/IconVerticalSolidList"/>
    <dgm:cxn modelId="{E46CCD42-F33F-4003-A722-0E11B2219F4A}" type="presParOf" srcId="{F3AE6F21-7FB1-4D1A-889E-103F2180F5F1}" destId="{16E8A162-43AA-4065-8289-F4999D4731EC}" srcOrd="1" destOrd="0" presId="urn:microsoft.com/office/officeart/2018/2/layout/IconVerticalSolidList"/>
    <dgm:cxn modelId="{AB66C124-34A4-45A7-9C35-B5BA6CC3A1B7}" type="presParOf" srcId="{F3AE6F21-7FB1-4D1A-889E-103F2180F5F1}" destId="{63B59644-F642-46FA-942B-0524CD3F759B}" srcOrd="2" destOrd="0" presId="urn:microsoft.com/office/officeart/2018/2/layout/IconVerticalSolidList"/>
    <dgm:cxn modelId="{5A7DE147-CBB3-467B-B382-D2A2438F076B}" type="presParOf" srcId="{F3AE6F21-7FB1-4D1A-889E-103F2180F5F1}" destId="{2A3061C3-BE1F-4D20-B85C-4AA41E05860C}" srcOrd="3" destOrd="0" presId="urn:microsoft.com/office/officeart/2018/2/layout/IconVerticalSolidList"/>
    <dgm:cxn modelId="{A249096B-A881-44DE-9CF0-42206260520C}" type="presParOf" srcId="{1710DFCF-C034-4C73-BFDB-1D61490EE67C}" destId="{A99A62DF-57D1-45F2-ABD4-12872F3FFD45}" srcOrd="1" destOrd="0" presId="urn:microsoft.com/office/officeart/2018/2/layout/IconVerticalSolidList"/>
    <dgm:cxn modelId="{DB588598-7831-4B57-97A6-F9468DAD59E9}" type="presParOf" srcId="{1710DFCF-C034-4C73-BFDB-1D61490EE67C}" destId="{A1709BD4-3A2D-4D2A-BC35-A7FAE3E9B1E9}" srcOrd="2" destOrd="0" presId="urn:microsoft.com/office/officeart/2018/2/layout/IconVerticalSolidList"/>
    <dgm:cxn modelId="{76385C92-9CC6-4F16-B992-B9761A7E87F3}" type="presParOf" srcId="{A1709BD4-3A2D-4D2A-BC35-A7FAE3E9B1E9}" destId="{6AB42797-4DD1-454B-94E2-927C9DC3485C}" srcOrd="0" destOrd="0" presId="urn:microsoft.com/office/officeart/2018/2/layout/IconVerticalSolidList"/>
    <dgm:cxn modelId="{4B40F5A1-3A5D-4EE5-89FE-EB44D28B085D}" type="presParOf" srcId="{A1709BD4-3A2D-4D2A-BC35-A7FAE3E9B1E9}" destId="{C8AEEEA1-D1A6-4578-BB35-39E4640B6CDB}" srcOrd="1" destOrd="0" presId="urn:microsoft.com/office/officeart/2018/2/layout/IconVerticalSolidList"/>
    <dgm:cxn modelId="{FB1F1751-B2AA-49F4-813E-D395AB364489}" type="presParOf" srcId="{A1709BD4-3A2D-4D2A-BC35-A7FAE3E9B1E9}" destId="{06CBC9F7-1FF2-4216-9EE5-C6C6C269BA3A}" srcOrd="2" destOrd="0" presId="urn:microsoft.com/office/officeart/2018/2/layout/IconVerticalSolidList"/>
    <dgm:cxn modelId="{E11D782F-2850-4A3A-8BDD-793976F5BA93}" type="presParOf" srcId="{A1709BD4-3A2D-4D2A-BC35-A7FAE3E9B1E9}" destId="{BD7F4795-EB8D-40DA-AD89-F85CA40AAB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4208C3-0525-4645-967F-70E720F28BF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FB6E926-42BA-478D-ABE4-DB32492BB037}">
      <dgm:prSet/>
      <dgm:spPr/>
      <dgm:t>
        <a:bodyPr/>
        <a:lstStyle/>
        <a:p>
          <a:r>
            <a:rPr lang="cs-CZ"/>
            <a:t>Bankovní dohled ECB zahájil svou činnost v roce 2014. </a:t>
          </a:r>
          <a:endParaRPr lang="en-US"/>
        </a:p>
      </dgm:t>
    </dgm:pt>
    <dgm:pt modelId="{765CDD9A-2A77-40DC-9773-B0C19329DA53}" type="parTrans" cxnId="{9FB402C3-50F0-4EC6-96DB-A8C884CB246D}">
      <dgm:prSet/>
      <dgm:spPr/>
      <dgm:t>
        <a:bodyPr/>
        <a:lstStyle/>
        <a:p>
          <a:endParaRPr lang="en-US"/>
        </a:p>
      </dgm:t>
    </dgm:pt>
    <dgm:pt modelId="{E659BD0B-6C2A-4E81-8A54-035A45F66A73}" type="sibTrans" cxnId="{9FB402C3-50F0-4EC6-96DB-A8C884CB246D}">
      <dgm:prSet/>
      <dgm:spPr/>
      <dgm:t>
        <a:bodyPr/>
        <a:lstStyle/>
        <a:p>
          <a:endParaRPr lang="en-US"/>
        </a:p>
      </dgm:t>
    </dgm:pt>
    <dgm:pt modelId="{27E4B847-F0FA-4F23-8799-F123AF9E7594}">
      <dgm:prSet/>
      <dgm:spPr/>
      <dgm:t>
        <a:bodyPr/>
        <a:lstStyle/>
        <a:p>
          <a:r>
            <a:rPr lang="cs-CZ" dirty="0"/>
            <a:t>ECB přispívá k udržení bezpečného a zdravého bankovního systému v Evropě. </a:t>
          </a:r>
          <a:endParaRPr lang="en-US" dirty="0"/>
        </a:p>
      </dgm:t>
    </dgm:pt>
    <dgm:pt modelId="{09056CB4-F8D4-46BC-9961-90E6A269059B}" type="parTrans" cxnId="{8CA297BD-7F8C-49E1-B89F-2A490C3B196C}">
      <dgm:prSet/>
      <dgm:spPr/>
      <dgm:t>
        <a:bodyPr/>
        <a:lstStyle/>
        <a:p>
          <a:endParaRPr lang="en-US"/>
        </a:p>
      </dgm:t>
    </dgm:pt>
    <dgm:pt modelId="{9C24942A-AADC-411D-A9E6-9BC387FC88C9}" type="sibTrans" cxnId="{8CA297BD-7F8C-49E1-B89F-2A490C3B196C}">
      <dgm:prSet/>
      <dgm:spPr/>
      <dgm:t>
        <a:bodyPr/>
        <a:lstStyle/>
        <a:p>
          <a:endParaRPr lang="en-US"/>
        </a:p>
      </dgm:t>
    </dgm:pt>
    <dgm:pt modelId="{C49AB87F-F9E7-45C5-AC9C-787AE3FDBB5A}">
      <dgm:prSet/>
      <dgm:spPr/>
      <dgm:t>
        <a:bodyPr/>
        <a:lstStyle/>
        <a:p>
          <a:r>
            <a:rPr lang="cs-CZ"/>
            <a:t>Evropský bankovní dohled přispívá k udržení bezpečného a zdravého bankovního systému. </a:t>
          </a:r>
          <a:endParaRPr lang="en-US"/>
        </a:p>
      </dgm:t>
    </dgm:pt>
    <dgm:pt modelId="{73478D2A-FA3E-4A53-9A31-98FE2B38BF87}" type="parTrans" cxnId="{E130E842-0E3E-4011-A169-8C89C2EAB2F3}">
      <dgm:prSet/>
      <dgm:spPr/>
      <dgm:t>
        <a:bodyPr/>
        <a:lstStyle/>
        <a:p>
          <a:endParaRPr lang="en-US"/>
        </a:p>
      </dgm:t>
    </dgm:pt>
    <dgm:pt modelId="{2A5C0CE4-3262-47B6-8178-681ECB27DD1E}" type="sibTrans" cxnId="{E130E842-0E3E-4011-A169-8C89C2EAB2F3}">
      <dgm:prSet/>
      <dgm:spPr/>
      <dgm:t>
        <a:bodyPr/>
        <a:lstStyle/>
        <a:p>
          <a:endParaRPr lang="en-US"/>
        </a:p>
      </dgm:t>
    </dgm:pt>
    <dgm:pt modelId="{098E02BE-6807-41BF-BC79-0F5B9737D856}">
      <dgm:prSet/>
      <dgm:spPr/>
      <dgm:t>
        <a:bodyPr/>
        <a:lstStyle/>
        <a:p>
          <a:r>
            <a:rPr lang="cs-CZ"/>
            <a:t>Evropský bankovní dohled se skládá z ECB a vnitrostátních orgánů dohledu zúčastněných zemí. Je jedním ze dvou pilířů bankovní unie EU.</a:t>
          </a:r>
          <a:endParaRPr lang="en-US"/>
        </a:p>
      </dgm:t>
    </dgm:pt>
    <dgm:pt modelId="{C512D37B-D9D7-44DB-80B0-F3FF67A81466}" type="parTrans" cxnId="{60C41163-3CBB-4D2B-AC2E-9C1E385C86F1}">
      <dgm:prSet/>
      <dgm:spPr/>
      <dgm:t>
        <a:bodyPr/>
        <a:lstStyle/>
        <a:p>
          <a:endParaRPr lang="en-US"/>
        </a:p>
      </dgm:t>
    </dgm:pt>
    <dgm:pt modelId="{65FCA4DF-9046-4B92-8A51-DF7F92E7E18A}" type="sibTrans" cxnId="{60C41163-3CBB-4D2B-AC2E-9C1E385C86F1}">
      <dgm:prSet/>
      <dgm:spPr/>
      <dgm:t>
        <a:bodyPr/>
        <a:lstStyle/>
        <a:p>
          <a:endParaRPr lang="en-US"/>
        </a:p>
      </dgm:t>
    </dgm:pt>
    <dgm:pt modelId="{241AC978-7765-4A00-A14F-3C36A8132E95}">
      <dgm:prSet/>
      <dgm:spPr/>
      <dgm:t>
        <a:bodyPr/>
        <a:lstStyle/>
        <a:p>
          <a:r>
            <a:rPr lang="cs-CZ"/>
            <a:t>ECB vykonává přímý dohled nad největšími bankami zúčastněných zemí. </a:t>
          </a:r>
          <a:endParaRPr lang="en-US"/>
        </a:p>
      </dgm:t>
    </dgm:pt>
    <dgm:pt modelId="{D5339AA9-5387-4375-9815-FD2FD7E15B2C}" type="parTrans" cxnId="{067EE3AC-1F6D-40D4-B16C-1EDE4951B87A}">
      <dgm:prSet/>
      <dgm:spPr/>
      <dgm:t>
        <a:bodyPr/>
        <a:lstStyle/>
        <a:p>
          <a:endParaRPr lang="en-US"/>
        </a:p>
      </dgm:t>
    </dgm:pt>
    <dgm:pt modelId="{5B8D8897-DC56-4EE1-824C-04B1CF753B66}" type="sibTrans" cxnId="{067EE3AC-1F6D-40D4-B16C-1EDE4951B87A}">
      <dgm:prSet/>
      <dgm:spPr/>
      <dgm:t>
        <a:bodyPr/>
        <a:lstStyle/>
        <a:p>
          <a:endParaRPr lang="en-US"/>
        </a:p>
      </dgm:t>
    </dgm:pt>
    <dgm:pt modelId="{7CCADC27-7E63-4E9E-98ED-517A6D788734}">
      <dgm:prSet/>
      <dgm:spPr/>
      <dgm:t>
        <a:bodyPr/>
        <a:lstStyle/>
        <a:p>
          <a:r>
            <a:rPr lang="cs-CZ"/>
            <a:t>ECB se zodpovídá evropským občanům. </a:t>
          </a:r>
          <a:endParaRPr lang="en-US"/>
        </a:p>
      </dgm:t>
    </dgm:pt>
    <dgm:pt modelId="{444A8FAE-B38D-4DEE-B7F0-2668CA841C47}" type="parTrans" cxnId="{4D6C7785-076D-4BF5-9554-C91232AF28EC}">
      <dgm:prSet/>
      <dgm:spPr/>
      <dgm:t>
        <a:bodyPr/>
        <a:lstStyle/>
        <a:p>
          <a:endParaRPr lang="en-US"/>
        </a:p>
      </dgm:t>
    </dgm:pt>
    <dgm:pt modelId="{08D6B31C-5004-462F-AD0A-8CF498CCC9A5}" type="sibTrans" cxnId="{4D6C7785-076D-4BF5-9554-C91232AF28EC}">
      <dgm:prSet/>
      <dgm:spPr/>
      <dgm:t>
        <a:bodyPr/>
        <a:lstStyle/>
        <a:p>
          <a:endParaRPr lang="en-US"/>
        </a:p>
      </dgm:t>
    </dgm:pt>
    <dgm:pt modelId="{AAE5F6AF-1E20-0545-A05D-0F557AB89DED}" type="pres">
      <dgm:prSet presAssocID="{064208C3-0525-4645-967F-70E720F28BF1}" presName="diagram" presStyleCnt="0">
        <dgm:presLayoutVars>
          <dgm:dir/>
          <dgm:resizeHandles val="exact"/>
        </dgm:presLayoutVars>
      </dgm:prSet>
      <dgm:spPr/>
    </dgm:pt>
    <dgm:pt modelId="{A9C82CC4-E753-9E46-9EAF-098C3D2F51C8}" type="pres">
      <dgm:prSet presAssocID="{3FB6E926-42BA-478D-ABE4-DB32492BB037}" presName="node" presStyleLbl="node1" presStyleIdx="0" presStyleCnt="6">
        <dgm:presLayoutVars>
          <dgm:bulletEnabled val="1"/>
        </dgm:presLayoutVars>
      </dgm:prSet>
      <dgm:spPr/>
    </dgm:pt>
    <dgm:pt modelId="{C4A5AA4F-1DE0-7846-9D54-96B105F39E39}" type="pres">
      <dgm:prSet presAssocID="{E659BD0B-6C2A-4E81-8A54-035A45F66A73}" presName="sibTrans" presStyleCnt="0"/>
      <dgm:spPr/>
    </dgm:pt>
    <dgm:pt modelId="{AC1C5481-A0E8-FC49-869A-39310C24EC92}" type="pres">
      <dgm:prSet presAssocID="{27E4B847-F0FA-4F23-8799-F123AF9E7594}" presName="node" presStyleLbl="node1" presStyleIdx="1" presStyleCnt="6">
        <dgm:presLayoutVars>
          <dgm:bulletEnabled val="1"/>
        </dgm:presLayoutVars>
      </dgm:prSet>
      <dgm:spPr/>
    </dgm:pt>
    <dgm:pt modelId="{63F370A6-D929-0E47-BA7D-8AD5DDDB2DD2}" type="pres">
      <dgm:prSet presAssocID="{9C24942A-AADC-411D-A9E6-9BC387FC88C9}" presName="sibTrans" presStyleCnt="0"/>
      <dgm:spPr/>
    </dgm:pt>
    <dgm:pt modelId="{C33A8948-4642-EB42-B10F-C4CD866BFDF8}" type="pres">
      <dgm:prSet presAssocID="{C49AB87F-F9E7-45C5-AC9C-787AE3FDBB5A}" presName="node" presStyleLbl="node1" presStyleIdx="2" presStyleCnt="6">
        <dgm:presLayoutVars>
          <dgm:bulletEnabled val="1"/>
        </dgm:presLayoutVars>
      </dgm:prSet>
      <dgm:spPr/>
    </dgm:pt>
    <dgm:pt modelId="{71DD7C06-4E63-8E47-B2D1-9B227FFCB6C9}" type="pres">
      <dgm:prSet presAssocID="{2A5C0CE4-3262-47B6-8178-681ECB27DD1E}" presName="sibTrans" presStyleCnt="0"/>
      <dgm:spPr/>
    </dgm:pt>
    <dgm:pt modelId="{32E8A594-6FC8-7248-8615-E68AE20CF0BE}" type="pres">
      <dgm:prSet presAssocID="{098E02BE-6807-41BF-BC79-0F5B9737D856}" presName="node" presStyleLbl="node1" presStyleIdx="3" presStyleCnt="6">
        <dgm:presLayoutVars>
          <dgm:bulletEnabled val="1"/>
        </dgm:presLayoutVars>
      </dgm:prSet>
      <dgm:spPr/>
    </dgm:pt>
    <dgm:pt modelId="{EE912C03-96E1-0D44-871C-B30E1B700BDE}" type="pres">
      <dgm:prSet presAssocID="{65FCA4DF-9046-4B92-8A51-DF7F92E7E18A}" presName="sibTrans" presStyleCnt="0"/>
      <dgm:spPr/>
    </dgm:pt>
    <dgm:pt modelId="{3D1A56EC-7BDA-4F41-B7A8-30A9477189CE}" type="pres">
      <dgm:prSet presAssocID="{241AC978-7765-4A00-A14F-3C36A8132E95}" presName="node" presStyleLbl="node1" presStyleIdx="4" presStyleCnt="6">
        <dgm:presLayoutVars>
          <dgm:bulletEnabled val="1"/>
        </dgm:presLayoutVars>
      </dgm:prSet>
      <dgm:spPr/>
    </dgm:pt>
    <dgm:pt modelId="{13371F49-34AF-284A-8217-2179FEC8881D}" type="pres">
      <dgm:prSet presAssocID="{5B8D8897-DC56-4EE1-824C-04B1CF753B66}" presName="sibTrans" presStyleCnt="0"/>
      <dgm:spPr/>
    </dgm:pt>
    <dgm:pt modelId="{402260D8-0657-3E47-8751-EC92CE7E32BB}" type="pres">
      <dgm:prSet presAssocID="{7CCADC27-7E63-4E9E-98ED-517A6D788734}" presName="node" presStyleLbl="node1" presStyleIdx="5" presStyleCnt="6">
        <dgm:presLayoutVars>
          <dgm:bulletEnabled val="1"/>
        </dgm:presLayoutVars>
      </dgm:prSet>
      <dgm:spPr/>
    </dgm:pt>
  </dgm:ptLst>
  <dgm:cxnLst>
    <dgm:cxn modelId="{6B4CFC2D-8D99-0246-8C63-2A3A94FB4B17}" type="presOf" srcId="{C49AB87F-F9E7-45C5-AC9C-787AE3FDBB5A}" destId="{C33A8948-4642-EB42-B10F-C4CD866BFDF8}" srcOrd="0" destOrd="0" presId="urn:microsoft.com/office/officeart/2005/8/layout/default"/>
    <dgm:cxn modelId="{B5103741-E486-5B43-A6CC-8A589A5BCB1D}" type="presOf" srcId="{241AC978-7765-4A00-A14F-3C36A8132E95}" destId="{3D1A56EC-7BDA-4F41-B7A8-30A9477189CE}" srcOrd="0" destOrd="0" presId="urn:microsoft.com/office/officeart/2005/8/layout/default"/>
    <dgm:cxn modelId="{E130E842-0E3E-4011-A169-8C89C2EAB2F3}" srcId="{064208C3-0525-4645-967F-70E720F28BF1}" destId="{C49AB87F-F9E7-45C5-AC9C-787AE3FDBB5A}" srcOrd="2" destOrd="0" parTransId="{73478D2A-FA3E-4A53-9A31-98FE2B38BF87}" sibTransId="{2A5C0CE4-3262-47B6-8178-681ECB27DD1E}"/>
    <dgm:cxn modelId="{558D4049-C0D7-9D41-8934-96D29D093BE2}" type="presOf" srcId="{7CCADC27-7E63-4E9E-98ED-517A6D788734}" destId="{402260D8-0657-3E47-8751-EC92CE7E32BB}" srcOrd="0" destOrd="0" presId="urn:microsoft.com/office/officeart/2005/8/layout/default"/>
    <dgm:cxn modelId="{07A8CD49-C5F7-4D41-B6C7-0BC56D042597}" type="presOf" srcId="{3FB6E926-42BA-478D-ABE4-DB32492BB037}" destId="{A9C82CC4-E753-9E46-9EAF-098C3D2F51C8}" srcOrd="0" destOrd="0" presId="urn:microsoft.com/office/officeart/2005/8/layout/default"/>
    <dgm:cxn modelId="{60C41163-3CBB-4D2B-AC2E-9C1E385C86F1}" srcId="{064208C3-0525-4645-967F-70E720F28BF1}" destId="{098E02BE-6807-41BF-BC79-0F5B9737D856}" srcOrd="3" destOrd="0" parTransId="{C512D37B-D9D7-44DB-80B0-F3FF67A81466}" sibTransId="{65FCA4DF-9046-4B92-8A51-DF7F92E7E18A}"/>
    <dgm:cxn modelId="{1EFA3D82-4F0E-F94C-991B-B1425F4D2016}" type="presOf" srcId="{27E4B847-F0FA-4F23-8799-F123AF9E7594}" destId="{AC1C5481-A0E8-FC49-869A-39310C24EC92}" srcOrd="0" destOrd="0" presId="urn:microsoft.com/office/officeart/2005/8/layout/default"/>
    <dgm:cxn modelId="{4D6C7785-076D-4BF5-9554-C91232AF28EC}" srcId="{064208C3-0525-4645-967F-70E720F28BF1}" destId="{7CCADC27-7E63-4E9E-98ED-517A6D788734}" srcOrd="5" destOrd="0" parTransId="{444A8FAE-B38D-4DEE-B7F0-2668CA841C47}" sibTransId="{08D6B31C-5004-462F-AD0A-8CF498CCC9A5}"/>
    <dgm:cxn modelId="{067EE3AC-1F6D-40D4-B16C-1EDE4951B87A}" srcId="{064208C3-0525-4645-967F-70E720F28BF1}" destId="{241AC978-7765-4A00-A14F-3C36A8132E95}" srcOrd="4" destOrd="0" parTransId="{D5339AA9-5387-4375-9815-FD2FD7E15B2C}" sibTransId="{5B8D8897-DC56-4EE1-824C-04B1CF753B66}"/>
    <dgm:cxn modelId="{3563D1B3-E0DD-E94C-BA04-89494EABA84D}" type="presOf" srcId="{098E02BE-6807-41BF-BC79-0F5B9737D856}" destId="{32E8A594-6FC8-7248-8615-E68AE20CF0BE}" srcOrd="0" destOrd="0" presId="urn:microsoft.com/office/officeart/2005/8/layout/default"/>
    <dgm:cxn modelId="{8CA297BD-7F8C-49E1-B89F-2A490C3B196C}" srcId="{064208C3-0525-4645-967F-70E720F28BF1}" destId="{27E4B847-F0FA-4F23-8799-F123AF9E7594}" srcOrd="1" destOrd="0" parTransId="{09056CB4-F8D4-46BC-9961-90E6A269059B}" sibTransId="{9C24942A-AADC-411D-A9E6-9BC387FC88C9}"/>
    <dgm:cxn modelId="{9FB402C3-50F0-4EC6-96DB-A8C884CB246D}" srcId="{064208C3-0525-4645-967F-70E720F28BF1}" destId="{3FB6E926-42BA-478D-ABE4-DB32492BB037}" srcOrd="0" destOrd="0" parTransId="{765CDD9A-2A77-40DC-9773-B0C19329DA53}" sibTransId="{E659BD0B-6C2A-4E81-8A54-035A45F66A73}"/>
    <dgm:cxn modelId="{AFF732C7-204E-C74A-95EF-29FB2EAD7935}" type="presOf" srcId="{064208C3-0525-4645-967F-70E720F28BF1}" destId="{AAE5F6AF-1E20-0545-A05D-0F557AB89DED}" srcOrd="0" destOrd="0" presId="urn:microsoft.com/office/officeart/2005/8/layout/default"/>
    <dgm:cxn modelId="{41C30A5C-33E5-FE4C-AB51-79F27534B0E0}" type="presParOf" srcId="{AAE5F6AF-1E20-0545-A05D-0F557AB89DED}" destId="{A9C82CC4-E753-9E46-9EAF-098C3D2F51C8}" srcOrd="0" destOrd="0" presId="urn:microsoft.com/office/officeart/2005/8/layout/default"/>
    <dgm:cxn modelId="{77424024-1ABB-2045-964A-C2A341FDB847}" type="presParOf" srcId="{AAE5F6AF-1E20-0545-A05D-0F557AB89DED}" destId="{C4A5AA4F-1DE0-7846-9D54-96B105F39E39}" srcOrd="1" destOrd="0" presId="urn:microsoft.com/office/officeart/2005/8/layout/default"/>
    <dgm:cxn modelId="{A8EB49AE-F225-DF4C-9716-161A5669C82A}" type="presParOf" srcId="{AAE5F6AF-1E20-0545-A05D-0F557AB89DED}" destId="{AC1C5481-A0E8-FC49-869A-39310C24EC92}" srcOrd="2" destOrd="0" presId="urn:microsoft.com/office/officeart/2005/8/layout/default"/>
    <dgm:cxn modelId="{D08AA984-7948-9B4B-A5ED-D7FAA4B6CD72}" type="presParOf" srcId="{AAE5F6AF-1E20-0545-A05D-0F557AB89DED}" destId="{63F370A6-D929-0E47-BA7D-8AD5DDDB2DD2}" srcOrd="3" destOrd="0" presId="urn:microsoft.com/office/officeart/2005/8/layout/default"/>
    <dgm:cxn modelId="{7E8EF62B-C775-5745-94FC-F800BE21AE16}" type="presParOf" srcId="{AAE5F6AF-1E20-0545-A05D-0F557AB89DED}" destId="{C33A8948-4642-EB42-B10F-C4CD866BFDF8}" srcOrd="4" destOrd="0" presId="urn:microsoft.com/office/officeart/2005/8/layout/default"/>
    <dgm:cxn modelId="{45A947CE-07DF-5141-8041-8BFEA4159E69}" type="presParOf" srcId="{AAE5F6AF-1E20-0545-A05D-0F557AB89DED}" destId="{71DD7C06-4E63-8E47-B2D1-9B227FFCB6C9}" srcOrd="5" destOrd="0" presId="urn:microsoft.com/office/officeart/2005/8/layout/default"/>
    <dgm:cxn modelId="{F3953634-A2E5-5040-8F56-94B22D145309}" type="presParOf" srcId="{AAE5F6AF-1E20-0545-A05D-0F557AB89DED}" destId="{32E8A594-6FC8-7248-8615-E68AE20CF0BE}" srcOrd="6" destOrd="0" presId="urn:microsoft.com/office/officeart/2005/8/layout/default"/>
    <dgm:cxn modelId="{0B2CE340-7E58-4245-8EDC-F097E7408505}" type="presParOf" srcId="{AAE5F6AF-1E20-0545-A05D-0F557AB89DED}" destId="{EE912C03-96E1-0D44-871C-B30E1B700BDE}" srcOrd="7" destOrd="0" presId="urn:microsoft.com/office/officeart/2005/8/layout/default"/>
    <dgm:cxn modelId="{3CA9D14B-AD06-D94A-8707-2573DF05E4AE}" type="presParOf" srcId="{AAE5F6AF-1E20-0545-A05D-0F557AB89DED}" destId="{3D1A56EC-7BDA-4F41-B7A8-30A9477189CE}" srcOrd="8" destOrd="0" presId="urn:microsoft.com/office/officeart/2005/8/layout/default"/>
    <dgm:cxn modelId="{CC500A68-EDD1-9E45-BC31-0A32DF470D01}" type="presParOf" srcId="{AAE5F6AF-1E20-0545-A05D-0F557AB89DED}" destId="{13371F49-34AF-284A-8217-2179FEC8881D}" srcOrd="9" destOrd="0" presId="urn:microsoft.com/office/officeart/2005/8/layout/default"/>
    <dgm:cxn modelId="{AC6996FF-A458-964A-9CC9-4DEDAA60C8FE}" type="presParOf" srcId="{AAE5F6AF-1E20-0545-A05D-0F557AB89DED}" destId="{402260D8-0657-3E47-8751-EC92CE7E32B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BDF3A-53FB-47A8-9401-38CBBDBF6A8B}">
      <dsp:nvSpPr>
        <dsp:cNvPr id="0" name=""/>
        <dsp:cNvSpPr/>
      </dsp:nvSpPr>
      <dsp:spPr>
        <a:xfrm>
          <a:off x="0" y="584815"/>
          <a:ext cx="10830641" cy="10796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8A162-43AA-4065-8289-F4999D4731EC}">
      <dsp:nvSpPr>
        <dsp:cNvPr id="0" name=""/>
        <dsp:cNvSpPr/>
      </dsp:nvSpPr>
      <dsp:spPr>
        <a:xfrm>
          <a:off x="326596" y="827738"/>
          <a:ext cx="593812" cy="593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061C3-BE1F-4D20-B85C-4AA41E05860C}">
      <dsp:nvSpPr>
        <dsp:cNvPr id="0" name=""/>
        <dsp:cNvSpPr/>
      </dsp:nvSpPr>
      <dsp:spPr>
        <a:xfrm>
          <a:off x="1247006" y="584815"/>
          <a:ext cx="9583634" cy="10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Potřeba bankovní unie vyplynula z finanční krize v roce 2008 a následné krize státního dluhu. </a:t>
          </a:r>
          <a:endParaRPr lang="en-US" sz="1900" kern="1200"/>
        </a:p>
      </dsp:txBody>
      <dsp:txXfrm>
        <a:off x="1247006" y="584815"/>
        <a:ext cx="9583634" cy="1079658"/>
      </dsp:txXfrm>
    </dsp:sp>
    <dsp:sp modelId="{6AB42797-4DD1-454B-94E2-927C9DC3485C}">
      <dsp:nvSpPr>
        <dsp:cNvPr id="0" name=""/>
        <dsp:cNvSpPr/>
      </dsp:nvSpPr>
      <dsp:spPr>
        <a:xfrm>
          <a:off x="0" y="1934388"/>
          <a:ext cx="10830641" cy="10796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EEEA1-D1A6-4578-BB35-39E4640B6CDB}">
      <dsp:nvSpPr>
        <dsp:cNvPr id="0" name=""/>
        <dsp:cNvSpPr/>
      </dsp:nvSpPr>
      <dsp:spPr>
        <a:xfrm>
          <a:off x="326596" y="2177312"/>
          <a:ext cx="593812" cy="593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F4795-EB8D-40DA-AD89-F85CA40AAB32}">
      <dsp:nvSpPr>
        <dsp:cNvPr id="0" name=""/>
        <dsp:cNvSpPr/>
      </dsp:nvSpPr>
      <dsp:spPr>
        <a:xfrm>
          <a:off x="1247006" y="1934388"/>
          <a:ext cx="9583634" cy="10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264" tIns="114264" rIns="114264" bIns="1142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Ukázalo se, že zejména v měnové unii, jakou je eurozóna, se problémy způsobené úzkými vazbami mezi veřejnými financemi a bankovním sektorem mohou snadno přenášet přes hranice států a způsobit finanční potíže v jiných zemích EU.</a:t>
          </a:r>
          <a:endParaRPr lang="en-US" sz="1900" kern="1200" dirty="0"/>
        </a:p>
      </dsp:txBody>
      <dsp:txXfrm>
        <a:off x="1247006" y="1934388"/>
        <a:ext cx="9583634" cy="1079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82CC4-E753-9E46-9EAF-098C3D2F51C8}">
      <dsp:nvSpPr>
        <dsp:cNvPr id="0" name=""/>
        <dsp:cNvSpPr/>
      </dsp:nvSpPr>
      <dsp:spPr>
        <a:xfrm>
          <a:off x="630909" y="1021"/>
          <a:ext cx="2610013" cy="1566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Bankovní dohled ECB zahájil svou činnost v roce 2014. </a:t>
          </a:r>
          <a:endParaRPr lang="en-US" sz="1700" kern="1200"/>
        </a:p>
      </dsp:txBody>
      <dsp:txXfrm>
        <a:off x="630909" y="1021"/>
        <a:ext cx="2610013" cy="1566007"/>
      </dsp:txXfrm>
    </dsp:sp>
    <dsp:sp modelId="{AC1C5481-A0E8-FC49-869A-39310C24EC92}">
      <dsp:nvSpPr>
        <dsp:cNvPr id="0" name=""/>
        <dsp:cNvSpPr/>
      </dsp:nvSpPr>
      <dsp:spPr>
        <a:xfrm>
          <a:off x="3501923" y="1021"/>
          <a:ext cx="2610013" cy="1566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ECB přispívá k udržení bezpečného a zdravého bankovního systému v Evropě. </a:t>
          </a:r>
          <a:endParaRPr lang="en-US" sz="1700" kern="1200" dirty="0"/>
        </a:p>
      </dsp:txBody>
      <dsp:txXfrm>
        <a:off x="3501923" y="1021"/>
        <a:ext cx="2610013" cy="1566007"/>
      </dsp:txXfrm>
    </dsp:sp>
    <dsp:sp modelId="{C33A8948-4642-EB42-B10F-C4CD866BFDF8}">
      <dsp:nvSpPr>
        <dsp:cNvPr id="0" name=""/>
        <dsp:cNvSpPr/>
      </dsp:nvSpPr>
      <dsp:spPr>
        <a:xfrm>
          <a:off x="6372938" y="1021"/>
          <a:ext cx="2610013" cy="1566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Evropský bankovní dohled přispívá k udržení bezpečného a zdravého bankovního systému. </a:t>
          </a:r>
          <a:endParaRPr lang="en-US" sz="1700" kern="1200"/>
        </a:p>
      </dsp:txBody>
      <dsp:txXfrm>
        <a:off x="6372938" y="1021"/>
        <a:ext cx="2610013" cy="1566007"/>
      </dsp:txXfrm>
    </dsp:sp>
    <dsp:sp modelId="{32E8A594-6FC8-7248-8615-E68AE20CF0BE}">
      <dsp:nvSpPr>
        <dsp:cNvPr id="0" name=""/>
        <dsp:cNvSpPr/>
      </dsp:nvSpPr>
      <dsp:spPr>
        <a:xfrm>
          <a:off x="630909" y="1828030"/>
          <a:ext cx="2610013" cy="1566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Evropský bankovní dohled se skládá z ECB a vnitrostátních orgánů dohledu zúčastněných zemí. Je jedním ze dvou pilířů bankovní unie EU.</a:t>
          </a:r>
          <a:endParaRPr lang="en-US" sz="1700" kern="1200"/>
        </a:p>
      </dsp:txBody>
      <dsp:txXfrm>
        <a:off x="630909" y="1828030"/>
        <a:ext cx="2610013" cy="1566007"/>
      </dsp:txXfrm>
    </dsp:sp>
    <dsp:sp modelId="{3D1A56EC-7BDA-4F41-B7A8-30A9477189CE}">
      <dsp:nvSpPr>
        <dsp:cNvPr id="0" name=""/>
        <dsp:cNvSpPr/>
      </dsp:nvSpPr>
      <dsp:spPr>
        <a:xfrm>
          <a:off x="3501923" y="1828030"/>
          <a:ext cx="2610013" cy="1566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ECB vykonává přímý dohled nad největšími bankami zúčastněných zemí. </a:t>
          </a:r>
          <a:endParaRPr lang="en-US" sz="1700" kern="1200"/>
        </a:p>
      </dsp:txBody>
      <dsp:txXfrm>
        <a:off x="3501923" y="1828030"/>
        <a:ext cx="2610013" cy="1566007"/>
      </dsp:txXfrm>
    </dsp:sp>
    <dsp:sp modelId="{402260D8-0657-3E47-8751-EC92CE7E32BB}">
      <dsp:nvSpPr>
        <dsp:cNvPr id="0" name=""/>
        <dsp:cNvSpPr/>
      </dsp:nvSpPr>
      <dsp:spPr>
        <a:xfrm>
          <a:off x="6372938" y="1828030"/>
          <a:ext cx="2610013" cy="15660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ECB se zodpovídá evropským občanům. </a:t>
          </a:r>
          <a:endParaRPr lang="en-US" sz="1700" kern="1200"/>
        </a:p>
      </dsp:txBody>
      <dsp:txXfrm>
        <a:off x="6372938" y="1828030"/>
        <a:ext cx="2610013" cy="156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141AC-6B25-334C-147C-86334B9956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Bankovní unie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0042DE-2C82-65F6-2954-16579F258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Evropské bankovní právo v souvislostech</a:t>
            </a:r>
          </a:p>
          <a:p>
            <a:r>
              <a:rPr lang="cs-CZ" dirty="0"/>
              <a:t>Mgr. </a:t>
            </a:r>
            <a:r>
              <a:rPr lang="cs-CZ" dirty="0" err="1"/>
              <a:t>Mikhalek</a:t>
            </a:r>
            <a:r>
              <a:rPr lang="cs-CZ" dirty="0"/>
              <a:t> Kristina</a:t>
            </a:r>
          </a:p>
        </p:txBody>
      </p:sp>
    </p:spTree>
    <p:extLst>
      <p:ext uri="{BB962C8B-B14F-4D97-AF65-F5344CB8AC3E}">
        <p14:creationId xmlns:p14="http://schemas.microsoft.com/office/powerpoint/2010/main" val="341807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43056-28DA-2802-F0ED-21955124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7" y="887721"/>
            <a:ext cx="5743073" cy="1080938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FFFF"/>
                </a:solidFill>
              </a:rPr>
              <a:t>Třetí pilíř: Systém pojištění vkladů</a:t>
            </a:r>
            <a:br>
              <a:rPr lang="cs-CZ" sz="2400" dirty="0">
                <a:solidFill>
                  <a:srgbClr val="FFFFFF"/>
                </a:solidFill>
              </a:rPr>
            </a:br>
            <a:br>
              <a:rPr lang="cs-CZ" sz="2400" dirty="0">
                <a:solidFill>
                  <a:srgbClr val="FFFFFF"/>
                </a:solidFill>
              </a:rPr>
            </a:br>
            <a:endParaRPr lang="cs-CZ" sz="24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7DFBFE-8ADD-07DD-1E05-B03133FD7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84" y="2336872"/>
            <a:ext cx="5041101" cy="4219414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ystém pojištění vkladů</a:t>
            </a:r>
            <a:r>
              <a:rPr lang="cs-CZ" sz="1200" dirty="0">
                <a:effectLst/>
              </a:rPr>
              <a:t> </a:t>
            </a:r>
          </a:p>
          <a:p>
            <a:r>
              <a:rPr lang="cs-CZ" sz="1600" dirty="0">
                <a:solidFill>
                  <a:srgbClr val="FFFFFF"/>
                </a:solidFill>
              </a:rPr>
              <a:t>Systémy pojištění vkladů v Evropě jsou zatím organizovány na vnitrostátní úrovni, ačkoli na úrovni EU byly dohodnuty minimální standardy.</a:t>
            </a:r>
          </a:p>
          <a:p>
            <a:r>
              <a:rPr lang="cs-CZ" sz="1600" dirty="0">
                <a:solidFill>
                  <a:srgbClr val="FFFFFF"/>
                </a:solidFill>
              </a:rPr>
              <a:t>Pokud by daný národní systém pojištění vkladů nebyl schopen pokrýt ztráty vkladatelů v případě krachu velké banky, museli by tento výpadek uhradit daňoví poplatníci, což by mohlo poškodit veřejné finance dané země. Finanční krize ukázala, že bankovní problémy nekončí na hranicích států.</a:t>
            </a:r>
          </a:p>
          <a:p>
            <a:endParaRPr lang="cs-CZ" sz="1600" dirty="0">
              <a:solidFill>
                <a:srgbClr val="FFFFFF"/>
              </a:solidFill>
            </a:endParaRPr>
          </a:p>
          <a:p>
            <a:endParaRPr lang="cs-CZ" sz="1600" dirty="0">
              <a:solidFill>
                <a:srgbClr val="FFFFFF"/>
              </a:solidFill>
            </a:endParaRP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741B82CF-00A9-D983-F09A-9909F150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3085" y="1428190"/>
            <a:ext cx="5992062" cy="449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80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7053D-952B-BAC2-21FF-705EA60D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743" y="3429000"/>
            <a:ext cx="9613861" cy="1080938"/>
          </a:xfrm>
        </p:spPr>
        <p:txBody>
          <a:bodyPr/>
          <a:lstStyle/>
          <a:p>
            <a:r>
              <a:rPr lang="cs-CZ" dirty="0"/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391311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0">
            <a:extLst>
              <a:ext uri="{FF2B5EF4-FFF2-40B4-BE49-F238E27FC236}">
                <a16:creationId xmlns:a16="http://schemas.microsoft.com/office/drawing/2014/main" id="{20FFC73F-A318-4A21-8993-108C1DCDA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stoupit či nevstoupit do bankovní unie? | Časopis Bankovnictví">
            <a:extLst>
              <a:ext uri="{FF2B5EF4-FFF2-40B4-BE49-F238E27FC236}">
                <a16:creationId xmlns:a16="http://schemas.microsoft.com/office/drawing/2014/main" id="{914ED791-954A-C180-74B4-A383BED9C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" b="8103"/>
          <a:stretch/>
        </p:blipFill>
        <p:spPr bwMode="auto">
          <a:xfrm>
            <a:off x="20" y="-1"/>
            <a:ext cx="121919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8BCE4E4-5CBD-4940-82DF-E061DB079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2" name="Picture 1034">
            <a:extLst>
              <a:ext uri="{FF2B5EF4-FFF2-40B4-BE49-F238E27FC236}">
                <a16:creationId xmlns:a16="http://schemas.microsoft.com/office/drawing/2014/main" id="{67BB6D7E-7207-44B3-918C-D30673E76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043" name="Rectangle 1036">
            <a:extLst>
              <a:ext uri="{FF2B5EF4-FFF2-40B4-BE49-F238E27FC236}">
                <a16:creationId xmlns:a16="http://schemas.microsoft.com/office/drawing/2014/main" id="{878CAF58-E42B-437B-8490-F8FED23C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37305B-62F3-C5F2-A22A-B5F6A2BA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cs-CZ" dirty="0"/>
              <a:t>Právní historie Evropské bankovní unie</a:t>
            </a:r>
            <a:br>
              <a:rPr lang="cs-CZ" dirty="0"/>
            </a:br>
            <a:endParaRPr lang="cs-CZ" dirty="0"/>
          </a:p>
        </p:txBody>
      </p:sp>
      <p:pic>
        <p:nvPicPr>
          <p:cNvPr id="1039" name="Picture 1038">
            <a:extLst>
              <a:ext uri="{FF2B5EF4-FFF2-40B4-BE49-F238E27FC236}">
                <a16:creationId xmlns:a16="http://schemas.microsoft.com/office/drawing/2014/main" id="{580C3C5B-2644-4CDD-8211-ACD3F3208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FD2B6070-6B6D-47EA-957C-1B17F9E3E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E7E1E9-FDA6-86FE-BCEC-4C2A4192E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395060"/>
          </a:xfrm>
        </p:spPr>
        <p:txBody>
          <a:bodyPr anchor="ctr">
            <a:normAutofit/>
          </a:bodyPr>
          <a:lstStyle/>
          <a:p>
            <a:r>
              <a:rPr lang="cs-CZ" sz="2000" dirty="0"/>
              <a:t>Pro hospodářskou integraci členských států jsou důležité čtyři „svobody“, které můžou být motorem pro naší integraci samy o sobě. </a:t>
            </a:r>
          </a:p>
          <a:p>
            <a:endParaRPr lang="cs-CZ" sz="2000" dirty="0"/>
          </a:p>
          <a:p>
            <a:r>
              <a:rPr lang="cs-CZ" sz="2000" dirty="0"/>
              <a:t>Tyto „svobody“ zároveň představují jakési politiky, které jsou jádrem jejich suverenity a bez nich integrace bude vždy neúplná.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Konkrétně mluvíme o </a:t>
            </a:r>
            <a:r>
              <a:rPr lang="cs-CZ" sz="2000" b="1" dirty="0"/>
              <a:t>rozpočtové, finanční, sociální a měnové politice.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6660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0">
            <a:extLst>
              <a:ext uri="{FF2B5EF4-FFF2-40B4-BE49-F238E27FC236}">
                <a16:creationId xmlns:a16="http://schemas.microsoft.com/office/drawing/2014/main" id="{20FFC73F-A318-4A21-8993-108C1DCDA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stoupit či nevstoupit do bankovní unie? | Časopis Bankovnictví">
            <a:extLst>
              <a:ext uri="{FF2B5EF4-FFF2-40B4-BE49-F238E27FC236}">
                <a16:creationId xmlns:a16="http://schemas.microsoft.com/office/drawing/2014/main" id="{914ED791-954A-C180-74B4-A383BED9C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" b="8103"/>
          <a:stretch/>
        </p:blipFill>
        <p:spPr bwMode="auto">
          <a:xfrm>
            <a:off x="30516" y="-11428"/>
            <a:ext cx="121919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8BCE4E4-5CBD-4940-82DF-E061DB079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2" name="Picture 1034">
            <a:extLst>
              <a:ext uri="{FF2B5EF4-FFF2-40B4-BE49-F238E27FC236}">
                <a16:creationId xmlns:a16="http://schemas.microsoft.com/office/drawing/2014/main" id="{67BB6D7E-7207-44B3-918C-D30673E76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043" name="Rectangle 1036">
            <a:extLst>
              <a:ext uri="{FF2B5EF4-FFF2-40B4-BE49-F238E27FC236}">
                <a16:creationId xmlns:a16="http://schemas.microsoft.com/office/drawing/2014/main" id="{878CAF58-E42B-437B-8490-F8FED23C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B37305B-62F3-C5F2-A22A-B5F6A2BA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cs-CZ" dirty="0"/>
              <a:t>Právní historie Evropské bankovní unie</a:t>
            </a:r>
            <a:br>
              <a:rPr lang="cs-CZ" dirty="0"/>
            </a:br>
            <a:endParaRPr lang="cs-CZ" dirty="0"/>
          </a:p>
        </p:txBody>
      </p:sp>
      <p:pic>
        <p:nvPicPr>
          <p:cNvPr id="1039" name="Picture 1038">
            <a:extLst>
              <a:ext uri="{FF2B5EF4-FFF2-40B4-BE49-F238E27FC236}">
                <a16:creationId xmlns:a16="http://schemas.microsoft.com/office/drawing/2014/main" id="{580C3C5B-2644-4CDD-8211-ACD3F3208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FD2B6070-6B6D-47EA-957C-1B17F9E3E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E7E1E9-FDA6-86FE-BCEC-4C2A4192E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2121426"/>
            <a:ext cx="9336505" cy="3788447"/>
          </a:xfrm>
        </p:spPr>
        <p:txBody>
          <a:bodyPr anchor="ctr">
            <a:normAutofit fontScale="92500" lnSpcReduction="20000"/>
          </a:bodyPr>
          <a:lstStyle/>
          <a:p>
            <a:r>
              <a:rPr lang="cs-CZ" sz="2000" dirty="0"/>
              <a:t>Římská smlouva z roku 1957 nezahrnovala finanční trh jako jednu ze součástí společného trhu. </a:t>
            </a:r>
          </a:p>
          <a:p>
            <a:r>
              <a:rPr lang="cs-CZ" sz="2000" dirty="0"/>
              <a:t>První evropský právní předpis o finančních službách byl zaveden teprve v roce 1973. </a:t>
            </a:r>
          </a:p>
          <a:p>
            <a:r>
              <a:rPr lang="cs-CZ" sz="2000" dirty="0"/>
              <a:t>Až do roku 1987, kdy vstoupil v platnost Jednotný evropský akt, nebyl pohyb kapitálu základní svobodou. </a:t>
            </a:r>
          </a:p>
          <a:p>
            <a:r>
              <a:rPr lang="cs-CZ" sz="2000" dirty="0"/>
              <a:t>Jednotný finanční trh se výrazně rozšířil po roce 1999, kdy začala třetí etapa evropské měnové unie a bylo zavedeno euro. </a:t>
            </a:r>
          </a:p>
          <a:p>
            <a:r>
              <a:rPr lang="cs-CZ" sz="2000" dirty="0"/>
              <a:t>Finanční krize v roce 2008  --&gt; Krize státního dluhu v roce 2010 </a:t>
            </a:r>
          </a:p>
          <a:p>
            <a:r>
              <a:rPr lang="cs-CZ" sz="2000" dirty="0"/>
              <a:t>2012:  vytvoření jednotného mechanismu dohledu (SSM – Single Supervisory </a:t>
            </a:r>
            <a:r>
              <a:rPr lang="cs-CZ" sz="2000" dirty="0" err="1"/>
              <a:t>Mechanism</a:t>
            </a:r>
            <a:r>
              <a:rPr lang="cs-CZ" sz="2000" dirty="0"/>
              <a:t>). </a:t>
            </a:r>
          </a:p>
          <a:p>
            <a:r>
              <a:rPr lang="cs-CZ" sz="2000" dirty="0"/>
              <a:t>Jednotný mechanismus pro řešení krizí (SRM – Single </a:t>
            </a:r>
            <a:r>
              <a:rPr lang="cs-CZ" sz="2000" dirty="0" err="1"/>
              <a:t>Resolution</a:t>
            </a:r>
            <a:r>
              <a:rPr lang="cs-CZ" sz="2000" dirty="0"/>
              <a:t> </a:t>
            </a:r>
            <a:r>
              <a:rPr lang="cs-CZ" sz="2000" dirty="0" err="1"/>
              <a:t>Mechanism</a:t>
            </a:r>
            <a:r>
              <a:rPr lang="cs-CZ" sz="2000" dirty="0"/>
              <a:t>).</a:t>
            </a:r>
          </a:p>
          <a:p>
            <a:r>
              <a:rPr lang="cs-CZ" sz="2000" dirty="0"/>
              <a:t>Evropský systém pojištění vkladů (</a:t>
            </a:r>
            <a:r>
              <a:rPr lang="cs-CZ" sz="2000" dirty="0" err="1"/>
              <a:t>European</a:t>
            </a:r>
            <a:r>
              <a:rPr lang="cs-CZ" sz="2000" dirty="0"/>
              <a:t> Deposit </a:t>
            </a:r>
            <a:r>
              <a:rPr lang="cs-CZ" sz="2000" dirty="0" err="1"/>
              <a:t>Insurance</a:t>
            </a:r>
            <a:r>
              <a:rPr lang="cs-CZ" sz="2000" dirty="0"/>
              <a:t> </a:t>
            </a:r>
            <a:r>
              <a:rPr lang="cs-CZ" sz="2000" dirty="0" err="1"/>
              <a:t>Scheme</a:t>
            </a:r>
            <a:r>
              <a:rPr lang="cs-CZ" sz="20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784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7" name="Rectangle 26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9" name="Picture 4" descr="Kalkulačka, pero, kompas, peníze a papír s grafy, které jsou vytištěny">
            <a:extLst>
              <a:ext uri="{FF2B5EF4-FFF2-40B4-BE49-F238E27FC236}">
                <a16:creationId xmlns:a16="http://schemas.microsoft.com/office/drawing/2014/main" id="{8E726550-91F0-DCE7-34AF-811548312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89" r="28928" b="-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4CD5FD-AE1A-6EAD-2B64-FE1C5D53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cs-CZ" dirty="0"/>
              <a:t>Bankovní unie</a:t>
            </a:r>
            <a:br>
              <a:rPr lang="cs-CZ" dirty="0"/>
            </a:br>
            <a:endParaRPr lang="cs-CZ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74A531-A123-D5B1-21CF-D46AF71E8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cs-CZ" sz="2000" dirty="0"/>
              <a:t>Bankovní unie je důležitým krokem ke skutečné hospodářské a měnové unii. </a:t>
            </a:r>
          </a:p>
          <a:p>
            <a:endParaRPr lang="cs-CZ" sz="2000" dirty="0"/>
          </a:p>
          <a:p>
            <a:r>
              <a:rPr lang="cs-CZ" sz="2000" dirty="0"/>
              <a:t>Umožňuje důsledné uplatňování bankovních pravidel EU v zúčastněných zemích. </a:t>
            </a:r>
          </a:p>
          <a:p>
            <a:endParaRPr lang="cs-CZ" sz="2000" dirty="0"/>
          </a:p>
          <a:p>
            <a:r>
              <a:rPr lang="cs-CZ" sz="2000" dirty="0"/>
              <a:t>Nové rozhodovací postupy a nástroje pomáhají vytvořit transparentnější, jednotnější a bezpečnější trh pro banky.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9638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CD5FD-AE1A-6EAD-2B64-FE1C5D534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cs-CZ" dirty="0"/>
              <a:t>Bankovní unie</a:t>
            </a:r>
            <a:br>
              <a:rPr lang="cs-CZ" dirty="0"/>
            </a:br>
            <a:r>
              <a:rPr lang="cs-CZ"/>
              <a:t>Proč?</a:t>
            </a:r>
            <a:endParaRPr lang="cs-CZ" dirty="0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5A32B300-A4D4-2232-8457-632D41DA12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704257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38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E4055289-E0C6-4BD3-83C1-D3C30593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651E3D42-C2C7-8E60-BD03-09B427EE0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7" b="293"/>
          <a:stretch/>
        </p:blipFill>
        <p:spPr bwMode="auto">
          <a:xfrm>
            <a:off x="20" y="-1"/>
            <a:ext cx="121919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7178">
            <a:extLst>
              <a:ext uri="{FF2B5EF4-FFF2-40B4-BE49-F238E27FC236}">
                <a16:creationId xmlns:a16="http://schemas.microsoft.com/office/drawing/2014/main" id="{3D0E302E-D9CD-4301-A67C-2F0F4379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81" name="Picture 7180">
            <a:extLst>
              <a:ext uri="{FF2B5EF4-FFF2-40B4-BE49-F238E27FC236}">
                <a16:creationId xmlns:a16="http://schemas.microsoft.com/office/drawing/2014/main" id="{CA457133-9802-4229-B919-FF91AE23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7183" name="Rectangle 7182">
            <a:extLst>
              <a:ext uri="{FF2B5EF4-FFF2-40B4-BE49-F238E27FC236}">
                <a16:creationId xmlns:a16="http://schemas.microsoft.com/office/drawing/2014/main" id="{35174CBE-3C8C-4936-BADC-26BFB4F0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DA66F2-B6B9-1648-7005-ED7F40F5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cs-CZ"/>
              <a:t>Úloha Evropské centrální banky </a:t>
            </a:r>
            <a:br>
              <a:rPr lang="cs-CZ"/>
            </a:br>
            <a:endParaRPr lang="cs-CZ" dirty="0"/>
          </a:p>
        </p:txBody>
      </p:sp>
      <p:pic>
        <p:nvPicPr>
          <p:cNvPr id="7185" name="Picture 7184">
            <a:extLst>
              <a:ext uri="{FF2B5EF4-FFF2-40B4-BE49-F238E27FC236}">
                <a16:creationId xmlns:a16="http://schemas.microsoft.com/office/drawing/2014/main" id="{74CBD692-4D03-4764-98E3-F9578385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187" name="Rectangle 7186">
            <a:extLst>
              <a:ext uri="{FF2B5EF4-FFF2-40B4-BE49-F238E27FC236}">
                <a16:creationId xmlns:a16="http://schemas.microsoft.com/office/drawing/2014/main" id="{932BC668-4D51-4090-89E3-5613B832E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189" name="Zástupný obsah 2">
            <a:extLst>
              <a:ext uri="{FF2B5EF4-FFF2-40B4-BE49-F238E27FC236}">
                <a16:creationId xmlns:a16="http://schemas.microsoft.com/office/drawing/2014/main" id="{2ECA3757-C5BF-8235-AD3C-8FE508884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196987"/>
              </p:ext>
            </p:extLst>
          </p:nvPr>
        </p:nvGraphicFramePr>
        <p:xfrm>
          <a:off x="680321" y="2336873"/>
          <a:ext cx="9613861" cy="3395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646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8202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8205" name="Picture 8204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207" name="Rectangle 8206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9" name="Rectangle 8208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443056-28DA-2802-F0ED-21955124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 fontScale="90000"/>
          </a:bodyPr>
          <a:lstStyle/>
          <a:p>
            <a:r>
              <a:rPr lang="cs-CZ" sz="2400" dirty="0">
                <a:solidFill>
                  <a:srgbClr val="FFFFFF"/>
                </a:solidFill>
              </a:rPr>
              <a:t>První pilíř: Jednotný mechanismus dohledu – nařízení o SSM </a:t>
            </a:r>
            <a:br>
              <a:rPr lang="cs-CZ" sz="2000" dirty="0">
                <a:solidFill>
                  <a:srgbClr val="FFFFFF"/>
                </a:solidFill>
              </a:rPr>
            </a:br>
            <a:endParaRPr lang="cs-CZ" sz="2000" dirty="0">
              <a:solidFill>
                <a:srgbClr val="FFFFFF"/>
              </a:solidFill>
            </a:endParaRPr>
          </a:p>
        </p:txBody>
      </p:sp>
      <p:pic>
        <p:nvPicPr>
          <p:cNvPr id="8211" name="Picture 8210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7DFBFE-8ADD-07DD-1E05-B03133FD7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3952513" cy="3767899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rgbClr val="FFFFFF"/>
                </a:solidFill>
              </a:rPr>
              <a:t>Jednotný mechanismus dohledu (SSM) označuje systém bankovního dohledu v Evropě. </a:t>
            </a:r>
          </a:p>
          <a:p>
            <a:r>
              <a:rPr lang="cs-CZ" sz="1600" dirty="0">
                <a:solidFill>
                  <a:srgbClr val="FFFFFF"/>
                </a:solidFill>
              </a:rPr>
              <a:t>Tvoří ho ECB a vnitrostátní orgány dohledu zúčastněných zemí.</a:t>
            </a:r>
          </a:p>
          <a:p>
            <a:r>
              <a:rPr lang="cs-CZ" sz="1600" dirty="0">
                <a:solidFill>
                  <a:srgbClr val="FFFFFF"/>
                </a:solidFill>
              </a:rPr>
              <a:t>Hlavním cílem evropského bankovního dohledu je zajistit bezpečnost a spolehlivost evropského bankovního systému, zvýšit finanční integraci a stabilitu a zajistit konzistentní dohled. </a:t>
            </a:r>
          </a:p>
          <a:p>
            <a:r>
              <a:rPr lang="cs-CZ" sz="1600" dirty="0">
                <a:solidFill>
                  <a:srgbClr val="FFFFFF"/>
                </a:solidFill>
              </a:rPr>
              <a:t>Evropský bankovní dohled je spolu s jednotným mechanismem pro řešení krizí (SRM) jedním ze dvou stávajících pilířů bankovní unie EU.</a:t>
            </a:r>
          </a:p>
          <a:p>
            <a:endParaRPr lang="cs-CZ" sz="1400" dirty="0">
              <a:solidFill>
                <a:srgbClr val="FFFFFF"/>
              </a:solidFill>
            </a:endParaRPr>
          </a:p>
        </p:txBody>
      </p:sp>
      <p:sp useBgFill="1">
        <p:nvSpPr>
          <p:cNvPr id="8213" name="Rectangle 8212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741B82CF-00A9-D983-F09A-9909F150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3085" y="1315895"/>
            <a:ext cx="5629268" cy="421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34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E4055289-E0C6-4BD3-83C1-D3C30593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0F1EC003-430D-BB07-FF33-64EEF9860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 bwMode="auto">
          <a:xfrm>
            <a:off x="20" y="-1"/>
            <a:ext cx="121919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3D0E302E-D9CD-4301-A67C-2F0F4379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53" name="Picture 10252">
            <a:extLst>
              <a:ext uri="{FF2B5EF4-FFF2-40B4-BE49-F238E27FC236}">
                <a16:creationId xmlns:a16="http://schemas.microsoft.com/office/drawing/2014/main" id="{CA457133-9802-4229-B919-FF91AE23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35174CBE-3C8C-4936-BADC-26BFB4F0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536081-4EC9-F58B-B06A-70220D0F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cs-CZ" sz="2500" dirty="0"/>
              <a:t>První pilíř: Jednotný mechanismus dohledu – nařízení o SSM</a:t>
            </a:r>
            <a:br>
              <a:rPr lang="cs-CZ" sz="2500" dirty="0"/>
            </a:br>
            <a:r>
              <a:rPr lang="cs-CZ" sz="2500" dirty="0"/>
              <a:t>Kdo je pod bankovní dohled?</a:t>
            </a:r>
          </a:p>
        </p:txBody>
      </p:sp>
      <p:pic>
        <p:nvPicPr>
          <p:cNvPr id="10257" name="Picture 10256">
            <a:extLst>
              <a:ext uri="{FF2B5EF4-FFF2-40B4-BE49-F238E27FC236}">
                <a16:creationId xmlns:a16="http://schemas.microsoft.com/office/drawing/2014/main" id="{74CBD692-4D03-4764-98E3-F9578385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259" name="Rectangle 10258">
            <a:extLst>
              <a:ext uri="{FF2B5EF4-FFF2-40B4-BE49-F238E27FC236}">
                <a16:creationId xmlns:a16="http://schemas.microsoft.com/office/drawing/2014/main" id="{932BC668-4D51-4090-89E3-5613B832E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506341-A671-65CD-7179-3008B44F3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395060"/>
          </a:xfrm>
        </p:spPr>
        <p:txBody>
          <a:bodyPr anchor="ctr">
            <a:normAutofit/>
          </a:bodyPr>
          <a:lstStyle/>
          <a:p>
            <a:r>
              <a:rPr lang="cs-CZ" sz="1600" b="1"/>
              <a:t>Banky pod přímým dohledem. </a:t>
            </a:r>
          </a:p>
          <a:p>
            <a:pPr lvl="1"/>
            <a:r>
              <a:rPr lang="cs-CZ" sz="1600"/>
              <a:t>ECB vykonává přímý dohled nad 110 významnými bankami zúčastněných zemí.</a:t>
            </a:r>
          </a:p>
          <a:p>
            <a:pPr lvl="1"/>
            <a:r>
              <a:rPr lang="cs-CZ" sz="1600"/>
              <a:t>Tyto banky drží téměř 82 % bankovních aktiv v těchto zemích. </a:t>
            </a:r>
          </a:p>
          <a:p>
            <a:pPr lvl="1"/>
            <a:r>
              <a:rPr lang="cs-CZ" sz="1600"/>
              <a:t>Rozhodnutí o tom, zda je banka považována za významnou, vychází z řady kritérií. Průběžný dohled nad významnými bankami vykonávají společné týmy dohledu (JST).</a:t>
            </a:r>
          </a:p>
          <a:p>
            <a:pPr lvl="1"/>
            <a:r>
              <a:rPr lang="cs-CZ" sz="1600"/>
              <a:t> Každá významná banka má zvláštní JST, který se skládá z pracovníků ECB a vnitrostátních orgánů dohledu.</a:t>
            </a:r>
          </a:p>
          <a:p>
            <a:r>
              <a:rPr lang="cs-CZ" sz="1600" b="1"/>
              <a:t>Banky pod nepřímým dohledem</a:t>
            </a:r>
          </a:p>
          <a:p>
            <a:pPr lvl="1"/>
            <a:r>
              <a:rPr lang="cs-CZ" sz="1600"/>
              <a:t>Banky, které nejsou považovány za významné, se označují jako "méně významné" instituce. Nad nimi nadále vykonávají dohled jejich vnitrostátní orgány dohledu v úzké spolupráci s ECB.</a:t>
            </a:r>
          </a:p>
          <a:p>
            <a:pPr lvl="1"/>
            <a:r>
              <a:rPr lang="cs-CZ" sz="1600"/>
              <a:t>ECB může kdykoli rozhodnout o přímém dohledu nad kteroukoli z těchto bank, aby zajistila důsledné uplatňování vysokých standardů dohledu.</a:t>
            </a:r>
          </a:p>
          <a:p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54055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43056-28DA-2802-F0ED-21955124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 fontScale="90000"/>
          </a:bodyPr>
          <a:lstStyle/>
          <a:p>
            <a:r>
              <a:rPr lang="cs-CZ" sz="2700" dirty="0">
                <a:solidFill>
                  <a:srgbClr val="FFFFFF"/>
                </a:solidFill>
              </a:rPr>
              <a:t>Druhý pilíř: Jednotný mechanismus pro řešení krizí – nařízení o SRM </a:t>
            </a:r>
            <a:br>
              <a:rPr lang="cs-CZ" sz="2000" dirty="0">
                <a:solidFill>
                  <a:srgbClr val="FFFFFF"/>
                </a:solidFill>
              </a:rPr>
            </a:br>
            <a:r>
              <a:rPr lang="cs-CZ" sz="20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7DFBFE-8ADD-07DD-1E05-B03133FD7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84" y="2336872"/>
            <a:ext cx="5041101" cy="4219414"/>
          </a:xfrm>
        </p:spPr>
        <p:txBody>
          <a:bodyPr>
            <a:normAutofit lnSpcReduction="10000"/>
          </a:bodyPr>
          <a:lstStyle/>
          <a:p>
            <a:r>
              <a:rPr lang="cs-CZ" sz="1600" dirty="0">
                <a:solidFill>
                  <a:srgbClr val="FFFFFF"/>
                </a:solidFill>
              </a:rPr>
              <a:t>Hlavním účelem jednotného mechanismu pro řešení krizí je zajistit účinné řešení problémů bank při selhání, s vynaložením minimálních nákladů pro daňové poplatníky a reálnou ekonomiku. </a:t>
            </a:r>
          </a:p>
          <a:p>
            <a:r>
              <a:rPr lang="cs-CZ" sz="1600" dirty="0">
                <a:solidFill>
                  <a:srgbClr val="FFFFFF"/>
                </a:solidFill>
              </a:rPr>
              <a:t>Jednotný výbor pro řešení krizí zajistí rychlé rozhodovací postupy, které umožní vyřešit problém banky během víkendu. </a:t>
            </a:r>
          </a:p>
          <a:p>
            <a:r>
              <a:rPr lang="cs-CZ" sz="1600" dirty="0">
                <a:solidFill>
                  <a:srgbClr val="FFFFFF"/>
                </a:solidFill>
              </a:rPr>
              <a:t>Jednotný fond pro řešení krizí (SRF)</a:t>
            </a:r>
          </a:p>
          <a:p>
            <a:r>
              <a:rPr lang="cs-CZ" sz="1600" dirty="0">
                <a:solidFill>
                  <a:srgbClr val="FFFFFF"/>
                </a:solidFill>
              </a:rPr>
              <a:t>Jedná se o druhý pilíř bankovní unie.</a:t>
            </a:r>
          </a:p>
          <a:p>
            <a:r>
              <a:rPr lang="cs-CZ" sz="1600" dirty="0">
                <a:solidFill>
                  <a:srgbClr val="FFFFFF"/>
                </a:solidFill>
              </a:rPr>
              <a:t>Pokud banka selže navzdory silnějšímu dohledu, umožňuje SRM efektivně řídit řešení problémů banky prostřednictvím</a:t>
            </a:r>
          </a:p>
          <a:p>
            <a:pPr lvl="1"/>
            <a:r>
              <a:rPr lang="cs-CZ" sz="1400" dirty="0">
                <a:solidFill>
                  <a:srgbClr val="FFFFFF"/>
                </a:solidFill>
              </a:rPr>
              <a:t>jednotného výboru pro řešení krizí (SRB – Single </a:t>
            </a:r>
            <a:r>
              <a:rPr lang="cs-CZ" sz="1400" dirty="0" err="1">
                <a:solidFill>
                  <a:srgbClr val="FFFFFF"/>
                </a:solidFill>
              </a:rPr>
              <a:t>resolution</a:t>
            </a:r>
            <a:r>
              <a:rPr lang="cs-CZ" sz="1400" dirty="0">
                <a:solidFill>
                  <a:srgbClr val="FFFFFF"/>
                </a:solidFill>
              </a:rPr>
              <a:t> </a:t>
            </a:r>
            <a:r>
              <a:rPr lang="cs-CZ" sz="1400" dirty="0" err="1">
                <a:solidFill>
                  <a:srgbClr val="FFFFFF"/>
                </a:solidFill>
              </a:rPr>
              <a:t>board</a:t>
            </a:r>
            <a:r>
              <a:rPr lang="cs-CZ" sz="1400" dirty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cs-CZ" sz="1400" dirty="0">
                <a:solidFill>
                  <a:srgbClr val="FFFFFF"/>
                </a:solidFill>
              </a:rPr>
              <a:t>jednotného fondu pro řešení krizí (SRF - Single </a:t>
            </a:r>
            <a:r>
              <a:rPr lang="cs-CZ" sz="1400" dirty="0" err="1">
                <a:solidFill>
                  <a:srgbClr val="FFFFFF"/>
                </a:solidFill>
              </a:rPr>
              <a:t>resolution</a:t>
            </a:r>
            <a:r>
              <a:rPr lang="cs-CZ" sz="1400" dirty="0">
                <a:solidFill>
                  <a:srgbClr val="FFFFFF"/>
                </a:solidFill>
              </a:rPr>
              <a:t> </a:t>
            </a:r>
            <a:r>
              <a:rPr lang="cs-CZ" sz="1400" dirty="0" err="1">
                <a:solidFill>
                  <a:srgbClr val="FFFFFF"/>
                </a:solidFill>
              </a:rPr>
              <a:t>fund</a:t>
            </a:r>
            <a:r>
              <a:rPr lang="cs-CZ" sz="1400" dirty="0">
                <a:solidFill>
                  <a:srgbClr val="FFFFFF"/>
                </a:solidFill>
              </a:rPr>
              <a:t>) , který je financován bankovním sektorem.</a:t>
            </a:r>
          </a:p>
          <a:p>
            <a:endParaRPr lang="cs-CZ" sz="1600" dirty="0">
              <a:solidFill>
                <a:srgbClr val="FFFFFF"/>
              </a:solidFill>
            </a:endParaRPr>
          </a:p>
          <a:p>
            <a:endParaRPr lang="cs-CZ" sz="1600" dirty="0">
              <a:solidFill>
                <a:srgbClr val="FFFFFF"/>
              </a:solidFill>
            </a:endParaRP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741B82CF-00A9-D983-F09A-9909F150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3085" y="1315895"/>
            <a:ext cx="5992062" cy="449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163195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437</TotalTime>
  <Words>809</Words>
  <Application>Microsoft Macintosh PowerPoint</Application>
  <PresentationFormat>Širokoúhlá obrazovka</PresentationFormat>
  <Paragraphs>61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Berlín</vt:lpstr>
      <vt:lpstr>Bankovní unie</vt:lpstr>
      <vt:lpstr>Právní historie Evropské bankovní unie </vt:lpstr>
      <vt:lpstr>Právní historie Evropské bankovní unie </vt:lpstr>
      <vt:lpstr>Bankovní unie </vt:lpstr>
      <vt:lpstr>Bankovní unie Proč?</vt:lpstr>
      <vt:lpstr>Úloha Evropské centrální banky  </vt:lpstr>
      <vt:lpstr>První pilíř: Jednotný mechanismus dohledu – nařízení o SSM  </vt:lpstr>
      <vt:lpstr>První pilíř: Jednotný mechanismus dohledu – nařízení o SSM Kdo je pod bankovní dohled?</vt:lpstr>
      <vt:lpstr>Druhý pilíř: Jednotný mechanismus pro řešení krizí – nařízení o SRM   </vt:lpstr>
      <vt:lpstr>Třetí pilíř: Systém pojištění vkladů  </vt:lpstr>
      <vt:lpstr>Děkuji Vám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Bankovní unie</dc:title>
  <dc:creator>Mikhalek Kristina</dc:creator>
  <cp:lastModifiedBy>Mikhalek Kristina</cp:lastModifiedBy>
  <cp:revision>8</cp:revision>
  <dcterms:created xsi:type="dcterms:W3CDTF">2022-11-23T15:21:36Z</dcterms:created>
  <dcterms:modified xsi:type="dcterms:W3CDTF">2022-11-24T12:54:24Z</dcterms:modified>
</cp:coreProperties>
</file>